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459" r:id="rId5"/>
    <p:sldId id="490" r:id="rId6"/>
    <p:sldId id="508" r:id="rId7"/>
    <p:sldId id="487" r:id="rId8"/>
    <p:sldId id="488" r:id="rId9"/>
    <p:sldId id="489" r:id="rId10"/>
    <p:sldId id="503" r:id="rId11"/>
    <p:sldId id="496" r:id="rId12"/>
    <p:sldId id="509" r:id="rId13"/>
    <p:sldId id="477" r:id="rId14"/>
    <p:sldId id="478" r:id="rId15"/>
    <p:sldId id="499" r:id="rId16"/>
    <p:sldId id="485" r:id="rId17"/>
    <p:sldId id="505" r:id="rId18"/>
    <p:sldId id="269" r:id="rId19"/>
    <p:sldId id="506" r:id="rId20"/>
    <p:sldId id="501" r:id="rId21"/>
    <p:sldId id="507" r:id="rId22"/>
    <p:sldId id="265" r:id="rId23"/>
    <p:sldId id="510" r:id="rId24"/>
    <p:sldId id="270" r:id="rId25"/>
    <p:sldId id="481" r:id="rId26"/>
    <p:sldId id="483" r:id="rId27"/>
    <p:sldId id="512" r:id="rId28"/>
    <p:sldId id="484" r:id="rId29"/>
    <p:sldId id="482" r:id="rId30"/>
    <p:sldId id="472" r:id="rId31"/>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er, Timothy (TCER)" initials="MT(" lastIdx="2" clrIdx="0"/>
  <p:cmAuthor id="2" name="Mutheu Mulinge" initials="MM" lastIdx="2" clrIdx="1">
    <p:extLst>
      <p:ext uri="{19B8F6BF-5375-455C-9EA6-DF929625EA0E}">
        <p15:presenceInfo xmlns:p15="http://schemas.microsoft.com/office/powerpoint/2012/main" userId="24f3d7af35eb9cca" providerId="Windows Live"/>
      </p:ext>
    </p:extLst>
  </p:cmAuthor>
  <p:cmAuthor id="3" name="Charity" initials="C" lastIdx="2" clrIdx="2">
    <p:extLst>
      <p:ext uri="{19B8F6BF-5375-455C-9EA6-DF929625EA0E}">
        <p15:presenceInfo xmlns:p15="http://schemas.microsoft.com/office/powerpoint/2012/main" userId="Chari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771F28"/>
    <a:srgbClr val="FF5E1F"/>
    <a:srgbClr val="FFFFFF"/>
    <a:srgbClr val="F2FFE5"/>
    <a:srgbClr val="FFFFCC"/>
    <a:srgbClr val="0A4474"/>
    <a:srgbClr val="EEECE1"/>
    <a:srgbClr val="FFE5E6"/>
    <a:srgbClr val="FFE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6323" autoAdjust="0"/>
  </p:normalViewPr>
  <p:slideViewPr>
    <p:cSldViewPr>
      <p:cViewPr varScale="1">
        <p:scale>
          <a:sx n="59" d="100"/>
          <a:sy n="59" d="100"/>
        </p:scale>
        <p:origin x="108" y="26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2" d="100"/>
          <a:sy n="52" d="100"/>
        </p:scale>
        <p:origin x="187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27818-85C8-4C4B-BE82-9E449F48C63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84A98296-6EEB-4DB7-9B6C-8A41862843A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F1A7F5A-E833-4B91-90EB-CD6332D17F56}" type="datetimeFigureOut">
              <a:rPr lang="x-none" smtClean="0"/>
              <a:t>10/20/2020</a:t>
            </a:fld>
            <a:endParaRPr lang="x-none"/>
          </a:p>
        </p:txBody>
      </p:sp>
      <p:sp>
        <p:nvSpPr>
          <p:cNvPr id="4" name="Footer Placeholder 3">
            <a:extLst>
              <a:ext uri="{FF2B5EF4-FFF2-40B4-BE49-F238E27FC236}">
                <a16:creationId xmlns:a16="http://schemas.microsoft.com/office/drawing/2014/main" id="{0D0828C1-4818-4F00-B5B3-65526EF3932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23DAE350-19E4-4682-A893-348CBB190FFE}"/>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5647547-136D-44ED-B5B1-A63753ECB553}" type="slidenum">
              <a:rPr lang="x-none" smtClean="0"/>
              <a:t>‹#›</a:t>
            </a:fld>
            <a:endParaRPr lang="x-none"/>
          </a:p>
        </p:txBody>
      </p:sp>
    </p:spTree>
    <p:extLst>
      <p:ext uri="{BB962C8B-B14F-4D97-AF65-F5344CB8AC3E}">
        <p14:creationId xmlns:p14="http://schemas.microsoft.com/office/powerpoint/2010/main" val="3156111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D3ED6C2-3680-4017-BD0C-84BE8F02A588}" type="datetimeFigureOut">
              <a:rPr lang="en-US"/>
              <a:pPr>
                <a:defRPr/>
              </a:pPr>
              <a:t>10/20/2020</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C425CB4-3084-4158-B231-E55A23E605E3}" type="slidenum">
              <a:rPr lang="en-US"/>
              <a:pPr>
                <a:defRPr/>
              </a:pPr>
              <a:t>‹#›</a:t>
            </a:fld>
            <a:endParaRPr lang="en-US" dirty="0"/>
          </a:p>
        </p:txBody>
      </p:sp>
    </p:spTree>
    <p:extLst>
      <p:ext uri="{BB962C8B-B14F-4D97-AF65-F5344CB8AC3E}">
        <p14:creationId xmlns:p14="http://schemas.microsoft.com/office/powerpoint/2010/main" val="28040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1</a:t>
            </a:fld>
            <a:endParaRPr lang="en-US" dirty="0"/>
          </a:p>
        </p:txBody>
      </p:sp>
    </p:spTree>
    <p:extLst>
      <p:ext uri="{BB962C8B-B14F-4D97-AF65-F5344CB8AC3E}">
        <p14:creationId xmlns:p14="http://schemas.microsoft.com/office/powerpoint/2010/main" val="50422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18</a:t>
            </a:fld>
            <a:endParaRPr lang="en-US" dirty="0"/>
          </a:p>
        </p:txBody>
      </p:sp>
    </p:spTree>
    <p:extLst>
      <p:ext uri="{BB962C8B-B14F-4D97-AF65-F5344CB8AC3E}">
        <p14:creationId xmlns:p14="http://schemas.microsoft.com/office/powerpoint/2010/main" val="369759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329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8C425CB4-3084-4158-B231-E55A23E605E3}" type="slidenum">
              <a:rPr lang="en-US" smtClean="0"/>
              <a:pPr>
                <a:defRPr/>
              </a:pPr>
              <a:t>21</a:t>
            </a:fld>
            <a:endParaRPr lang="en-US" dirty="0"/>
          </a:p>
        </p:txBody>
      </p:sp>
    </p:spTree>
    <p:extLst>
      <p:ext uri="{BB962C8B-B14F-4D97-AF65-F5344CB8AC3E}">
        <p14:creationId xmlns:p14="http://schemas.microsoft.com/office/powerpoint/2010/main" val="2465138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8C425CB4-3084-4158-B231-E55A23E605E3}" type="slidenum">
              <a:rPr lang="en-US" smtClean="0"/>
              <a:pPr>
                <a:defRPr/>
              </a:pPr>
              <a:t>22</a:t>
            </a:fld>
            <a:endParaRPr lang="en-US" dirty="0"/>
          </a:p>
        </p:txBody>
      </p:sp>
    </p:spTree>
    <p:extLst>
      <p:ext uri="{BB962C8B-B14F-4D97-AF65-F5344CB8AC3E}">
        <p14:creationId xmlns:p14="http://schemas.microsoft.com/office/powerpoint/2010/main" val="3997717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23</a:t>
            </a:fld>
            <a:endParaRPr lang="en-US" dirty="0"/>
          </a:p>
        </p:txBody>
      </p:sp>
    </p:spTree>
    <p:extLst>
      <p:ext uri="{BB962C8B-B14F-4D97-AF65-F5344CB8AC3E}">
        <p14:creationId xmlns:p14="http://schemas.microsoft.com/office/powerpoint/2010/main" val="7214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4</a:t>
            </a:fld>
            <a:endParaRPr lang="en-US" dirty="0"/>
          </a:p>
        </p:txBody>
      </p:sp>
    </p:spTree>
    <p:extLst>
      <p:ext uri="{BB962C8B-B14F-4D97-AF65-F5344CB8AC3E}">
        <p14:creationId xmlns:p14="http://schemas.microsoft.com/office/powerpoint/2010/main" val="41158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5</a:t>
            </a:fld>
            <a:endParaRPr lang="en-US" dirty="0"/>
          </a:p>
        </p:txBody>
      </p:sp>
    </p:spTree>
    <p:extLst>
      <p:ext uri="{BB962C8B-B14F-4D97-AF65-F5344CB8AC3E}">
        <p14:creationId xmlns:p14="http://schemas.microsoft.com/office/powerpoint/2010/main" val="10236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425CB4-3084-4158-B231-E55A23E605E3}" type="slidenum">
              <a:rPr lang="en-US" smtClean="0"/>
              <a:pPr>
                <a:defRPr/>
              </a:pPr>
              <a:t>7</a:t>
            </a:fld>
            <a:endParaRPr lang="en-US" dirty="0"/>
          </a:p>
        </p:txBody>
      </p:sp>
    </p:spTree>
    <p:extLst>
      <p:ext uri="{BB962C8B-B14F-4D97-AF65-F5344CB8AC3E}">
        <p14:creationId xmlns:p14="http://schemas.microsoft.com/office/powerpoint/2010/main" val="254636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800" b="0" dirty="0">
                <a:solidFill>
                  <a:schemeClr val="tx1"/>
                </a:solidFill>
              </a:rPr>
              <a:t>Inclusive consultative process - FAO Headquarters, Rome, on 20-21 June 2017.  </a:t>
            </a:r>
          </a:p>
          <a:p>
            <a:pPr>
              <a:buFont typeface="Arial" panose="020B0604020202020204" pitchFamily="34" charset="0"/>
              <a:buChar char="•"/>
            </a:pPr>
            <a:r>
              <a:rPr lang="en-US" sz="800" b="0" dirty="0">
                <a:solidFill>
                  <a:schemeClr val="tx1"/>
                </a:solidFill>
              </a:rPr>
              <a:t>September 2017, technical consultation - Horn of Africa (</a:t>
            </a:r>
            <a:r>
              <a:rPr lang="en-US" sz="800" b="0" dirty="0" err="1">
                <a:solidFill>
                  <a:schemeClr val="tx1"/>
                </a:solidFill>
              </a:rPr>
              <a:t>HoA</a:t>
            </a:r>
            <a:r>
              <a:rPr lang="en-US" sz="800" b="0" dirty="0">
                <a:solidFill>
                  <a:schemeClr val="tx1"/>
                </a:solidFill>
              </a:rPr>
              <a:t>) </a:t>
            </a:r>
            <a:r>
              <a:rPr lang="en-US" sz="800" b="0" dirty="0" err="1">
                <a:solidFill>
                  <a:schemeClr val="tx1"/>
                </a:solidFill>
              </a:rPr>
              <a:t>Naivasha</a:t>
            </a:r>
            <a:r>
              <a:rPr lang="en-US" sz="800" b="0" dirty="0">
                <a:solidFill>
                  <a:schemeClr val="tx1"/>
                </a:solidFill>
              </a:rPr>
              <a:t> Kenya- USAID. </a:t>
            </a:r>
          </a:p>
          <a:p>
            <a:pPr>
              <a:buFont typeface="Arial" panose="020B0604020202020204" pitchFamily="34" charset="0"/>
              <a:buChar char="•"/>
            </a:pPr>
            <a:r>
              <a:rPr lang="en-US" sz="800" b="0" dirty="0">
                <a:solidFill>
                  <a:schemeClr val="tx1"/>
                </a:solidFill>
              </a:rPr>
              <a:t>End of 2017, three technical workshops were held in Kenya, Ethiopia and Somalia.</a:t>
            </a:r>
          </a:p>
          <a:p>
            <a:pPr>
              <a:buFont typeface="Arial" panose="020B0604020202020204" pitchFamily="34" charset="0"/>
              <a:buChar char="•"/>
            </a:pPr>
            <a:r>
              <a:rPr lang="en-US" sz="800" b="0" dirty="0">
                <a:solidFill>
                  <a:schemeClr val="tx1"/>
                </a:solidFill>
              </a:rPr>
              <a:t>FAO-sponsored assessments on support to Institutionalization of Livestock Feed Security System in Ethiopia and Kenya</a:t>
            </a:r>
            <a:r>
              <a:rPr lang="en-US" sz="800" b="0" baseline="0" dirty="0">
                <a:solidFill>
                  <a:schemeClr val="tx1"/>
                </a:solidFill>
              </a:rPr>
              <a:t> -</a:t>
            </a:r>
            <a:r>
              <a:rPr lang="en-US" sz="800" b="0" dirty="0">
                <a:solidFill>
                  <a:schemeClr val="tx1"/>
                </a:solidFill>
              </a:rPr>
              <a:t>Regional Livestock Feeding Action Plan drafted between April and May 2018 – endorsed by member states and partners</a:t>
            </a:r>
          </a:p>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8</a:t>
            </a:fld>
            <a:endParaRPr lang="en-US" dirty="0"/>
          </a:p>
        </p:txBody>
      </p:sp>
    </p:spTree>
    <p:extLst>
      <p:ext uri="{BB962C8B-B14F-4D97-AF65-F5344CB8AC3E}">
        <p14:creationId xmlns:p14="http://schemas.microsoft.com/office/powerpoint/2010/main" val="84494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9</a:t>
            </a:fld>
            <a:endParaRPr lang="en-US" dirty="0"/>
          </a:p>
        </p:txBody>
      </p:sp>
    </p:spTree>
    <p:extLst>
      <p:ext uri="{BB962C8B-B14F-4D97-AF65-F5344CB8AC3E}">
        <p14:creationId xmlns:p14="http://schemas.microsoft.com/office/powerpoint/2010/main" val="258066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10</a:t>
            </a:fld>
            <a:endParaRPr lang="en-US" dirty="0"/>
          </a:p>
        </p:txBody>
      </p:sp>
    </p:spTree>
    <p:extLst>
      <p:ext uri="{BB962C8B-B14F-4D97-AF65-F5344CB8AC3E}">
        <p14:creationId xmlns:p14="http://schemas.microsoft.com/office/powerpoint/2010/main" val="385015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11</a:t>
            </a:fld>
            <a:endParaRPr lang="en-US" dirty="0"/>
          </a:p>
        </p:txBody>
      </p:sp>
    </p:spTree>
    <p:extLst>
      <p:ext uri="{BB962C8B-B14F-4D97-AF65-F5344CB8AC3E}">
        <p14:creationId xmlns:p14="http://schemas.microsoft.com/office/powerpoint/2010/main" val="149959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25CB4-3084-4158-B231-E55A23E605E3}" type="slidenum">
              <a:rPr lang="en-US" smtClean="0"/>
              <a:pPr>
                <a:defRPr/>
              </a:pPr>
              <a:t>13</a:t>
            </a:fld>
            <a:endParaRPr lang="en-US" dirty="0"/>
          </a:p>
        </p:txBody>
      </p:sp>
    </p:spTree>
    <p:extLst>
      <p:ext uri="{BB962C8B-B14F-4D97-AF65-F5344CB8AC3E}">
        <p14:creationId xmlns:p14="http://schemas.microsoft.com/office/powerpoint/2010/main" val="102870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908050"/>
            <a:ext cx="12192000" cy="151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hasCustomPrompt="1"/>
          </p:nvPr>
        </p:nvSpPr>
        <p:spPr>
          <a:xfrm>
            <a:off x="963084" y="4406901"/>
            <a:ext cx="10363200" cy="1362075"/>
          </a:xfrm>
        </p:spPr>
        <p:txBody>
          <a:bodyPr anchor="t">
            <a:normAutofit/>
          </a:bodyPr>
          <a:lstStyle>
            <a:lvl1pPr marL="0" marR="0" indent="0" algn="l" defTabSz="914400" rtl="0" eaLnBrk="0" fontAlgn="base" latinLnBrk="0" hangingPunct="0">
              <a:lnSpc>
                <a:spcPct val="100000"/>
              </a:lnSpc>
              <a:spcBef>
                <a:spcPct val="0"/>
              </a:spcBef>
              <a:spcAft>
                <a:spcPct val="0"/>
              </a:spcAft>
              <a:buClrTx/>
              <a:buSzTx/>
              <a:buFontTx/>
              <a:buNone/>
              <a:tabLst/>
              <a:defRPr sz="2000" b="1" cap="all">
                <a:solidFill>
                  <a:schemeClr val="bg1">
                    <a:lumMod val="50000"/>
                  </a:schemeClr>
                </a:solidFill>
              </a:defRPr>
            </a:lvl1pPr>
          </a:lstStyle>
          <a:p>
            <a:pPr lvl="0"/>
            <a:r>
              <a:rPr lang="en-US" dirty="0"/>
              <a:t>Click to edit Master text styles</a:t>
            </a:r>
            <a:br>
              <a:rPr lang="en-US" dirty="0"/>
            </a:b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4000" b="1">
                <a:solidFill>
                  <a:srgbClr val="1F5F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0"/>
            <a:ext cx="12192000" cy="242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3075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Segnaposto contenuto 2"/>
          <p:cNvSpPr>
            <a:spLocks noGrp="1"/>
          </p:cNvSpPr>
          <p:nvPr>
            <p:ph idx="1" hasCustomPrompt="1"/>
          </p:nvPr>
        </p:nvSpPr>
        <p:spPr>
          <a:xfrm>
            <a:off x="336001" y="1412776"/>
            <a:ext cx="11520000" cy="4680520"/>
          </a:xfrm>
          <a:prstGeom prst="rect">
            <a:avLst/>
          </a:prstGeom>
        </p:spPr>
        <p:txBody>
          <a:bodyPr lIns="0" tIns="0" rIns="0" bIns="0"/>
          <a:lstStyle>
            <a:lvl1pPr>
              <a:buNone/>
              <a:defRPr sz="3000" b="1">
                <a:solidFill>
                  <a:srgbClr val="567EB9"/>
                </a:solidFill>
                <a:latin typeface="+mj-lt"/>
                <a:ea typeface="Verdana" pitchFamily="34" charset="0"/>
                <a:cs typeface="Verdana" pitchFamily="34" charset="0"/>
              </a:defRPr>
            </a:lvl1pPr>
            <a:lvl2pPr>
              <a:buNone/>
              <a:defRPr sz="2500">
                <a:latin typeface="+mj-lt"/>
                <a:ea typeface="Verdana" pitchFamily="34" charset="0"/>
                <a:cs typeface="Verdana" pitchFamily="34" charset="0"/>
              </a:defRPr>
            </a:lvl2pPr>
            <a:lvl3pPr>
              <a:buNone/>
              <a:defRPr sz="2000">
                <a:latin typeface="+mj-lt"/>
                <a:ea typeface="Verdana" pitchFamily="34" charset="0"/>
                <a:cs typeface="Verdana" pitchFamily="34" charset="0"/>
              </a:defRPr>
            </a:lvl3pPr>
            <a:lvl4pPr>
              <a:buNone/>
              <a:defRPr sz="1500">
                <a:latin typeface="+mj-lt"/>
                <a:ea typeface="Verdana" pitchFamily="34" charset="0"/>
                <a:cs typeface="Verdana" pitchFamily="34" charset="0"/>
              </a:defRPr>
            </a:lvl4pPr>
            <a:lvl5pPr>
              <a:buNone/>
              <a:defRPr sz="1200">
                <a:latin typeface="+mj-lt"/>
                <a:ea typeface="Verdana" pitchFamily="34" charset="0"/>
                <a:cs typeface="Verdana" pitchFamily="34" charset="0"/>
              </a:defRPr>
            </a:lvl5pPr>
          </a:lstStyle>
          <a:p>
            <a:pPr lvl="0"/>
            <a:r>
              <a:rPr lang="it-IT" dirty="0"/>
              <a:t>Text </a:t>
            </a:r>
            <a:r>
              <a:rPr lang="it-IT" dirty="0" err="1"/>
              <a:t>text</a:t>
            </a:r>
            <a:r>
              <a:rPr lang="it-IT" dirty="0"/>
              <a:t> </a:t>
            </a:r>
            <a:r>
              <a:rPr lang="it-IT" dirty="0" err="1"/>
              <a:t>text</a:t>
            </a:r>
            <a:endParaRPr lang="it-IT" dirty="0"/>
          </a:p>
          <a:p>
            <a:pPr lvl="1"/>
            <a:r>
              <a:rPr lang="it-IT" dirty="0"/>
              <a:t>text</a:t>
            </a:r>
          </a:p>
          <a:p>
            <a:pPr lvl="2"/>
            <a:r>
              <a:rPr lang="it-IT" dirty="0"/>
              <a:t>text</a:t>
            </a:r>
          </a:p>
          <a:p>
            <a:pPr lvl="3"/>
            <a:r>
              <a:rPr lang="it-IT" dirty="0"/>
              <a:t>text</a:t>
            </a:r>
          </a:p>
          <a:p>
            <a:pPr lvl="4"/>
            <a:r>
              <a:rPr lang="it-IT" dirty="0"/>
              <a:t>text</a:t>
            </a:r>
          </a:p>
          <a:p>
            <a:pPr lvl="4"/>
            <a:endParaRPr lang="it-IT" dirty="0"/>
          </a:p>
        </p:txBody>
      </p:sp>
      <p:sp>
        <p:nvSpPr>
          <p:cNvPr id="9" name="Segnaposto numero diapositiva 5"/>
          <p:cNvSpPr txBox="1">
            <a:spLocks/>
          </p:cNvSpPr>
          <p:nvPr userDrawn="1"/>
        </p:nvSpPr>
        <p:spPr>
          <a:xfrm>
            <a:off x="10368000" y="756001"/>
            <a:ext cx="1470720" cy="2127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bg1"/>
                </a:solidFill>
                <a:latin typeface="+mj-lt"/>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399B0F-5AB4-449A-B58D-5DFBF5DEFD5F}" type="slidenum">
              <a:rPr lang="it-IT" sz="1000" smtClean="0"/>
              <a:pPr/>
              <a:t>‹#›</a:t>
            </a:fld>
            <a:endParaRPr lang="it-IT" sz="1000" dirty="0"/>
          </a:p>
        </p:txBody>
      </p:sp>
    </p:spTree>
    <p:extLst>
      <p:ext uri="{BB962C8B-B14F-4D97-AF65-F5344CB8AC3E}">
        <p14:creationId xmlns:p14="http://schemas.microsoft.com/office/powerpoint/2010/main" val="4219783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2" name="Segnaposto contenuto 2"/>
          <p:cNvSpPr>
            <a:spLocks noGrp="1"/>
          </p:cNvSpPr>
          <p:nvPr>
            <p:ph idx="1" hasCustomPrompt="1"/>
          </p:nvPr>
        </p:nvSpPr>
        <p:spPr>
          <a:xfrm>
            <a:off x="336001" y="1412776"/>
            <a:ext cx="11520000" cy="4680520"/>
          </a:xfrm>
          <a:prstGeom prst="rect">
            <a:avLst/>
          </a:prstGeom>
        </p:spPr>
        <p:txBody>
          <a:bodyPr lIns="0" tIns="0" rIns="0" bIns="0"/>
          <a:lstStyle>
            <a:lvl1pPr>
              <a:buNone/>
              <a:defRPr sz="3000" b="1">
                <a:solidFill>
                  <a:srgbClr val="567EB9"/>
                </a:solidFill>
                <a:latin typeface="+mj-lt"/>
                <a:ea typeface="Verdana" pitchFamily="34" charset="0"/>
                <a:cs typeface="Verdana" pitchFamily="34" charset="0"/>
              </a:defRPr>
            </a:lvl1pPr>
            <a:lvl2pPr>
              <a:buNone/>
              <a:defRPr sz="2500">
                <a:latin typeface="+mj-lt"/>
                <a:ea typeface="Verdana" pitchFamily="34" charset="0"/>
                <a:cs typeface="Verdana" pitchFamily="34" charset="0"/>
              </a:defRPr>
            </a:lvl2pPr>
            <a:lvl3pPr>
              <a:buNone/>
              <a:defRPr sz="2000">
                <a:latin typeface="+mj-lt"/>
                <a:ea typeface="Verdana" pitchFamily="34" charset="0"/>
                <a:cs typeface="Verdana" pitchFamily="34" charset="0"/>
              </a:defRPr>
            </a:lvl3pPr>
            <a:lvl4pPr>
              <a:buNone/>
              <a:defRPr sz="1500">
                <a:latin typeface="+mj-lt"/>
                <a:ea typeface="Verdana" pitchFamily="34" charset="0"/>
                <a:cs typeface="Verdana" pitchFamily="34" charset="0"/>
              </a:defRPr>
            </a:lvl4pPr>
            <a:lvl5pPr>
              <a:buNone/>
              <a:defRPr sz="1200">
                <a:latin typeface="+mj-lt"/>
                <a:ea typeface="Verdana" pitchFamily="34" charset="0"/>
                <a:cs typeface="Verdana" pitchFamily="34" charset="0"/>
              </a:defRPr>
            </a:lvl5pPr>
          </a:lstStyle>
          <a:p>
            <a:pPr lvl="0"/>
            <a:r>
              <a:rPr lang="it-IT" dirty="0"/>
              <a:t>Text </a:t>
            </a:r>
            <a:r>
              <a:rPr lang="it-IT" dirty="0" err="1"/>
              <a:t>text</a:t>
            </a:r>
            <a:r>
              <a:rPr lang="it-IT" dirty="0"/>
              <a:t> </a:t>
            </a:r>
            <a:r>
              <a:rPr lang="it-IT" dirty="0" err="1"/>
              <a:t>text</a:t>
            </a:r>
            <a:endParaRPr lang="it-IT" dirty="0"/>
          </a:p>
          <a:p>
            <a:pPr lvl="1"/>
            <a:r>
              <a:rPr lang="it-IT" dirty="0"/>
              <a:t>text</a:t>
            </a:r>
          </a:p>
          <a:p>
            <a:pPr lvl="2"/>
            <a:r>
              <a:rPr lang="it-IT" dirty="0"/>
              <a:t>text</a:t>
            </a:r>
          </a:p>
          <a:p>
            <a:pPr lvl="3"/>
            <a:r>
              <a:rPr lang="it-IT" dirty="0"/>
              <a:t>text</a:t>
            </a:r>
          </a:p>
          <a:p>
            <a:pPr lvl="4"/>
            <a:r>
              <a:rPr lang="it-IT" dirty="0"/>
              <a:t>text</a:t>
            </a:r>
          </a:p>
          <a:p>
            <a:pPr lvl="4"/>
            <a:endParaRPr lang="it-IT" dirty="0"/>
          </a:p>
        </p:txBody>
      </p:sp>
      <p:sp>
        <p:nvSpPr>
          <p:cNvPr id="9" name="Segnaposto numero diapositiva 5"/>
          <p:cNvSpPr txBox="1">
            <a:spLocks/>
          </p:cNvSpPr>
          <p:nvPr userDrawn="1"/>
        </p:nvSpPr>
        <p:spPr>
          <a:xfrm>
            <a:off x="10368000" y="756001"/>
            <a:ext cx="1470720" cy="2127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bg1"/>
                </a:solidFill>
                <a:latin typeface="+mj-lt"/>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399B0F-5AB4-449A-B58D-5DFBF5DEFD5F}" type="slidenum">
              <a:rPr lang="it-IT" sz="1000" smtClean="0"/>
              <a:pPr/>
              <a:t>‹#›</a:t>
            </a:fld>
            <a:endParaRPr lang="it-IT" sz="1000" dirty="0"/>
          </a:p>
        </p:txBody>
      </p:sp>
      <p:pic>
        <p:nvPicPr>
          <p:cNvPr id="4" name="Picture 1" descr="C:\Users\Oliver Salehe\Desktop\IGAD Logo.jpeg">
            <a:extLst>
              <a:ext uri="{FF2B5EF4-FFF2-40B4-BE49-F238E27FC236}">
                <a16:creationId xmlns:a16="http://schemas.microsoft.com/office/drawing/2014/main" id="{92AC197F-C8F9-4AB4-A40E-90F3BAFCFF3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80680" y="118948"/>
            <a:ext cx="573597" cy="4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94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Arial Narrow" panose="020B0606020202030204" pitchFamily="34" charset="0"/>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332655"/>
            <a:ext cx="11329259" cy="648419"/>
          </a:xfrm>
        </p:spPr>
        <p:txBody>
          <a:bodyPr>
            <a:normAutofit/>
          </a:bodyPr>
          <a:lstStyle>
            <a:lvl1pPr algn="l" rtl="0" fontAlgn="base">
              <a:spcBef>
                <a:spcPct val="0"/>
              </a:spcBef>
              <a:spcAft>
                <a:spcPct val="0"/>
              </a:spcAft>
              <a:defRPr lang="en-US" dirty="0"/>
            </a:lvl1pPr>
          </a:lstStyle>
          <a:p>
            <a:r>
              <a:rPr lang="en-US" dirty="0"/>
              <a:t>Click to edit master title style</a:t>
            </a:r>
          </a:p>
        </p:txBody>
      </p:sp>
      <p:sp>
        <p:nvSpPr>
          <p:cNvPr id="3" name="Content Placeholder 2"/>
          <p:cNvSpPr>
            <a:spLocks noGrp="1"/>
          </p:cNvSpPr>
          <p:nvPr>
            <p:ph idx="1"/>
          </p:nvPr>
        </p:nvSpPr>
        <p:spPr>
          <a:xfrm>
            <a:off x="431371" y="981075"/>
            <a:ext cx="11329259" cy="5145088"/>
          </a:xfrm>
        </p:spPr>
        <p:txBody>
          <a:bodyPr/>
          <a:lstStyle>
            <a:lvl1pPr>
              <a:buClr>
                <a:srgbClr val="1F5F8D"/>
              </a:buClr>
              <a:buFont typeface="Wingdings" pitchFamily="2" charset="2"/>
              <a:buChar char="§"/>
              <a:defRPr cap="none"/>
            </a:lvl1pPr>
            <a:lvl2pPr>
              <a:buClr>
                <a:schemeClr val="bg1">
                  <a:lumMod val="50000"/>
                </a:schemeClr>
              </a:buClr>
              <a:buFont typeface="Wingdings" pitchFamily="2" charset="2"/>
              <a:buChar char="§"/>
              <a:defRPr/>
            </a:lvl2pPr>
            <a:lvl3pPr>
              <a:buClr>
                <a:srgbClr val="1F5F8D"/>
              </a:buClr>
              <a:buFont typeface="Wingdings" pitchFamily="2" charset="2"/>
              <a:buChar char="§"/>
              <a:defRPr/>
            </a:lvl3pPr>
            <a:lvl4pPr>
              <a:buClr>
                <a:schemeClr val="bg1">
                  <a:lumMod val="50000"/>
                </a:schemeClr>
              </a:buClr>
              <a:buFont typeface="Wingdings" pitchFamily="2" charset="2"/>
              <a:buChar char="§"/>
              <a:defRPr/>
            </a:lvl4pPr>
            <a:lvl5pPr>
              <a:buClr>
                <a:srgbClr val="1F5F8D"/>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1371" y="111224"/>
            <a:ext cx="11329259" cy="725488"/>
          </a:xfrm>
        </p:spPr>
        <p:txBody>
          <a:bodyPr/>
          <a:lstStyle>
            <a:lvl1pPr algn="l">
              <a:defRPr>
                <a:solidFill>
                  <a:srgbClr val="1F5F8D"/>
                </a:solidFill>
              </a:defRPr>
            </a:lvl1pPr>
          </a:lstStyle>
          <a:p>
            <a:r>
              <a:rPr lang="en-US" dirty="0"/>
              <a:t>Click to edit Master title style</a:t>
            </a:r>
          </a:p>
        </p:txBody>
      </p:sp>
      <p:sp>
        <p:nvSpPr>
          <p:cNvPr id="3" name="Content Placeholder 2"/>
          <p:cNvSpPr>
            <a:spLocks noGrp="1"/>
          </p:cNvSpPr>
          <p:nvPr>
            <p:ph sz="half" idx="1"/>
          </p:nvPr>
        </p:nvSpPr>
        <p:spPr>
          <a:xfrm>
            <a:off x="431371" y="908721"/>
            <a:ext cx="5563029" cy="5217443"/>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08721"/>
            <a:ext cx="5563029" cy="5217443"/>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908721"/>
            <a:ext cx="5386917" cy="72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772816"/>
            <a:ext cx="5386917" cy="4353347"/>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908721"/>
            <a:ext cx="5389033" cy="72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72816"/>
            <a:ext cx="5389033" cy="4353347"/>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lang="en-US" i="0" dirty="0">
                <a:solidFill>
                  <a:srgbClr val="0070C0"/>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2192000" cy="242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buFont typeface="Wingdings" pitchFamily="2" charset="2"/>
              <a:buChar char="§"/>
              <a:defRPr sz="3200"/>
            </a:lvl1pPr>
            <a:lvl2pPr>
              <a:buFont typeface="Wingdings" pitchFamily="2" charset="2"/>
              <a:buChar char="§"/>
              <a:defRPr sz="2800"/>
            </a:lvl2pPr>
            <a:lvl3pPr>
              <a:buFont typeface="Wingdings" pitchFamily="2" charset="2"/>
              <a:buChar cha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908050"/>
            <a:ext cx="12192000" cy="151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389717" y="4941168"/>
            <a:ext cx="7315200" cy="42617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75436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384" y="404669"/>
            <a:ext cx="11045833" cy="529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981075"/>
            <a:ext cx="10972800" cy="5145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065912"/>
            <a:ext cx="12192000" cy="8194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05313" indent="-4405313" algn="r"/>
            <a:endParaRPr lang="en-US" sz="1200" b="1" dirty="0">
              <a:latin typeface="Arial Narrow" panose="020B0606020202030204" pitchFamily="34" charset="0"/>
            </a:endParaRPr>
          </a:p>
        </p:txBody>
      </p:sp>
      <p:sp>
        <p:nvSpPr>
          <p:cNvPr id="6" name="Rectangle 5"/>
          <p:cNvSpPr/>
          <p:nvPr userDrawn="1"/>
        </p:nvSpPr>
        <p:spPr>
          <a:xfrm>
            <a:off x="0" y="6065912"/>
            <a:ext cx="5135893" cy="822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24266" y="6126163"/>
            <a:ext cx="3195139" cy="725759"/>
          </a:xfrm>
          <a:prstGeom prst="rect">
            <a:avLst/>
          </a:prstGeom>
        </p:spPr>
      </p:pic>
      <p:sp>
        <p:nvSpPr>
          <p:cNvPr id="11" name="TextBox 10">
            <a:extLst>
              <a:ext uri="{FF2B5EF4-FFF2-40B4-BE49-F238E27FC236}">
                <a16:creationId xmlns:a16="http://schemas.microsoft.com/office/drawing/2014/main" id="{9C1450DD-D988-4638-8E1D-847BC9075E93}"/>
              </a:ext>
            </a:extLst>
          </p:cNvPr>
          <p:cNvSpPr txBox="1"/>
          <p:nvPr userDrawn="1"/>
        </p:nvSpPr>
        <p:spPr>
          <a:xfrm>
            <a:off x="5615947" y="6296608"/>
            <a:ext cx="5966453"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600" b="1" baseline="0" dirty="0">
                <a:solidFill>
                  <a:schemeClr val="bg1"/>
                </a:solidFill>
                <a:effectLst/>
                <a:latin typeface="Arial Narrow" panose="020B0606020202030204" pitchFamily="34" charset="0"/>
                <a:cs typeface="Calibri Light" panose="020F0302020204030204" pitchFamily="34" charset="0"/>
              </a:rPr>
              <a:t>Increasing the resilience of livelihoods to threats and crises </a:t>
            </a:r>
            <a:endParaRPr lang="en-US" sz="1600" b="1" dirty="0">
              <a:solidFill>
                <a:schemeClr val="bg1"/>
              </a:solidFill>
              <a:latin typeface="Arial Narrow" panose="020B0606020202030204" pitchFamily="34" charset="0"/>
              <a:cs typeface="Calibri Light" panose="020F0302020204030204" pitchFamily="34" charset="0"/>
            </a:endParaRPr>
          </a:p>
        </p:txBody>
      </p:sp>
      <p:cxnSp>
        <p:nvCxnSpPr>
          <p:cNvPr id="9" name="Straight Connector 8">
            <a:extLst>
              <a:ext uri="{FF2B5EF4-FFF2-40B4-BE49-F238E27FC236}">
                <a16:creationId xmlns:a16="http://schemas.microsoft.com/office/drawing/2014/main" id="{AE3F4B1E-1D94-4CF2-B6F1-05572F63223E}"/>
              </a:ext>
            </a:extLst>
          </p:cNvPr>
          <p:cNvCxnSpPr/>
          <p:nvPr userDrawn="1"/>
        </p:nvCxnSpPr>
        <p:spPr>
          <a:xfrm flipH="1">
            <a:off x="551384" y="980728"/>
            <a:ext cx="7339725" cy="0"/>
          </a:xfrm>
          <a:prstGeom prst="line">
            <a:avLst/>
          </a:prstGeom>
          <a:ln w="9525" cmpd="sng">
            <a:solidFill>
              <a:srgbClr val="AE1F21"/>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760296" y="5306691"/>
            <a:ext cx="3007438" cy="710413"/>
            <a:chOff x="8599173" y="5270276"/>
            <a:chExt cx="3007438" cy="710413"/>
          </a:xfrm>
        </p:grpSpPr>
        <p:pic>
          <p:nvPicPr>
            <p:cNvPr id="4" name="Picture 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864971" y="5270276"/>
              <a:ext cx="741640" cy="710413"/>
            </a:xfrm>
            <a:prstGeom prst="rect">
              <a:avLst/>
            </a:prstGeom>
          </p:spPr>
        </p:pic>
        <p:sp>
          <p:nvSpPr>
            <p:cNvPr id="8" name="TextBox 7"/>
            <p:cNvSpPr txBox="1"/>
            <p:nvPr userDrawn="1"/>
          </p:nvSpPr>
          <p:spPr>
            <a:xfrm>
              <a:off x="8599173" y="5476852"/>
              <a:ext cx="2304256" cy="261610"/>
            </a:xfrm>
            <a:prstGeom prst="rect">
              <a:avLst/>
            </a:prstGeom>
            <a:noFill/>
          </p:spPr>
          <p:txBody>
            <a:bodyPr wrap="square" rtlCol="0">
              <a:spAutoFit/>
            </a:bodyPr>
            <a:lstStyle/>
            <a:p>
              <a:pPr algn="r"/>
              <a:r>
                <a:rPr lang="en-GB" sz="1050" b="1" i="1" dirty="0">
                  <a:solidFill>
                    <a:srgbClr val="0070C0"/>
                  </a:solidFill>
                  <a:latin typeface="+mn-lt"/>
                </a:rPr>
                <a:t>In partnership</a:t>
              </a:r>
              <a:r>
                <a:rPr lang="en-GB" sz="1050" b="1" i="1" baseline="0" dirty="0">
                  <a:solidFill>
                    <a:srgbClr val="0070C0"/>
                  </a:solidFill>
                  <a:latin typeface="+mn-lt"/>
                </a:rPr>
                <a:t> with</a:t>
              </a:r>
              <a:endParaRPr lang="en-US" sz="1050" b="1" i="1" dirty="0">
                <a:solidFill>
                  <a:srgbClr val="0070C0"/>
                </a:solidFill>
                <a:latin typeface="+mn-lt"/>
              </a:endParaRPr>
            </a:p>
          </p:txBody>
        </p:sp>
      </p:gr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3" r:id="rId3"/>
    <p:sldLayoutId id="2147483694" r:id="rId4"/>
    <p:sldLayoutId id="2147483695" r:id="rId5"/>
    <p:sldLayoutId id="2147483696" r:id="rId6"/>
    <p:sldLayoutId id="2147483697" r:id="rId7"/>
    <p:sldLayoutId id="2147483701" r:id="rId8"/>
    <p:sldLayoutId id="2147483702" r:id="rId9"/>
    <p:sldLayoutId id="2147483698" r:id="rId10"/>
    <p:sldLayoutId id="2147483703" r:id="rId11"/>
    <p:sldLayoutId id="2147483717" r:id="rId12"/>
    <p:sldLayoutId id="2147483718" r:id="rId13"/>
    <p:sldLayoutId id="2147483719" r:id="rId14"/>
  </p:sldLayoutIdLst>
  <p:txStyles>
    <p:titleStyle>
      <a:lvl1pPr algn="l" rtl="0" eaLnBrk="0" fontAlgn="base" hangingPunct="0">
        <a:spcBef>
          <a:spcPct val="0"/>
        </a:spcBef>
        <a:spcAft>
          <a:spcPct val="0"/>
        </a:spcAft>
        <a:defRPr lang="en-US" sz="2400" b="1" i="1" kern="1200" cap="small" dirty="0">
          <a:solidFill>
            <a:srgbClr val="0070C0"/>
          </a:solidFill>
          <a:latin typeface="Arial Narrow" panose="020B0606020202030204" pitchFamily="34" charset="0"/>
          <a:ea typeface="+mj-ea"/>
          <a:cs typeface="Times New Roman" pitchFamily="18" charset="0"/>
        </a:defRPr>
      </a:lvl1pPr>
      <a:lvl2pPr algn="l" rtl="0" eaLnBrk="0" fontAlgn="base" hangingPunct="0">
        <a:spcBef>
          <a:spcPct val="0"/>
        </a:spcBef>
        <a:spcAft>
          <a:spcPct val="0"/>
        </a:spcAft>
        <a:defRPr sz="3200">
          <a:solidFill>
            <a:schemeClr val="bg1"/>
          </a:solidFill>
          <a:latin typeface="Calibri" pitchFamily="34" charset="0"/>
        </a:defRPr>
      </a:lvl2pPr>
      <a:lvl3pPr algn="l" rtl="0" eaLnBrk="0" fontAlgn="base" hangingPunct="0">
        <a:spcBef>
          <a:spcPct val="0"/>
        </a:spcBef>
        <a:spcAft>
          <a:spcPct val="0"/>
        </a:spcAft>
        <a:defRPr sz="3200">
          <a:solidFill>
            <a:schemeClr val="bg1"/>
          </a:solidFill>
          <a:latin typeface="Calibri" pitchFamily="34" charset="0"/>
        </a:defRPr>
      </a:lvl3pPr>
      <a:lvl4pPr algn="l" rtl="0" eaLnBrk="0" fontAlgn="base" hangingPunct="0">
        <a:spcBef>
          <a:spcPct val="0"/>
        </a:spcBef>
        <a:spcAft>
          <a:spcPct val="0"/>
        </a:spcAft>
        <a:defRPr sz="3200">
          <a:solidFill>
            <a:schemeClr val="bg1"/>
          </a:solidFill>
          <a:latin typeface="Calibri" pitchFamily="34" charset="0"/>
        </a:defRPr>
      </a:lvl4pPr>
      <a:lvl5pPr algn="l" rtl="0" eaLnBrk="0" fontAlgn="base" hangingPunct="0">
        <a:spcBef>
          <a:spcPct val="0"/>
        </a:spcBef>
        <a:spcAft>
          <a:spcPct val="0"/>
        </a:spcAft>
        <a:defRPr sz="3200">
          <a:solidFill>
            <a:schemeClr val="bg1"/>
          </a:solidFill>
          <a:latin typeface="Calibri" pitchFamily="34" charset="0"/>
        </a:defRPr>
      </a:lvl5pPr>
      <a:lvl6pPr marL="457200" algn="l" rtl="0" fontAlgn="base">
        <a:spcBef>
          <a:spcPct val="0"/>
        </a:spcBef>
        <a:spcAft>
          <a:spcPct val="0"/>
        </a:spcAft>
        <a:defRPr sz="3200">
          <a:solidFill>
            <a:schemeClr val="bg1"/>
          </a:solidFill>
          <a:latin typeface="Calibri" pitchFamily="34" charset="0"/>
        </a:defRPr>
      </a:lvl6pPr>
      <a:lvl7pPr marL="914400" algn="l" rtl="0" fontAlgn="base">
        <a:spcBef>
          <a:spcPct val="0"/>
        </a:spcBef>
        <a:spcAft>
          <a:spcPct val="0"/>
        </a:spcAft>
        <a:defRPr sz="3200">
          <a:solidFill>
            <a:schemeClr val="bg1"/>
          </a:solidFill>
          <a:latin typeface="Calibri" pitchFamily="34" charset="0"/>
        </a:defRPr>
      </a:lvl7pPr>
      <a:lvl8pPr marL="1371600" algn="l" rtl="0" fontAlgn="base">
        <a:spcBef>
          <a:spcPct val="0"/>
        </a:spcBef>
        <a:spcAft>
          <a:spcPct val="0"/>
        </a:spcAft>
        <a:defRPr sz="3200">
          <a:solidFill>
            <a:schemeClr val="bg1"/>
          </a:solidFill>
          <a:latin typeface="Calibri" pitchFamily="34" charset="0"/>
        </a:defRPr>
      </a:lvl8pPr>
      <a:lvl9pPr marL="1828800" algn="l" rtl="0" fontAlgn="base">
        <a:spcBef>
          <a:spcPct val="0"/>
        </a:spcBef>
        <a:spcAft>
          <a:spcPct val="0"/>
        </a:spcAft>
        <a:defRPr sz="3200">
          <a:solidFill>
            <a:schemeClr val="bg1"/>
          </a:solidFill>
          <a:latin typeface="Calibri" pitchFamily="34"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3200" kern="1200" cap="small">
          <a:solidFill>
            <a:schemeClr val="tx1"/>
          </a:solidFill>
          <a:latin typeface="Arial Narrow" panose="020B0606020202030204" pitchFamily="34" charset="0"/>
          <a:ea typeface="+mn-ea"/>
          <a:cs typeface="+mn-cs"/>
        </a:defRPr>
      </a:lvl1pPr>
      <a:lvl2pPr marL="742950" indent="-285750" algn="l" rtl="0" eaLnBrk="0" fontAlgn="base" hangingPunct="0">
        <a:spcBef>
          <a:spcPct val="20000"/>
        </a:spcBef>
        <a:spcAft>
          <a:spcPct val="0"/>
        </a:spcAft>
        <a:buClr>
          <a:srgbClr val="1B587C"/>
        </a:buClr>
        <a:buFont typeface="Wingdings" pitchFamily="2" charset="2"/>
        <a:buChar char="§"/>
        <a:defRPr sz="2800" kern="1200">
          <a:solidFill>
            <a:schemeClr val="tx1"/>
          </a:solidFill>
          <a:latin typeface="Arial Narrow" panose="020B0606020202030204"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
        <a:defRPr sz="2400" kern="1200">
          <a:solidFill>
            <a:schemeClr val="tx1"/>
          </a:solidFill>
          <a:latin typeface="Arial Narrow" panose="020B0606020202030204" pitchFamily="34" charset="0"/>
          <a:ea typeface="+mn-ea"/>
          <a:cs typeface="+mn-cs"/>
        </a:defRPr>
      </a:lvl3pPr>
      <a:lvl4pPr marL="1600200" indent="-228600" algn="l" rtl="0" eaLnBrk="0" fontAlgn="base" hangingPunct="0">
        <a:spcBef>
          <a:spcPct val="20000"/>
        </a:spcBef>
        <a:spcAft>
          <a:spcPct val="0"/>
        </a:spcAft>
        <a:buClr>
          <a:srgbClr val="1B587C"/>
        </a:buClr>
        <a:buFont typeface="Wingdings" pitchFamily="2" charset="2"/>
        <a:buChar char="§"/>
        <a:defRPr sz="2000" kern="1200">
          <a:solidFill>
            <a:schemeClr val="tx1"/>
          </a:solidFill>
          <a:latin typeface="Arial Narrow" panose="020B0606020202030204"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7.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17" Type="http://schemas.openxmlformats.org/officeDocument/2006/relationships/image" Target="../media/image141.png"/><Relationship Id="rId21" Type="http://schemas.openxmlformats.org/officeDocument/2006/relationships/image" Target="../media/image45.png"/><Relationship Id="rId42" Type="http://schemas.openxmlformats.org/officeDocument/2006/relationships/image" Target="../media/image66.png"/><Relationship Id="rId63" Type="http://schemas.openxmlformats.org/officeDocument/2006/relationships/image" Target="../media/image87.png"/><Relationship Id="rId84" Type="http://schemas.openxmlformats.org/officeDocument/2006/relationships/image" Target="../media/image108.png"/><Relationship Id="rId138" Type="http://schemas.openxmlformats.org/officeDocument/2006/relationships/image" Target="../media/image162.png"/><Relationship Id="rId159" Type="http://schemas.openxmlformats.org/officeDocument/2006/relationships/image" Target="../media/image183.png"/><Relationship Id="rId170" Type="http://schemas.openxmlformats.org/officeDocument/2006/relationships/image" Target="../media/image194.png"/><Relationship Id="rId191" Type="http://schemas.openxmlformats.org/officeDocument/2006/relationships/image" Target="../media/image215.png"/><Relationship Id="rId205" Type="http://schemas.openxmlformats.org/officeDocument/2006/relationships/image" Target="../media/image229.png"/><Relationship Id="rId226" Type="http://schemas.openxmlformats.org/officeDocument/2006/relationships/image" Target="../media/image250.png"/><Relationship Id="rId107" Type="http://schemas.openxmlformats.org/officeDocument/2006/relationships/image" Target="../media/image131.png"/><Relationship Id="rId11" Type="http://schemas.openxmlformats.org/officeDocument/2006/relationships/image" Target="../media/image35.png"/><Relationship Id="rId32" Type="http://schemas.openxmlformats.org/officeDocument/2006/relationships/image" Target="../media/image56.png"/><Relationship Id="rId53" Type="http://schemas.openxmlformats.org/officeDocument/2006/relationships/image" Target="../media/image77.png"/><Relationship Id="rId74" Type="http://schemas.openxmlformats.org/officeDocument/2006/relationships/image" Target="../media/image98.png"/><Relationship Id="rId128" Type="http://schemas.openxmlformats.org/officeDocument/2006/relationships/image" Target="../media/image152.png"/><Relationship Id="rId149" Type="http://schemas.openxmlformats.org/officeDocument/2006/relationships/image" Target="../media/image173.png"/><Relationship Id="rId5" Type="http://schemas.openxmlformats.org/officeDocument/2006/relationships/notesSlide" Target="../notesSlides/notesSlide11.xml"/><Relationship Id="rId95" Type="http://schemas.openxmlformats.org/officeDocument/2006/relationships/image" Target="../media/image119.png"/><Relationship Id="rId160" Type="http://schemas.openxmlformats.org/officeDocument/2006/relationships/image" Target="../media/image184.png"/><Relationship Id="rId181" Type="http://schemas.openxmlformats.org/officeDocument/2006/relationships/image" Target="../media/image205.png"/><Relationship Id="rId216" Type="http://schemas.openxmlformats.org/officeDocument/2006/relationships/image" Target="../media/image240.png"/><Relationship Id="rId211" Type="http://schemas.openxmlformats.org/officeDocument/2006/relationships/image" Target="../media/image235.png"/><Relationship Id="rId22" Type="http://schemas.openxmlformats.org/officeDocument/2006/relationships/image" Target="../media/image46.png"/><Relationship Id="rId27" Type="http://schemas.openxmlformats.org/officeDocument/2006/relationships/image" Target="../media/image51.png"/><Relationship Id="rId43" Type="http://schemas.openxmlformats.org/officeDocument/2006/relationships/image" Target="../media/image67.png"/><Relationship Id="rId48" Type="http://schemas.openxmlformats.org/officeDocument/2006/relationships/image" Target="../media/image72.png"/><Relationship Id="rId64" Type="http://schemas.openxmlformats.org/officeDocument/2006/relationships/image" Target="../media/image88.png"/><Relationship Id="rId69" Type="http://schemas.openxmlformats.org/officeDocument/2006/relationships/image" Target="../media/image93.png"/><Relationship Id="rId113" Type="http://schemas.openxmlformats.org/officeDocument/2006/relationships/image" Target="../media/image137.png"/><Relationship Id="rId118" Type="http://schemas.openxmlformats.org/officeDocument/2006/relationships/image" Target="../media/image142.png"/><Relationship Id="rId134" Type="http://schemas.openxmlformats.org/officeDocument/2006/relationships/image" Target="../media/image158.png"/><Relationship Id="rId139" Type="http://schemas.openxmlformats.org/officeDocument/2006/relationships/image" Target="../media/image163.png"/><Relationship Id="rId80" Type="http://schemas.openxmlformats.org/officeDocument/2006/relationships/image" Target="../media/image104.png"/><Relationship Id="rId85" Type="http://schemas.openxmlformats.org/officeDocument/2006/relationships/image" Target="../media/image109.png"/><Relationship Id="rId150" Type="http://schemas.openxmlformats.org/officeDocument/2006/relationships/image" Target="../media/image174.png"/><Relationship Id="rId155" Type="http://schemas.openxmlformats.org/officeDocument/2006/relationships/image" Target="../media/image179.png"/><Relationship Id="rId171" Type="http://schemas.openxmlformats.org/officeDocument/2006/relationships/image" Target="../media/image195.png"/><Relationship Id="rId176" Type="http://schemas.openxmlformats.org/officeDocument/2006/relationships/image" Target="../media/image200.png"/><Relationship Id="rId192" Type="http://schemas.openxmlformats.org/officeDocument/2006/relationships/image" Target="../media/image216.png"/><Relationship Id="rId197" Type="http://schemas.openxmlformats.org/officeDocument/2006/relationships/image" Target="../media/image221.png"/><Relationship Id="rId206" Type="http://schemas.openxmlformats.org/officeDocument/2006/relationships/image" Target="../media/image230.png"/><Relationship Id="rId227" Type="http://schemas.openxmlformats.org/officeDocument/2006/relationships/image" Target="../media/image251.png"/><Relationship Id="rId201" Type="http://schemas.openxmlformats.org/officeDocument/2006/relationships/image" Target="../media/image225.png"/><Relationship Id="rId222" Type="http://schemas.openxmlformats.org/officeDocument/2006/relationships/image" Target="../media/image246.png"/><Relationship Id="rId12" Type="http://schemas.openxmlformats.org/officeDocument/2006/relationships/image" Target="../media/image36.png"/><Relationship Id="rId17" Type="http://schemas.openxmlformats.org/officeDocument/2006/relationships/image" Target="../media/image41.png"/><Relationship Id="rId33" Type="http://schemas.openxmlformats.org/officeDocument/2006/relationships/image" Target="../media/image57.png"/><Relationship Id="rId38" Type="http://schemas.openxmlformats.org/officeDocument/2006/relationships/image" Target="../media/image62.png"/><Relationship Id="rId59" Type="http://schemas.openxmlformats.org/officeDocument/2006/relationships/image" Target="../media/image83.png"/><Relationship Id="rId103" Type="http://schemas.openxmlformats.org/officeDocument/2006/relationships/image" Target="../media/image127.png"/><Relationship Id="rId108" Type="http://schemas.openxmlformats.org/officeDocument/2006/relationships/image" Target="../media/image132.png"/><Relationship Id="rId124" Type="http://schemas.openxmlformats.org/officeDocument/2006/relationships/image" Target="../media/image148.png"/><Relationship Id="rId129" Type="http://schemas.openxmlformats.org/officeDocument/2006/relationships/image" Target="../media/image153.png"/><Relationship Id="rId54" Type="http://schemas.openxmlformats.org/officeDocument/2006/relationships/image" Target="../media/image78.png"/><Relationship Id="rId70" Type="http://schemas.openxmlformats.org/officeDocument/2006/relationships/image" Target="../media/image94.png"/><Relationship Id="rId75" Type="http://schemas.openxmlformats.org/officeDocument/2006/relationships/image" Target="../media/image99.png"/><Relationship Id="rId91" Type="http://schemas.openxmlformats.org/officeDocument/2006/relationships/image" Target="../media/image115.png"/><Relationship Id="rId96" Type="http://schemas.openxmlformats.org/officeDocument/2006/relationships/image" Target="../media/image120.png"/><Relationship Id="rId140" Type="http://schemas.openxmlformats.org/officeDocument/2006/relationships/image" Target="../media/image164.png"/><Relationship Id="rId145" Type="http://schemas.openxmlformats.org/officeDocument/2006/relationships/image" Target="../media/image169.png"/><Relationship Id="rId161" Type="http://schemas.openxmlformats.org/officeDocument/2006/relationships/image" Target="../media/image185.png"/><Relationship Id="rId166" Type="http://schemas.openxmlformats.org/officeDocument/2006/relationships/image" Target="../media/image190.png"/><Relationship Id="rId182" Type="http://schemas.openxmlformats.org/officeDocument/2006/relationships/image" Target="../media/image206.png"/><Relationship Id="rId187" Type="http://schemas.openxmlformats.org/officeDocument/2006/relationships/image" Target="../media/image211.png"/><Relationship Id="rId217" Type="http://schemas.openxmlformats.org/officeDocument/2006/relationships/image" Target="../media/image241.png"/><Relationship Id="rId1" Type="http://schemas.openxmlformats.org/officeDocument/2006/relationships/themeOverride" Target="../theme/themeOverride1.xml"/><Relationship Id="rId6" Type="http://schemas.openxmlformats.org/officeDocument/2006/relationships/image" Target="../media/image31.png"/><Relationship Id="rId212" Type="http://schemas.openxmlformats.org/officeDocument/2006/relationships/image" Target="../media/image236.png"/><Relationship Id="rId23" Type="http://schemas.openxmlformats.org/officeDocument/2006/relationships/image" Target="../media/image47.png"/><Relationship Id="rId28" Type="http://schemas.openxmlformats.org/officeDocument/2006/relationships/image" Target="../media/image52.png"/><Relationship Id="rId49" Type="http://schemas.openxmlformats.org/officeDocument/2006/relationships/image" Target="../media/image73.png"/><Relationship Id="rId114" Type="http://schemas.openxmlformats.org/officeDocument/2006/relationships/image" Target="../media/image138.png"/><Relationship Id="rId119" Type="http://schemas.openxmlformats.org/officeDocument/2006/relationships/image" Target="../media/image143.png"/><Relationship Id="rId44" Type="http://schemas.openxmlformats.org/officeDocument/2006/relationships/image" Target="../media/image68.png"/><Relationship Id="rId60" Type="http://schemas.openxmlformats.org/officeDocument/2006/relationships/image" Target="../media/image84.png"/><Relationship Id="rId65" Type="http://schemas.openxmlformats.org/officeDocument/2006/relationships/image" Target="../media/image89.png"/><Relationship Id="rId81" Type="http://schemas.openxmlformats.org/officeDocument/2006/relationships/image" Target="../media/image105.png"/><Relationship Id="rId86" Type="http://schemas.openxmlformats.org/officeDocument/2006/relationships/image" Target="../media/image110.png"/><Relationship Id="rId130" Type="http://schemas.openxmlformats.org/officeDocument/2006/relationships/image" Target="../media/image154.png"/><Relationship Id="rId135" Type="http://schemas.openxmlformats.org/officeDocument/2006/relationships/image" Target="../media/image159.png"/><Relationship Id="rId151" Type="http://schemas.openxmlformats.org/officeDocument/2006/relationships/image" Target="../media/image175.png"/><Relationship Id="rId156" Type="http://schemas.openxmlformats.org/officeDocument/2006/relationships/image" Target="../media/image180.png"/><Relationship Id="rId177" Type="http://schemas.openxmlformats.org/officeDocument/2006/relationships/image" Target="../media/image201.png"/><Relationship Id="rId198" Type="http://schemas.openxmlformats.org/officeDocument/2006/relationships/image" Target="../media/image222.png"/><Relationship Id="rId172" Type="http://schemas.openxmlformats.org/officeDocument/2006/relationships/image" Target="../media/image196.png"/><Relationship Id="rId193" Type="http://schemas.openxmlformats.org/officeDocument/2006/relationships/image" Target="../media/image217.png"/><Relationship Id="rId202" Type="http://schemas.openxmlformats.org/officeDocument/2006/relationships/image" Target="../media/image226.png"/><Relationship Id="rId207" Type="http://schemas.openxmlformats.org/officeDocument/2006/relationships/image" Target="../media/image231.png"/><Relationship Id="rId223" Type="http://schemas.openxmlformats.org/officeDocument/2006/relationships/image" Target="../media/image247.png"/><Relationship Id="rId13" Type="http://schemas.openxmlformats.org/officeDocument/2006/relationships/image" Target="../media/image37.png"/><Relationship Id="rId18" Type="http://schemas.openxmlformats.org/officeDocument/2006/relationships/image" Target="../media/image42.png"/><Relationship Id="rId39" Type="http://schemas.openxmlformats.org/officeDocument/2006/relationships/image" Target="../media/image63.png"/><Relationship Id="rId109" Type="http://schemas.openxmlformats.org/officeDocument/2006/relationships/image" Target="../media/image133.png"/><Relationship Id="rId34" Type="http://schemas.openxmlformats.org/officeDocument/2006/relationships/image" Target="../media/image58.png"/><Relationship Id="rId50" Type="http://schemas.openxmlformats.org/officeDocument/2006/relationships/image" Target="../media/image74.png"/><Relationship Id="rId55" Type="http://schemas.openxmlformats.org/officeDocument/2006/relationships/image" Target="../media/image79.png"/><Relationship Id="rId76" Type="http://schemas.openxmlformats.org/officeDocument/2006/relationships/image" Target="../media/image100.png"/><Relationship Id="rId97" Type="http://schemas.openxmlformats.org/officeDocument/2006/relationships/image" Target="../media/image121.png"/><Relationship Id="rId104" Type="http://schemas.openxmlformats.org/officeDocument/2006/relationships/image" Target="../media/image128.png"/><Relationship Id="rId120" Type="http://schemas.openxmlformats.org/officeDocument/2006/relationships/image" Target="../media/image144.png"/><Relationship Id="rId125" Type="http://schemas.openxmlformats.org/officeDocument/2006/relationships/image" Target="../media/image149.png"/><Relationship Id="rId141" Type="http://schemas.openxmlformats.org/officeDocument/2006/relationships/image" Target="../media/image165.png"/><Relationship Id="rId146" Type="http://schemas.openxmlformats.org/officeDocument/2006/relationships/image" Target="../media/image170.png"/><Relationship Id="rId167" Type="http://schemas.openxmlformats.org/officeDocument/2006/relationships/image" Target="../media/image191.png"/><Relationship Id="rId188" Type="http://schemas.openxmlformats.org/officeDocument/2006/relationships/image" Target="../media/image212.png"/><Relationship Id="rId7" Type="http://schemas.openxmlformats.org/officeDocument/2006/relationships/image" Target="../media/image32.gif"/><Relationship Id="rId71" Type="http://schemas.openxmlformats.org/officeDocument/2006/relationships/image" Target="../media/image95.png"/><Relationship Id="rId92" Type="http://schemas.openxmlformats.org/officeDocument/2006/relationships/image" Target="../media/image116.png"/><Relationship Id="rId162" Type="http://schemas.openxmlformats.org/officeDocument/2006/relationships/image" Target="../media/image186.png"/><Relationship Id="rId183" Type="http://schemas.openxmlformats.org/officeDocument/2006/relationships/image" Target="../media/image207.png"/><Relationship Id="rId213" Type="http://schemas.openxmlformats.org/officeDocument/2006/relationships/image" Target="../media/image237.png"/><Relationship Id="rId218" Type="http://schemas.openxmlformats.org/officeDocument/2006/relationships/image" Target="../media/image242.png"/><Relationship Id="rId2" Type="http://schemas.microsoft.com/office/2007/relationships/media" Target="../media/media20.m4a"/><Relationship Id="rId29" Type="http://schemas.openxmlformats.org/officeDocument/2006/relationships/image" Target="../media/image53.png"/><Relationship Id="rId24" Type="http://schemas.openxmlformats.org/officeDocument/2006/relationships/image" Target="../media/image48.png"/><Relationship Id="rId40" Type="http://schemas.openxmlformats.org/officeDocument/2006/relationships/image" Target="../media/image64.png"/><Relationship Id="rId45" Type="http://schemas.openxmlformats.org/officeDocument/2006/relationships/image" Target="../media/image69.png"/><Relationship Id="rId66" Type="http://schemas.openxmlformats.org/officeDocument/2006/relationships/image" Target="../media/image90.png"/><Relationship Id="rId87" Type="http://schemas.openxmlformats.org/officeDocument/2006/relationships/image" Target="../media/image111.png"/><Relationship Id="rId110" Type="http://schemas.openxmlformats.org/officeDocument/2006/relationships/image" Target="../media/image134.png"/><Relationship Id="rId115" Type="http://schemas.openxmlformats.org/officeDocument/2006/relationships/image" Target="../media/image139.png"/><Relationship Id="rId131" Type="http://schemas.openxmlformats.org/officeDocument/2006/relationships/image" Target="../media/image155.png"/><Relationship Id="rId136" Type="http://schemas.openxmlformats.org/officeDocument/2006/relationships/image" Target="../media/image160.png"/><Relationship Id="rId157" Type="http://schemas.openxmlformats.org/officeDocument/2006/relationships/image" Target="../media/image181.png"/><Relationship Id="rId178" Type="http://schemas.openxmlformats.org/officeDocument/2006/relationships/image" Target="../media/image202.png"/><Relationship Id="rId61" Type="http://schemas.openxmlformats.org/officeDocument/2006/relationships/image" Target="../media/image85.png"/><Relationship Id="rId82" Type="http://schemas.openxmlformats.org/officeDocument/2006/relationships/image" Target="../media/image106.png"/><Relationship Id="rId152" Type="http://schemas.openxmlformats.org/officeDocument/2006/relationships/image" Target="../media/image176.png"/><Relationship Id="rId173" Type="http://schemas.openxmlformats.org/officeDocument/2006/relationships/image" Target="../media/image197.png"/><Relationship Id="rId194" Type="http://schemas.openxmlformats.org/officeDocument/2006/relationships/image" Target="../media/image218.png"/><Relationship Id="rId199" Type="http://schemas.openxmlformats.org/officeDocument/2006/relationships/image" Target="../media/image223.png"/><Relationship Id="rId203" Type="http://schemas.openxmlformats.org/officeDocument/2006/relationships/image" Target="../media/image227.png"/><Relationship Id="rId208" Type="http://schemas.openxmlformats.org/officeDocument/2006/relationships/image" Target="../media/image232.png"/><Relationship Id="rId19" Type="http://schemas.openxmlformats.org/officeDocument/2006/relationships/image" Target="../media/image43.png"/><Relationship Id="rId224" Type="http://schemas.openxmlformats.org/officeDocument/2006/relationships/image" Target="../media/image248.png"/><Relationship Id="rId14" Type="http://schemas.openxmlformats.org/officeDocument/2006/relationships/image" Target="../media/image38.png"/><Relationship Id="rId30" Type="http://schemas.openxmlformats.org/officeDocument/2006/relationships/image" Target="../media/image54.png"/><Relationship Id="rId35" Type="http://schemas.openxmlformats.org/officeDocument/2006/relationships/image" Target="../media/image59.png"/><Relationship Id="rId56" Type="http://schemas.openxmlformats.org/officeDocument/2006/relationships/image" Target="../media/image80.png"/><Relationship Id="rId77" Type="http://schemas.openxmlformats.org/officeDocument/2006/relationships/image" Target="../media/image101.png"/><Relationship Id="rId100" Type="http://schemas.openxmlformats.org/officeDocument/2006/relationships/image" Target="../media/image124.png"/><Relationship Id="rId105" Type="http://schemas.openxmlformats.org/officeDocument/2006/relationships/image" Target="../media/image129.png"/><Relationship Id="rId126" Type="http://schemas.openxmlformats.org/officeDocument/2006/relationships/image" Target="../media/image150.png"/><Relationship Id="rId147" Type="http://schemas.openxmlformats.org/officeDocument/2006/relationships/image" Target="../media/image171.png"/><Relationship Id="rId168" Type="http://schemas.openxmlformats.org/officeDocument/2006/relationships/image" Target="../media/image192.png"/><Relationship Id="rId8" Type="http://schemas.openxmlformats.org/officeDocument/2006/relationships/image" Target="../media/image33.png"/><Relationship Id="rId51" Type="http://schemas.openxmlformats.org/officeDocument/2006/relationships/image" Target="../media/image75.png"/><Relationship Id="rId72" Type="http://schemas.openxmlformats.org/officeDocument/2006/relationships/image" Target="../media/image96.png"/><Relationship Id="rId93" Type="http://schemas.openxmlformats.org/officeDocument/2006/relationships/image" Target="../media/image117.png"/><Relationship Id="rId98" Type="http://schemas.openxmlformats.org/officeDocument/2006/relationships/image" Target="../media/image122.png"/><Relationship Id="rId121" Type="http://schemas.openxmlformats.org/officeDocument/2006/relationships/image" Target="../media/image145.png"/><Relationship Id="rId142" Type="http://schemas.openxmlformats.org/officeDocument/2006/relationships/image" Target="../media/image166.png"/><Relationship Id="rId163" Type="http://schemas.openxmlformats.org/officeDocument/2006/relationships/image" Target="../media/image187.png"/><Relationship Id="rId184" Type="http://schemas.openxmlformats.org/officeDocument/2006/relationships/image" Target="../media/image208.png"/><Relationship Id="rId189" Type="http://schemas.openxmlformats.org/officeDocument/2006/relationships/image" Target="../media/image213.png"/><Relationship Id="rId219" Type="http://schemas.openxmlformats.org/officeDocument/2006/relationships/image" Target="../media/image243.png"/><Relationship Id="rId3" Type="http://schemas.openxmlformats.org/officeDocument/2006/relationships/audio" Target="../media/media20.m4a"/><Relationship Id="rId214" Type="http://schemas.openxmlformats.org/officeDocument/2006/relationships/image" Target="../media/image238.png"/><Relationship Id="rId25" Type="http://schemas.openxmlformats.org/officeDocument/2006/relationships/image" Target="../media/image49.png"/><Relationship Id="rId46" Type="http://schemas.openxmlformats.org/officeDocument/2006/relationships/image" Target="../media/image70.png"/><Relationship Id="rId67" Type="http://schemas.openxmlformats.org/officeDocument/2006/relationships/image" Target="../media/image91.png"/><Relationship Id="rId116" Type="http://schemas.openxmlformats.org/officeDocument/2006/relationships/image" Target="../media/image140.png"/><Relationship Id="rId137" Type="http://schemas.openxmlformats.org/officeDocument/2006/relationships/image" Target="../media/image161.png"/><Relationship Id="rId158" Type="http://schemas.openxmlformats.org/officeDocument/2006/relationships/image" Target="../media/image182.png"/><Relationship Id="rId20" Type="http://schemas.openxmlformats.org/officeDocument/2006/relationships/image" Target="../media/image44.png"/><Relationship Id="rId41" Type="http://schemas.openxmlformats.org/officeDocument/2006/relationships/image" Target="../media/image65.png"/><Relationship Id="rId62" Type="http://schemas.openxmlformats.org/officeDocument/2006/relationships/image" Target="../media/image86.png"/><Relationship Id="rId83" Type="http://schemas.openxmlformats.org/officeDocument/2006/relationships/image" Target="../media/image107.png"/><Relationship Id="rId88" Type="http://schemas.openxmlformats.org/officeDocument/2006/relationships/image" Target="../media/image112.png"/><Relationship Id="rId111" Type="http://schemas.openxmlformats.org/officeDocument/2006/relationships/image" Target="../media/image135.png"/><Relationship Id="rId132" Type="http://schemas.openxmlformats.org/officeDocument/2006/relationships/image" Target="../media/image156.png"/><Relationship Id="rId153" Type="http://schemas.openxmlformats.org/officeDocument/2006/relationships/image" Target="../media/image177.png"/><Relationship Id="rId174" Type="http://schemas.openxmlformats.org/officeDocument/2006/relationships/image" Target="../media/image198.png"/><Relationship Id="rId179" Type="http://schemas.openxmlformats.org/officeDocument/2006/relationships/image" Target="../media/image203.png"/><Relationship Id="rId195" Type="http://schemas.openxmlformats.org/officeDocument/2006/relationships/image" Target="../media/image219.png"/><Relationship Id="rId209" Type="http://schemas.openxmlformats.org/officeDocument/2006/relationships/image" Target="../media/image233.png"/><Relationship Id="rId190" Type="http://schemas.openxmlformats.org/officeDocument/2006/relationships/image" Target="../media/image214.png"/><Relationship Id="rId204" Type="http://schemas.openxmlformats.org/officeDocument/2006/relationships/image" Target="../media/image228.png"/><Relationship Id="rId220" Type="http://schemas.openxmlformats.org/officeDocument/2006/relationships/image" Target="../media/image244.png"/><Relationship Id="rId225" Type="http://schemas.openxmlformats.org/officeDocument/2006/relationships/image" Target="../media/image249.png"/><Relationship Id="rId15" Type="http://schemas.openxmlformats.org/officeDocument/2006/relationships/image" Target="../media/image39.png"/><Relationship Id="rId36" Type="http://schemas.openxmlformats.org/officeDocument/2006/relationships/image" Target="../media/image60.png"/><Relationship Id="rId57" Type="http://schemas.openxmlformats.org/officeDocument/2006/relationships/image" Target="../media/image81.png"/><Relationship Id="rId106" Type="http://schemas.openxmlformats.org/officeDocument/2006/relationships/image" Target="../media/image130.png"/><Relationship Id="rId127" Type="http://schemas.openxmlformats.org/officeDocument/2006/relationships/image" Target="../media/image151.png"/><Relationship Id="rId10" Type="http://schemas.openxmlformats.org/officeDocument/2006/relationships/image" Target="../media/image8.png"/><Relationship Id="rId31" Type="http://schemas.openxmlformats.org/officeDocument/2006/relationships/image" Target="../media/image55.png"/><Relationship Id="rId52" Type="http://schemas.openxmlformats.org/officeDocument/2006/relationships/image" Target="../media/image76.png"/><Relationship Id="rId73" Type="http://schemas.openxmlformats.org/officeDocument/2006/relationships/image" Target="../media/image97.png"/><Relationship Id="rId78" Type="http://schemas.openxmlformats.org/officeDocument/2006/relationships/image" Target="../media/image102.png"/><Relationship Id="rId94" Type="http://schemas.openxmlformats.org/officeDocument/2006/relationships/image" Target="../media/image118.png"/><Relationship Id="rId99" Type="http://schemas.openxmlformats.org/officeDocument/2006/relationships/image" Target="../media/image123.png"/><Relationship Id="rId101" Type="http://schemas.openxmlformats.org/officeDocument/2006/relationships/image" Target="../media/image125.png"/><Relationship Id="rId122" Type="http://schemas.openxmlformats.org/officeDocument/2006/relationships/image" Target="../media/image146.png"/><Relationship Id="rId143" Type="http://schemas.openxmlformats.org/officeDocument/2006/relationships/image" Target="../media/image167.png"/><Relationship Id="rId148" Type="http://schemas.openxmlformats.org/officeDocument/2006/relationships/image" Target="../media/image172.png"/><Relationship Id="rId164" Type="http://schemas.openxmlformats.org/officeDocument/2006/relationships/image" Target="../media/image188.png"/><Relationship Id="rId169" Type="http://schemas.openxmlformats.org/officeDocument/2006/relationships/image" Target="../media/image193.png"/><Relationship Id="rId185" Type="http://schemas.openxmlformats.org/officeDocument/2006/relationships/image" Target="../media/image209.png"/><Relationship Id="rId4" Type="http://schemas.openxmlformats.org/officeDocument/2006/relationships/slideLayout" Target="../slideLayouts/slideLayout3.xml"/><Relationship Id="rId9" Type="http://schemas.openxmlformats.org/officeDocument/2006/relationships/image" Target="../media/image34.png"/><Relationship Id="rId180" Type="http://schemas.openxmlformats.org/officeDocument/2006/relationships/image" Target="../media/image204.png"/><Relationship Id="rId210" Type="http://schemas.openxmlformats.org/officeDocument/2006/relationships/image" Target="../media/image234.png"/><Relationship Id="rId215" Type="http://schemas.openxmlformats.org/officeDocument/2006/relationships/image" Target="../media/image239.png"/><Relationship Id="rId26" Type="http://schemas.openxmlformats.org/officeDocument/2006/relationships/image" Target="../media/image50.png"/><Relationship Id="rId47" Type="http://schemas.openxmlformats.org/officeDocument/2006/relationships/image" Target="../media/image71.png"/><Relationship Id="rId68" Type="http://schemas.openxmlformats.org/officeDocument/2006/relationships/image" Target="../media/image92.png"/><Relationship Id="rId89" Type="http://schemas.openxmlformats.org/officeDocument/2006/relationships/image" Target="../media/image113.png"/><Relationship Id="rId112" Type="http://schemas.openxmlformats.org/officeDocument/2006/relationships/image" Target="../media/image136.png"/><Relationship Id="rId133" Type="http://schemas.openxmlformats.org/officeDocument/2006/relationships/image" Target="../media/image157.png"/><Relationship Id="rId154" Type="http://schemas.openxmlformats.org/officeDocument/2006/relationships/image" Target="../media/image178.png"/><Relationship Id="rId175" Type="http://schemas.openxmlformats.org/officeDocument/2006/relationships/image" Target="../media/image199.png"/><Relationship Id="rId196" Type="http://schemas.openxmlformats.org/officeDocument/2006/relationships/image" Target="../media/image220.png"/><Relationship Id="rId200" Type="http://schemas.openxmlformats.org/officeDocument/2006/relationships/image" Target="../media/image224.png"/><Relationship Id="rId16" Type="http://schemas.openxmlformats.org/officeDocument/2006/relationships/image" Target="../media/image40.png"/><Relationship Id="rId221" Type="http://schemas.openxmlformats.org/officeDocument/2006/relationships/image" Target="../media/image245.png"/><Relationship Id="rId37" Type="http://schemas.openxmlformats.org/officeDocument/2006/relationships/image" Target="../media/image61.png"/><Relationship Id="rId58" Type="http://schemas.openxmlformats.org/officeDocument/2006/relationships/image" Target="../media/image82.png"/><Relationship Id="rId79" Type="http://schemas.openxmlformats.org/officeDocument/2006/relationships/image" Target="../media/image103.png"/><Relationship Id="rId102" Type="http://schemas.openxmlformats.org/officeDocument/2006/relationships/image" Target="../media/image126.png"/><Relationship Id="rId123" Type="http://schemas.openxmlformats.org/officeDocument/2006/relationships/image" Target="../media/image147.png"/><Relationship Id="rId144" Type="http://schemas.openxmlformats.org/officeDocument/2006/relationships/image" Target="../media/image168.png"/><Relationship Id="rId90" Type="http://schemas.openxmlformats.org/officeDocument/2006/relationships/image" Target="../media/image114.png"/><Relationship Id="rId165" Type="http://schemas.openxmlformats.org/officeDocument/2006/relationships/image" Target="../media/image189.png"/><Relationship Id="rId186"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52.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253.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2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2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3992" y="1"/>
            <a:ext cx="12188008" cy="6885384"/>
            <a:chOff x="3992" y="1"/>
            <a:chExt cx="12188008" cy="6885384"/>
          </a:xfrm>
        </p:grpSpPr>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2" y="1"/>
              <a:ext cx="12188008" cy="6885384"/>
            </a:xfrm>
            <a:prstGeom prst="rect">
              <a:avLst/>
            </a:prstGeom>
          </p:spPr>
        </p:pic>
        <p:sp>
          <p:nvSpPr>
            <p:cNvPr id="7" name="Rectangle 6"/>
            <p:cNvSpPr/>
            <p:nvPr/>
          </p:nvSpPr>
          <p:spPr>
            <a:xfrm>
              <a:off x="462753" y="4977251"/>
              <a:ext cx="11729247" cy="1622785"/>
            </a:xfrm>
            <a:prstGeom prst="rect">
              <a:avLst/>
            </a:prstGeom>
            <a:solidFill>
              <a:srgbClr val="77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0000"/>
                </a:solidFill>
              </a:endParaRPr>
            </a:p>
          </p:txBody>
        </p:sp>
        <p:sp>
          <p:nvSpPr>
            <p:cNvPr id="31" name="TextBox 30"/>
            <p:cNvSpPr txBox="1"/>
            <p:nvPr/>
          </p:nvSpPr>
          <p:spPr>
            <a:xfrm>
              <a:off x="1983721" y="5397868"/>
              <a:ext cx="4281943" cy="938719"/>
            </a:xfrm>
            <a:prstGeom prst="rect">
              <a:avLst/>
            </a:prstGeom>
            <a:noFill/>
          </p:spPr>
          <p:txBody>
            <a:bodyPr wrap="square" rtlCol="0">
              <a:spAutoFit/>
            </a:bodyPr>
            <a:lstStyle/>
            <a:p>
              <a:pPr>
                <a:spcAft>
                  <a:spcPts val="600"/>
                </a:spcAft>
              </a:pPr>
              <a:r>
                <a:rPr lang="en-US" b="1" dirty="0">
                  <a:solidFill>
                    <a:schemeClr val="bg1"/>
                  </a:solidFill>
                  <a:effectLst>
                    <a:outerShdw blurRad="50800" dist="38100" algn="l" rotWithShape="0">
                      <a:prstClr val="black">
                        <a:alpha val="40000"/>
                      </a:prstClr>
                    </a:outerShdw>
                  </a:effectLst>
                  <a:latin typeface="Arial Narrow" panose="020B0606020202030204" pitchFamily="34" charset="0"/>
                </a:rPr>
                <a:t>Dr. Paul Opio </a:t>
              </a:r>
            </a:p>
            <a:p>
              <a:pPr>
                <a:spcAft>
                  <a:spcPts val="600"/>
                </a:spcAft>
              </a:pPr>
              <a:r>
                <a:rPr lang="en-US" sz="1600" b="1" dirty="0">
                  <a:solidFill>
                    <a:schemeClr val="bg1"/>
                  </a:solidFill>
                  <a:effectLst>
                    <a:outerShdw blurRad="50800" dist="38100" algn="l" rotWithShape="0">
                      <a:prstClr val="black">
                        <a:alpha val="40000"/>
                      </a:prstClr>
                    </a:outerShdw>
                  </a:effectLst>
                  <a:latin typeface="Arial Narrow" panose="020B0606020202030204" pitchFamily="34" charset="0"/>
                </a:rPr>
                <a:t>Livestock and Pastoralism Adviser </a:t>
              </a:r>
              <a:r>
                <a:rPr lang="en-GB" sz="1600" b="1" dirty="0">
                  <a:solidFill>
                    <a:schemeClr val="bg1"/>
                  </a:solidFill>
                  <a:effectLst>
                    <a:outerShdw blurRad="50800" dist="38100" algn="l" rotWithShape="0">
                      <a:prstClr val="black">
                        <a:alpha val="40000"/>
                      </a:prstClr>
                    </a:outerShdw>
                  </a:effectLst>
                  <a:latin typeface="Arial Narrow" panose="020B0606020202030204" pitchFamily="34" charset="0"/>
                </a:rPr>
                <a:t>Resilience Team For Eastern Africa</a:t>
              </a:r>
              <a:endParaRPr lang="en-US" sz="1600" b="1" dirty="0">
                <a:solidFill>
                  <a:schemeClr val="bg1"/>
                </a:solidFill>
                <a:effectLst>
                  <a:outerShdw blurRad="50800" dist="38100" algn="l" rotWithShape="0">
                    <a:prstClr val="black">
                      <a:alpha val="40000"/>
                    </a:prstClr>
                  </a:outerShdw>
                </a:effectLst>
                <a:latin typeface="Arial Narrow" panose="020B0606020202030204" pitchFamily="34" charset="0"/>
              </a:endParaRPr>
            </a:p>
          </p:txBody>
        </p:sp>
        <p:sp>
          <p:nvSpPr>
            <p:cNvPr id="34" name="Rectangle 33"/>
            <p:cNvSpPr/>
            <p:nvPr/>
          </p:nvSpPr>
          <p:spPr>
            <a:xfrm>
              <a:off x="462753" y="2773079"/>
              <a:ext cx="6048672" cy="2121631"/>
            </a:xfrm>
            <a:prstGeom prst="rect">
              <a:avLst/>
            </a:prstGeom>
            <a:solidFill>
              <a:srgbClr val="FF5E1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356" tIns="37178" rIns="74356" bIns="37178" numCol="1" spcCol="0" rtlCol="0" fromWordArt="0" anchor="ctr" anchorCtr="0" forceAA="0" compatLnSpc="1">
              <a:prstTxWarp prst="textNoShape">
                <a:avLst/>
              </a:prstTxWarp>
              <a:noAutofit/>
            </a:bodyPr>
            <a:lstStyle/>
            <a:p>
              <a:pPr algn="ctr"/>
              <a:endParaRPr lang="en-US" sz="1463" dirty="0">
                <a:solidFill>
                  <a:srgbClr val="0070C0"/>
                </a:solidFill>
              </a:endParaRPr>
            </a:p>
          </p:txBody>
        </p:sp>
        <p:sp>
          <p:nvSpPr>
            <p:cNvPr id="3" name="TextBox 2">
              <a:extLst>
                <a:ext uri="{FF2B5EF4-FFF2-40B4-BE49-F238E27FC236}">
                  <a16:creationId xmlns:a16="http://schemas.microsoft.com/office/drawing/2014/main" id="{2EADACE3-B6B5-430B-8882-DE7FE2442BEB}"/>
                </a:ext>
              </a:extLst>
            </p:cNvPr>
            <p:cNvSpPr txBox="1"/>
            <p:nvPr/>
          </p:nvSpPr>
          <p:spPr>
            <a:xfrm>
              <a:off x="647145" y="3271925"/>
              <a:ext cx="5153862" cy="1246495"/>
            </a:xfrm>
            <a:prstGeom prst="rect">
              <a:avLst/>
            </a:prstGeom>
            <a:noFill/>
          </p:spPr>
          <p:txBody>
            <a:bodyPr wrap="square" rtlCol="0">
              <a:spAutoFit/>
            </a:bodyPr>
            <a:lstStyle/>
            <a:p>
              <a:r>
                <a:rPr lang="en-US" sz="3600" b="1" dirty="0">
                  <a:solidFill>
                    <a:srgbClr val="FFFFFF"/>
                  </a:solidFill>
                  <a:latin typeface="Arial Narrow" panose="020B0606020202030204" pitchFamily="34" charset="0"/>
                </a:rPr>
                <a:t>Livestock monitoring tools: </a:t>
              </a:r>
            </a:p>
            <a:p>
              <a:pPr>
                <a:spcBef>
                  <a:spcPts val="1800"/>
                </a:spcBef>
              </a:pPr>
              <a:r>
                <a:rPr lang="en-US" sz="2400" b="1" dirty="0">
                  <a:solidFill>
                    <a:srgbClr val="FFFFFF"/>
                  </a:solidFill>
                  <a:latin typeface="Arial Narrow" panose="020B0606020202030204" pitchFamily="34" charset="0"/>
                </a:rPr>
                <a:t>Animal Feed Balances, PLEWS and PET</a:t>
              </a:r>
              <a:endParaRPr lang="x-none" sz="2400" b="1" dirty="0">
                <a:solidFill>
                  <a:srgbClr val="FFFFFF"/>
                </a:solidFill>
                <a:latin typeface="Arial Narrow" panose="020B0606020202030204" pitchFamily="34"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145" y="5275348"/>
              <a:ext cx="1183760" cy="118376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24192" y="5275348"/>
              <a:ext cx="2457016" cy="791591"/>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67961" y="5266830"/>
              <a:ext cx="1035688" cy="992080"/>
            </a:xfrm>
            <a:prstGeom prst="rect">
              <a:avLst/>
            </a:prstGeom>
          </p:spPr>
        </p:pic>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5464394"/>
      </p:ext>
    </p:extLst>
  </p:cSld>
  <p:clrMapOvr>
    <a:masterClrMapping/>
  </p:clrMapOvr>
  <mc:AlternateContent xmlns:mc="http://schemas.openxmlformats.org/markup-compatibility/2006">
    <mc:Choice xmlns:p14="http://schemas.microsoft.com/office/powerpoint/2010/main" Requires="p14">
      <p:transition spd="med" p14:dur="700" advTm="43478">
        <p:fade/>
      </p:transition>
    </mc:Choice>
    <mc:Fallback>
      <p:transition spd="med" advTm="43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2064" y="1052736"/>
            <a:ext cx="4184702" cy="4396395"/>
          </a:xfrm>
          <a:prstGeom prst="rect">
            <a:avLst/>
          </a:prstGeom>
        </p:spPr>
      </p:pic>
      <p:cxnSp>
        <p:nvCxnSpPr>
          <p:cNvPr id="5" name="Straight Connector 4">
            <a:extLst>
              <a:ext uri="{FF2B5EF4-FFF2-40B4-BE49-F238E27FC236}">
                <a16:creationId xmlns:a16="http://schemas.microsoft.com/office/drawing/2014/main" id="{F32E13F2-B585-416F-94F5-BAC1C0A4F1DB}"/>
              </a:ext>
            </a:extLst>
          </p:cNvPr>
          <p:cNvCxnSpPr/>
          <p:nvPr/>
        </p:nvCxnSpPr>
        <p:spPr>
          <a:xfrm flipH="1" flipV="1">
            <a:off x="551385" y="980728"/>
            <a:ext cx="5824409" cy="346"/>
          </a:xfrm>
          <a:prstGeom prst="line">
            <a:avLst/>
          </a:prstGeom>
          <a:ln w="9525" cmpd="sng">
            <a:solidFill>
              <a:srgbClr val="AE1F2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15589" y="1817814"/>
            <a:ext cx="5608403" cy="2616101"/>
          </a:xfrm>
          <a:prstGeom prst="rect">
            <a:avLst/>
          </a:prstGeom>
        </p:spPr>
        <p:txBody>
          <a:bodyPr wrap="square">
            <a:spAutoFit/>
          </a:bodyPr>
          <a:lstStyle/>
          <a:p>
            <a:pPr marL="342900" indent="-342900">
              <a:spcBef>
                <a:spcPts val="1200"/>
              </a:spcBef>
              <a:buFont typeface="Arial" panose="020B0604020202020204" pitchFamily="34" charset="0"/>
              <a:buChar char="•"/>
            </a:pPr>
            <a:r>
              <a:rPr lang="en-GB" sz="2000" dirty="0">
                <a:solidFill>
                  <a:srgbClr val="0070C0"/>
                </a:solidFill>
                <a:latin typeface="Arial Narrow" panose="020B0606020202030204" pitchFamily="34" charset="0"/>
              </a:rPr>
              <a:t>National Feed Inventory: </a:t>
            </a:r>
            <a:r>
              <a:rPr lang="en-GB" sz="2000" dirty="0">
                <a:latin typeface="Arial Narrow" panose="020B0606020202030204" pitchFamily="34" charset="0"/>
              </a:rPr>
              <a:t>what feed resources, how much and where </a:t>
            </a:r>
          </a:p>
          <a:p>
            <a:pPr marL="342900" indent="-342900">
              <a:spcBef>
                <a:spcPts val="1200"/>
              </a:spcBef>
              <a:buFont typeface="Arial" panose="020B0604020202020204" pitchFamily="34" charset="0"/>
              <a:buChar char="•"/>
            </a:pPr>
            <a:r>
              <a:rPr lang="en-GB" sz="2000" dirty="0">
                <a:solidFill>
                  <a:srgbClr val="0070C0"/>
                </a:solidFill>
                <a:latin typeface="Arial Narrow" panose="020B0606020202030204" pitchFamily="34" charset="0"/>
              </a:rPr>
              <a:t>National Feed Balance :</a:t>
            </a:r>
            <a:r>
              <a:rPr lang="en-GB" sz="2000" dirty="0">
                <a:latin typeface="Arial Narrow" panose="020B0606020202030204" pitchFamily="34" charset="0"/>
              </a:rPr>
              <a:t> a balance between the supplies and demands for livestock feeds in a country</a:t>
            </a:r>
          </a:p>
          <a:p>
            <a:pPr marL="342900" indent="-342900">
              <a:spcBef>
                <a:spcPts val="1200"/>
              </a:spcBef>
              <a:buFont typeface="Arial" panose="020B0604020202020204" pitchFamily="34" charset="0"/>
              <a:buChar char="•"/>
            </a:pPr>
            <a:r>
              <a:rPr lang="en-GB" sz="2000" dirty="0">
                <a:solidFill>
                  <a:srgbClr val="0070C0"/>
                </a:solidFill>
                <a:latin typeface="Arial Narrow" panose="020B0606020202030204" pitchFamily="34" charset="0"/>
              </a:rPr>
              <a:t>Characterization of feeding systems : </a:t>
            </a:r>
            <a:r>
              <a:rPr lang="en-GB" sz="2000" dirty="0">
                <a:latin typeface="Arial Narrow" panose="020B0606020202030204" pitchFamily="34" charset="0"/>
              </a:rPr>
              <a:t>how currently feed resources are being used in a region within a country.</a:t>
            </a:r>
            <a:endParaRPr lang="en-US" sz="2000" dirty="0">
              <a:latin typeface="Arial Narrow" panose="020B0606020202030204" pitchFamily="34" charset="0"/>
            </a:endParaRPr>
          </a:p>
        </p:txBody>
      </p:sp>
      <p:sp>
        <p:nvSpPr>
          <p:cNvPr id="2" name="Title 1"/>
          <p:cNvSpPr>
            <a:spLocks noGrp="1"/>
          </p:cNvSpPr>
          <p:nvPr>
            <p:ph type="title"/>
          </p:nvPr>
        </p:nvSpPr>
        <p:spPr>
          <a:xfrm>
            <a:off x="431371" y="332655"/>
            <a:ext cx="5448605" cy="648419"/>
          </a:xfrm>
        </p:spPr>
        <p:txBody>
          <a:bodyPr>
            <a:noAutofit/>
          </a:bodyPr>
          <a:lstStyle/>
          <a:p>
            <a:pPr>
              <a:spcBef>
                <a:spcPts val="1200"/>
              </a:spcBef>
            </a:pPr>
            <a:r>
              <a:rPr lang="en-US" i="0" dirty="0">
                <a:solidFill>
                  <a:srgbClr val="771F28"/>
                </a:solidFill>
              </a:rPr>
              <a:t>Feed Inventory And Feed Balance</a:t>
            </a:r>
          </a:p>
        </p:txBody>
      </p:sp>
      <p:sp>
        <p:nvSpPr>
          <p:cNvPr id="11" name="Rectangle 10"/>
          <p:cNvSpPr/>
          <p:nvPr/>
        </p:nvSpPr>
        <p:spPr>
          <a:xfrm>
            <a:off x="437277" y="1215346"/>
            <a:ext cx="2883995" cy="369332"/>
          </a:xfrm>
          <a:prstGeom prst="rect">
            <a:avLst/>
          </a:prstGeom>
        </p:spPr>
        <p:txBody>
          <a:bodyPr wrap="none">
            <a:spAutoFit/>
          </a:bodyPr>
          <a:lstStyle/>
          <a:p>
            <a:r>
              <a:rPr lang="en-US" b="1" dirty="0">
                <a:solidFill>
                  <a:srgbClr val="CC0000"/>
                </a:solidFill>
                <a:latin typeface="Arial Narrow" panose="020B0606020202030204" pitchFamily="34" charset="0"/>
              </a:rPr>
              <a:t>P1 of AFAP for Eastern Africa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7714121"/>
      </p:ext>
    </p:extLst>
  </p:cSld>
  <p:clrMapOvr>
    <a:masterClrMapping/>
  </p:clrMapOvr>
  <mc:AlternateContent xmlns:mc="http://schemas.openxmlformats.org/markup-compatibility/2006">
    <mc:Choice xmlns:p14="http://schemas.microsoft.com/office/powerpoint/2010/main" Requires="p14">
      <p:transition spd="med" p14:dur="700" advClick="0" advTm="39414">
        <p:fade/>
      </p:transition>
    </mc:Choice>
    <mc:Fallback>
      <p:transition spd="med" advClick="0" advTm="39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B6F706-16D4-492F-BE7B-A7749100FFAB}"/>
              </a:ext>
            </a:extLst>
          </p:cNvPr>
          <p:cNvSpPr/>
          <p:nvPr/>
        </p:nvSpPr>
        <p:spPr>
          <a:xfrm>
            <a:off x="9183246" y="2920705"/>
            <a:ext cx="425295" cy="400110"/>
          </a:xfrm>
          <a:prstGeom prst="rect">
            <a:avLst/>
          </a:prstGeom>
          <a:noFill/>
        </p:spPr>
        <p:txBody>
          <a:bodyPr wrap="square">
            <a:spAutoFit/>
          </a:bodyPr>
          <a:lstStyle/>
          <a:p>
            <a:r>
              <a:rPr lang="en-US" dirty="0">
                <a:solidFill>
                  <a:srgbClr val="000000"/>
                </a:solidFill>
              </a:rPr>
              <a:t>	      </a:t>
            </a:r>
            <a:r>
              <a:rPr lang="en-US" sz="2000" b="1" dirty="0">
                <a:solidFill>
                  <a:srgbClr val="771F28"/>
                </a:solidFill>
              </a:rPr>
              <a:t> </a:t>
            </a:r>
            <a:endParaRPr lang="en-US" b="1" dirty="0">
              <a:solidFill>
                <a:srgbClr val="FF0000"/>
              </a:solidFill>
            </a:endParaRPr>
          </a:p>
        </p:txBody>
      </p:sp>
      <p:grpSp>
        <p:nvGrpSpPr>
          <p:cNvPr id="17" name="Group 16"/>
          <p:cNvGrpSpPr/>
          <p:nvPr/>
        </p:nvGrpSpPr>
        <p:grpSpPr>
          <a:xfrm>
            <a:off x="0" y="1034503"/>
            <a:ext cx="12192000" cy="5922889"/>
            <a:chOff x="431371" y="1034503"/>
            <a:chExt cx="11694051" cy="6199273"/>
          </a:xfrm>
        </p:grpSpPr>
        <p:grpSp>
          <p:nvGrpSpPr>
            <p:cNvPr id="7" name="Group 6">
              <a:extLst>
                <a:ext uri="{FF2B5EF4-FFF2-40B4-BE49-F238E27FC236}">
                  <a16:creationId xmlns:a16="http://schemas.microsoft.com/office/drawing/2014/main" id="{F94ABF66-1EE9-49F0-94F5-F495937342AD}"/>
                </a:ext>
              </a:extLst>
            </p:cNvPr>
            <p:cNvGrpSpPr/>
            <p:nvPr/>
          </p:nvGrpSpPr>
          <p:grpSpPr>
            <a:xfrm>
              <a:off x="431371" y="1034503"/>
              <a:ext cx="11694051" cy="6199273"/>
              <a:chOff x="1" y="881376"/>
              <a:chExt cx="12453354" cy="6415136"/>
            </a:xfrm>
          </p:grpSpPr>
          <p:sp>
            <p:nvSpPr>
              <p:cNvPr id="3" name="Rectangle 2">
                <a:extLst>
                  <a:ext uri="{FF2B5EF4-FFF2-40B4-BE49-F238E27FC236}">
                    <a16:creationId xmlns:a16="http://schemas.microsoft.com/office/drawing/2014/main" id="{182E9EE9-30E5-48F8-B4A6-601C1ECFA225}"/>
                  </a:ext>
                </a:extLst>
              </p:cNvPr>
              <p:cNvSpPr/>
              <p:nvPr/>
            </p:nvSpPr>
            <p:spPr>
              <a:xfrm>
                <a:off x="1" y="881376"/>
                <a:ext cx="12453354" cy="6415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3">
                <a:extLst>
                  <a:ext uri="{FF2B5EF4-FFF2-40B4-BE49-F238E27FC236}">
                    <a16:creationId xmlns:a16="http://schemas.microsoft.com/office/drawing/2014/main" id="{D1CF5AAA-1A5B-4EBE-9248-C3E3E622027A}"/>
                  </a:ext>
                </a:extLst>
              </p:cNvPr>
              <p:cNvSpPr txBox="1">
                <a:spLocks noChangeArrowheads="1"/>
              </p:cNvSpPr>
              <p:nvPr/>
            </p:nvSpPr>
            <p:spPr bwMode="auto">
              <a:xfrm>
                <a:off x="563205" y="974210"/>
                <a:ext cx="11400498" cy="1100074"/>
              </a:xfrm>
              <a:prstGeom prst="rect">
                <a:avLst/>
              </a:prstGeom>
              <a:noFill/>
              <a:ln w="9525">
                <a:noFill/>
                <a:miter lim="800000"/>
                <a:headEnd/>
                <a:tailEnd/>
              </a:ln>
            </p:spPr>
            <p:txBody>
              <a:bodyPr wrap="square">
                <a:spAutoFit/>
              </a:bodyPr>
              <a:lstStyle/>
              <a:p>
                <a:pPr>
                  <a:lnSpc>
                    <a:spcPct val="150000"/>
                  </a:lnSpc>
                </a:pPr>
                <a:r>
                  <a:rPr lang="en-US" sz="2000" b="1" dirty="0">
                    <a:solidFill>
                      <a:srgbClr val="000000"/>
                    </a:solidFill>
                    <a:latin typeface="Arial Narrow" panose="020B0606020202030204" pitchFamily="34" charset="0"/>
                  </a:rPr>
                  <a:t>A comparison between the requirements of livestock </a:t>
                </a:r>
                <a:r>
                  <a:rPr lang="en-US" sz="2000" b="1" dirty="0">
                    <a:solidFill>
                      <a:srgbClr val="771F28"/>
                    </a:solidFill>
                    <a:latin typeface="Arial Narrow" panose="020B0606020202030204" pitchFamily="34" charset="0"/>
                  </a:rPr>
                  <a:t>(demand) </a:t>
                </a:r>
                <a:r>
                  <a:rPr lang="en-US" sz="2000" b="1" dirty="0">
                    <a:solidFill>
                      <a:srgbClr val="000000"/>
                    </a:solidFill>
                    <a:latin typeface="Arial Narrow" panose="020B0606020202030204" pitchFamily="34" charset="0"/>
                  </a:rPr>
                  <a:t>and amount of utilizable feed </a:t>
                </a:r>
                <a:r>
                  <a:rPr lang="en-US" sz="2000" b="1" dirty="0">
                    <a:solidFill>
                      <a:srgbClr val="771F28"/>
                    </a:solidFill>
                    <a:latin typeface="Arial Narrow" panose="020B0606020202030204" pitchFamily="34" charset="0"/>
                  </a:rPr>
                  <a:t>(supply) </a:t>
                </a:r>
                <a:endParaRPr lang="en-US" sz="2000" dirty="0">
                  <a:solidFill>
                    <a:srgbClr val="771F28"/>
                  </a:solidFill>
                  <a:latin typeface="Arial Narrow" panose="020B0606020202030204" pitchFamily="34" charset="0"/>
                </a:endParaRPr>
              </a:p>
              <a:p>
                <a:pPr algn="ctr">
                  <a:lnSpc>
                    <a:spcPct val="150000"/>
                  </a:lnSpc>
                </a:pPr>
                <a:r>
                  <a:rPr lang="en-US" sz="2000" dirty="0">
                    <a:solidFill>
                      <a:srgbClr val="000000"/>
                    </a:solidFill>
                    <a:latin typeface="Arial Narrow" panose="020B0606020202030204" pitchFamily="34" charset="0"/>
                  </a:rPr>
                  <a:t>						</a:t>
                </a:r>
              </a:p>
            </p:txBody>
          </p:sp>
        </p:grpSp>
        <p:grpSp>
          <p:nvGrpSpPr>
            <p:cNvPr id="2" name="Group 1">
              <a:extLst>
                <a:ext uri="{FF2B5EF4-FFF2-40B4-BE49-F238E27FC236}">
                  <a16:creationId xmlns:a16="http://schemas.microsoft.com/office/drawing/2014/main" id="{972AACF8-E248-47B1-891C-33D0E7FF02A7}"/>
                </a:ext>
              </a:extLst>
            </p:cNvPr>
            <p:cNvGrpSpPr/>
            <p:nvPr/>
          </p:nvGrpSpPr>
          <p:grpSpPr>
            <a:xfrm>
              <a:off x="4384742" y="4351746"/>
              <a:ext cx="3013403" cy="1319122"/>
              <a:chOff x="3727290" y="5302389"/>
              <a:chExt cx="3013403" cy="1319122"/>
            </a:xfrm>
          </p:grpSpPr>
          <p:sp>
            <p:nvSpPr>
              <p:cNvPr id="10" name="Isosceles Triangle 9">
                <a:extLst>
                  <a:ext uri="{FF2B5EF4-FFF2-40B4-BE49-F238E27FC236}">
                    <a16:creationId xmlns:a16="http://schemas.microsoft.com/office/drawing/2014/main" id="{CEC57094-53AA-44FE-AFBE-ED02CAAD87AB}"/>
                  </a:ext>
                </a:extLst>
              </p:cNvPr>
              <p:cNvSpPr/>
              <p:nvPr/>
            </p:nvSpPr>
            <p:spPr>
              <a:xfrm>
                <a:off x="4973619" y="5592201"/>
                <a:ext cx="1089169" cy="102931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srgbClr val="FFFFFF"/>
                  </a:solidFill>
                </a:endParaRPr>
              </a:p>
            </p:txBody>
          </p:sp>
          <p:cxnSp>
            <p:nvCxnSpPr>
              <p:cNvPr id="11" name="Straight Connector 10">
                <a:extLst>
                  <a:ext uri="{FF2B5EF4-FFF2-40B4-BE49-F238E27FC236}">
                    <a16:creationId xmlns:a16="http://schemas.microsoft.com/office/drawing/2014/main" id="{9F146760-BC9B-49D4-8A75-964DB2BC203A}"/>
                  </a:ext>
                </a:extLst>
              </p:cNvPr>
              <p:cNvCxnSpPr>
                <a:cxnSpLocks/>
              </p:cNvCxnSpPr>
              <p:nvPr/>
            </p:nvCxnSpPr>
            <p:spPr>
              <a:xfrm>
                <a:off x="4734408" y="5353712"/>
                <a:ext cx="1358676" cy="404497"/>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FCBF837-47D8-41AF-9C30-6E47A44A92EA}"/>
                  </a:ext>
                </a:extLst>
              </p:cNvPr>
              <p:cNvSpPr txBox="1"/>
              <p:nvPr/>
            </p:nvSpPr>
            <p:spPr>
              <a:xfrm>
                <a:off x="3727290" y="5302389"/>
                <a:ext cx="1111472" cy="418781"/>
              </a:xfrm>
              <a:prstGeom prst="rect">
                <a:avLst/>
              </a:prstGeom>
              <a:noFill/>
            </p:spPr>
            <p:txBody>
              <a:bodyPr wrap="square" rtlCol="0">
                <a:spAutoFit/>
              </a:bodyPr>
              <a:lstStyle/>
              <a:p>
                <a:pPr defTabSz="685800"/>
                <a:r>
                  <a:rPr lang="en-GB" sz="2000" b="1" dirty="0">
                    <a:solidFill>
                      <a:srgbClr val="0070C0"/>
                    </a:solidFill>
                    <a:latin typeface="Arial Narrow" panose="020B0606020202030204" pitchFamily="34" charset="0"/>
                  </a:rPr>
                  <a:t>Animal</a:t>
                </a:r>
              </a:p>
            </p:txBody>
          </p:sp>
          <p:sp>
            <p:nvSpPr>
              <p:cNvPr id="13" name="TextBox 12">
                <a:extLst>
                  <a:ext uri="{FF2B5EF4-FFF2-40B4-BE49-F238E27FC236}">
                    <a16:creationId xmlns:a16="http://schemas.microsoft.com/office/drawing/2014/main" id="{A7CF22CD-5692-42F6-B522-ED8A97A727E7}"/>
                  </a:ext>
                </a:extLst>
              </p:cNvPr>
              <p:cNvSpPr txBox="1"/>
              <p:nvPr/>
            </p:nvSpPr>
            <p:spPr>
              <a:xfrm>
                <a:off x="6093084" y="5784482"/>
                <a:ext cx="647609" cy="418781"/>
              </a:xfrm>
              <a:prstGeom prst="rect">
                <a:avLst/>
              </a:prstGeom>
              <a:noFill/>
            </p:spPr>
            <p:txBody>
              <a:bodyPr wrap="none" rtlCol="0">
                <a:spAutoFit/>
              </a:bodyPr>
              <a:lstStyle/>
              <a:p>
                <a:pPr defTabSz="685800"/>
                <a:r>
                  <a:rPr lang="en-GB" sz="2000" b="1" dirty="0">
                    <a:solidFill>
                      <a:srgbClr val="00B050"/>
                    </a:solidFill>
                    <a:latin typeface="Arial Narrow" panose="020B0606020202030204" pitchFamily="34" charset="0"/>
                  </a:rPr>
                  <a:t>Feed</a:t>
                </a:r>
              </a:p>
            </p:txBody>
          </p:sp>
        </p:grpSp>
        <p:grpSp>
          <p:nvGrpSpPr>
            <p:cNvPr id="44" name="Group 43">
              <a:extLst>
                <a:ext uri="{FF2B5EF4-FFF2-40B4-BE49-F238E27FC236}">
                  <a16:creationId xmlns:a16="http://schemas.microsoft.com/office/drawing/2014/main" id="{05E8BC43-CDD2-45E6-9AFA-47242CB94384}"/>
                </a:ext>
              </a:extLst>
            </p:cNvPr>
            <p:cNvGrpSpPr/>
            <p:nvPr/>
          </p:nvGrpSpPr>
          <p:grpSpPr>
            <a:xfrm>
              <a:off x="1460152" y="1747058"/>
              <a:ext cx="2560325" cy="5269281"/>
              <a:chOff x="1425381" y="2235594"/>
              <a:chExt cx="2812824" cy="5269281"/>
            </a:xfrm>
          </p:grpSpPr>
          <p:grpSp>
            <p:nvGrpSpPr>
              <p:cNvPr id="24" name="Group 23">
                <a:extLst>
                  <a:ext uri="{FF2B5EF4-FFF2-40B4-BE49-F238E27FC236}">
                    <a16:creationId xmlns:a16="http://schemas.microsoft.com/office/drawing/2014/main" id="{633F8217-E7E9-49FC-BBB3-93DDE7367375}"/>
                  </a:ext>
                </a:extLst>
              </p:cNvPr>
              <p:cNvGrpSpPr/>
              <p:nvPr/>
            </p:nvGrpSpPr>
            <p:grpSpPr>
              <a:xfrm>
                <a:off x="1425381" y="2826451"/>
                <a:ext cx="2194559" cy="4678424"/>
                <a:chOff x="1223347" y="3155152"/>
                <a:chExt cx="1973421" cy="4206996"/>
              </a:xfrm>
            </p:grpSpPr>
            <p:pic>
              <p:nvPicPr>
                <p:cNvPr id="30" name="Picture 29">
                  <a:extLst>
                    <a:ext uri="{FF2B5EF4-FFF2-40B4-BE49-F238E27FC236}">
                      <a16:creationId xmlns:a16="http://schemas.microsoft.com/office/drawing/2014/main" id="{ED8894B9-E729-475A-9222-4B0849477F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3347" y="4469392"/>
                  <a:ext cx="1973421" cy="1770597"/>
                </a:xfrm>
                <a:prstGeom prst="rect">
                  <a:avLst/>
                </a:prstGeom>
                <a:ln>
                  <a:solidFill>
                    <a:schemeClr val="tx1">
                      <a:lumMod val="95000"/>
                      <a:lumOff val="5000"/>
                    </a:schemeClr>
                  </a:solidFill>
                </a:ln>
              </p:spPr>
            </p:pic>
            <p:pic>
              <p:nvPicPr>
                <p:cNvPr id="26" name="Picture 25">
                  <a:extLst>
                    <a:ext uri="{FF2B5EF4-FFF2-40B4-BE49-F238E27FC236}">
                      <a16:creationId xmlns:a16="http://schemas.microsoft.com/office/drawing/2014/main" id="{218BA1CC-A988-4440-903A-BBEC2C4429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3347" y="3155152"/>
                  <a:ext cx="1973421" cy="1314240"/>
                </a:xfrm>
                <a:prstGeom prst="rect">
                  <a:avLst/>
                </a:prstGeom>
                <a:ln>
                  <a:solidFill>
                    <a:schemeClr val="tx1">
                      <a:lumMod val="95000"/>
                      <a:lumOff val="5000"/>
                    </a:schemeClr>
                  </a:solidFill>
                </a:ln>
              </p:spPr>
            </p:pic>
            <p:pic>
              <p:nvPicPr>
                <p:cNvPr id="32" name="Picture 31">
                  <a:extLst>
                    <a:ext uri="{FF2B5EF4-FFF2-40B4-BE49-F238E27FC236}">
                      <a16:creationId xmlns:a16="http://schemas.microsoft.com/office/drawing/2014/main" id="{43F2A081-EC8B-4F30-85E3-C1502BA68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3347" y="6035477"/>
                  <a:ext cx="1973421" cy="1326671"/>
                </a:xfrm>
                <a:prstGeom prst="rect">
                  <a:avLst/>
                </a:prstGeom>
                <a:ln>
                  <a:solidFill>
                    <a:schemeClr val="tx1">
                      <a:lumMod val="95000"/>
                      <a:lumOff val="5000"/>
                    </a:schemeClr>
                  </a:solidFill>
                </a:ln>
              </p:spPr>
            </p:pic>
          </p:grpSp>
          <p:sp>
            <p:nvSpPr>
              <p:cNvPr id="9" name="TextBox 8">
                <a:extLst>
                  <a:ext uri="{FF2B5EF4-FFF2-40B4-BE49-F238E27FC236}">
                    <a16:creationId xmlns:a16="http://schemas.microsoft.com/office/drawing/2014/main" id="{E881EAA9-3D96-4E10-8912-B403AFF3A7A2}"/>
                  </a:ext>
                </a:extLst>
              </p:cNvPr>
              <p:cNvSpPr txBox="1"/>
              <p:nvPr/>
            </p:nvSpPr>
            <p:spPr>
              <a:xfrm>
                <a:off x="1710825" y="2235594"/>
                <a:ext cx="2527380" cy="386566"/>
              </a:xfrm>
              <a:prstGeom prst="rect">
                <a:avLst/>
              </a:prstGeom>
              <a:noFill/>
            </p:spPr>
            <p:txBody>
              <a:bodyPr wrap="square" rtlCol="0">
                <a:spAutoFit/>
              </a:bodyPr>
              <a:lstStyle/>
              <a:p>
                <a:r>
                  <a:rPr lang="en-US" b="1" dirty="0">
                    <a:solidFill>
                      <a:srgbClr val="0070C0"/>
                    </a:solidFill>
                    <a:latin typeface="Arial Narrow" panose="020B0606020202030204" pitchFamily="34" charset="0"/>
                  </a:rPr>
                  <a:t>Demand</a:t>
                </a:r>
                <a:endParaRPr lang="x-none" b="1" dirty="0">
                  <a:solidFill>
                    <a:srgbClr val="0070C0"/>
                  </a:solidFill>
                  <a:latin typeface="Arial Narrow" panose="020B0606020202030204" pitchFamily="34" charset="0"/>
                </a:endParaRPr>
              </a:p>
            </p:txBody>
          </p:sp>
        </p:grpSp>
        <p:grpSp>
          <p:nvGrpSpPr>
            <p:cNvPr id="46" name="Group 45">
              <a:extLst>
                <a:ext uri="{FF2B5EF4-FFF2-40B4-BE49-F238E27FC236}">
                  <a16:creationId xmlns:a16="http://schemas.microsoft.com/office/drawing/2014/main" id="{02975F42-EB06-4AE6-AB6A-3B9A33D268A1}"/>
                </a:ext>
              </a:extLst>
            </p:cNvPr>
            <p:cNvGrpSpPr/>
            <p:nvPr/>
          </p:nvGrpSpPr>
          <p:grpSpPr>
            <a:xfrm>
              <a:off x="5111075" y="1747058"/>
              <a:ext cx="6010489" cy="5318875"/>
              <a:chOff x="5263584" y="2419758"/>
              <a:chExt cx="6010489" cy="5318875"/>
            </a:xfrm>
          </p:grpSpPr>
          <p:sp>
            <p:nvSpPr>
              <p:cNvPr id="33" name="Left-Right Arrow 6">
                <a:extLst>
                  <a:ext uri="{FF2B5EF4-FFF2-40B4-BE49-F238E27FC236}">
                    <a16:creationId xmlns:a16="http://schemas.microsoft.com/office/drawing/2014/main" id="{D0193D86-0FF3-49FD-B3CF-403575C4A817}"/>
                  </a:ext>
                </a:extLst>
              </p:cNvPr>
              <p:cNvSpPr/>
              <p:nvPr/>
            </p:nvSpPr>
            <p:spPr>
              <a:xfrm>
                <a:off x="5263584" y="3627929"/>
                <a:ext cx="1920240" cy="8229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45" name="Group 44">
                <a:extLst>
                  <a:ext uri="{FF2B5EF4-FFF2-40B4-BE49-F238E27FC236}">
                    <a16:creationId xmlns:a16="http://schemas.microsoft.com/office/drawing/2014/main" id="{2668951E-1BEE-47E4-AAB3-F0A16BA621D3}"/>
                  </a:ext>
                </a:extLst>
              </p:cNvPr>
              <p:cNvGrpSpPr/>
              <p:nvPr/>
            </p:nvGrpSpPr>
            <p:grpSpPr>
              <a:xfrm>
                <a:off x="9033593" y="2419758"/>
                <a:ext cx="2240480" cy="5318875"/>
                <a:chOff x="9033593" y="2419758"/>
                <a:chExt cx="2240480" cy="5318875"/>
              </a:xfrm>
            </p:grpSpPr>
            <p:grpSp>
              <p:nvGrpSpPr>
                <p:cNvPr id="35" name="Group 34">
                  <a:extLst>
                    <a:ext uri="{FF2B5EF4-FFF2-40B4-BE49-F238E27FC236}">
                      <a16:creationId xmlns:a16="http://schemas.microsoft.com/office/drawing/2014/main" id="{401CF760-730F-4753-AABC-5DE4D5DAF090}"/>
                    </a:ext>
                  </a:extLst>
                </p:cNvPr>
                <p:cNvGrpSpPr/>
                <p:nvPr/>
              </p:nvGrpSpPr>
              <p:grpSpPr>
                <a:xfrm>
                  <a:off x="9079513" y="2933474"/>
                  <a:ext cx="2194560" cy="4805159"/>
                  <a:chOff x="8474122" y="3199827"/>
                  <a:chExt cx="2194560" cy="4805159"/>
                </a:xfrm>
              </p:grpSpPr>
              <p:pic>
                <p:nvPicPr>
                  <p:cNvPr id="38" name="Picture 37">
                    <a:extLst>
                      <a:ext uri="{FF2B5EF4-FFF2-40B4-BE49-F238E27FC236}">
                        <a16:creationId xmlns:a16="http://schemas.microsoft.com/office/drawing/2014/main" id="{77ADB765-747F-4E4D-A707-29F5C7C5A1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74122" y="3199827"/>
                    <a:ext cx="2194560" cy="1645919"/>
                  </a:xfrm>
                  <a:prstGeom prst="rect">
                    <a:avLst/>
                  </a:prstGeom>
                  <a:ln>
                    <a:solidFill>
                      <a:schemeClr val="tx1">
                        <a:lumMod val="95000"/>
                        <a:lumOff val="5000"/>
                      </a:schemeClr>
                    </a:solidFill>
                  </a:ln>
                </p:spPr>
              </p:pic>
              <p:pic>
                <p:nvPicPr>
                  <p:cNvPr id="40" name="Picture 39">
                    <a:extLst>
                      <a:ext uri="{FF2B5EF4-FFF2-40B4-BE49-F238E27FC236}">
                        <a16:creationId xmlns:a16="http://schemas.microsoft.com/office/drawing/2014/main" id="{3958F988-4860-4D1E-90CF-F9FCAC9FEC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74122" y="5810426"/>
                    <a:ext cx="2194560" cy="2194560"/>
                  </a:xfrm>
                  <a:prstGeom prst="rect">
                    <a:avLst/>
                  </a:prstGeom>
                  <a:ln>
                    <a:solidFill>
                      <a:schemeClr val="tx1">
                        <a:lumMod val="95000"/>
                        <a:lumOff val="5000"/>
                      </a:schemeClr>
                    </a:solidFill>
                  </a:ln>
                </p:spPr>
              </p:pic>
              <p:pic>
                <p:nvPicPr>
                  <p:cNvPr id="42" name="Picture 41">
                    <a:extLst>
                      <a:ext uri="{FF2B5EF4-FFF2-40B4-BE49-F238E27FC236}">
                        <a16:creationId xmlns:a16="http://schemas.microsoft.com/office/drawing/2014/main" id="{C69FA7BC-670F-417E-8A31-2C3C27FD1E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74122" y="4584378"/>
                    <a:ext cx="2194560" cy="1211370"/>
                  </a:xfrm>
                  <a:prstGeom prst="rect">
                    <a:avLst/>
                  </a:prstGeom>
                  <a:ln>
                    <a:solidFill>
                      <a:schemeClr val="tx1">
                        <a:lumMod val="95000"/>
                        <a:lumOff val="5000"/>
                      </a:schemeClr>
                    </a:solidFill>
                  </a:ln>
                </p:spPr>
              </p:pic>
            </p:grpSp>
            <p:sp>
              <p:nvSpPr>
                <p:cNvPr id="43" name="TextBox 42">
                  <a:extLst>
                    <a:ext uri="{FF2B5EF4-FFF2-40B4-BE49-F238E27FC236}">
                      <a16:creationId xmlns:a16="http://schemas.microsoft.com/office/drawing/2014/main" id="{E6CEA845-B37D-4B54-8EAC-30EADAEBA3D7}"/>
                    </a:ext>
                  </a:extLst>
                </p:cNvPr>
                <p:cNvSpPr txBox="1"/>
                <p:nvPr/>
              </p:nvSpPr>
              <p:spPr>
                <a:xfrm>
                  <a:off x="9033593" y="2419758"/>
                  <a:ext cx="2194560" cy="386566"/>
                </a:xfrm>
                <a:prstGeom prst="rect">
                  <a:avLst/>
                </a:prstGeom>
                <a:noFill/>
              </p:spPr>
              <p:txBody>
                <a:bodyPr wrap="square" rtlCol="0">
                  <a:spAutoFit/>
                </a:bodyPr>
                <a:lstStyle/>
                <a:p>
                  <a:pPr algn="ctr"/>
                  <a:r>
                    <a:rPr lang="en-US" b="1" dirty="0">
                      <a:solidFill>
                        <a:srgbClr val="00B050"/>
                      </a:solidFill>
                      <a:latin typeface="Arial Narrow" panose="020B0606020202030204" pitchFamily="34" charset="0"/>
                    </a:rPr>
                    <a:t>Supply</a:t>
                  </a:r>
                  <a:endParaRPr lang="x-none" b="1" dirty="0">
                    <a:solidFill>
                      <a:srgbClr val="00B050"/>
                    </a:solidFill>
                    <a:latin typeface="Arial Narrow" panose="020B0606020202030204" pitchFamily="34" charset="0"/>
                  </a:endParaRPr>
                </a:p>
              </p:txBody>
            </p:sp>
          </p:grpSp>
        </p:grpSp>
      </p:grpSp>
      <p:sp>
        <p:nvSpPr>
          <p:cNvPr id="8" name="Rectangle 7"/>
          <p:cNvSpPr/>
          <p:nvPr/>
        </p:nvSpPr>
        <p:spPr>
          <a:xfrm>
            <a:off x="11208568" y="5139652"/>
            <a:ext cx="1368152" cy="2177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
        <p:nvSpPr>
          <p:cNvPr id="31" name="Title 1"/>
          <p:cNvSpPr>
            <a:spLocks noGrp="1"/>
          </p:cNvSpPr>
          <p:nvPr>
            <p:ph type="title"/>
          </p:nvPr>
        </p:nvSpPr>
        <p:spPr>
          <a:xfrm>
            <a:off x="431371" y="332655"/>
            <a:ext cx="5448605" cy="648419"/>
          </a:xfrm>
        </p:spPr>
        <p:txBody>
          <a:bodyPr>
            <a:noAutofit/>
          </a:bodyPr>
          <a:lstStyle/>
          <a:p>
            <a:pPr>
              <a:spcBef>
                <a:spcPts val="1200"/>
              </a:spcBef>
            </a:pPr>
            <a:r>
              <a:rPr lang="en-US" i="0" dirty="0">
                <a:solidFill>
                  <a:srgbClr val="771F28"/>
                </a:solidFill>
              </a:rPr>
              <a:t>Feed Inventory And Feed Balance</a:t>
            </a:r>
          </a:p>
        </p:txBody>
      </p:sp>
    </p:spTree>
    <p:extLst>
      <p:ext uri="{BB962C8B-B14F-4D97-AF65-F5344CB8AC3E}">
        <p14:creationId xmlns:p14="http://schemas.microsoft.com/office/powerpoint/2010/main" val="2100823973"/>
      </p:ext>
    </p:extLst>
  </p:cSld>
  <p:clrMapOvr>
    <a:masterClrMapping/>
  </p:clrMapOvr>
  <mc:AlternateContent xmlns:mc="http://schemas.openxmlformats.org/markup-compatibility/2006">
    <mc:Choice xmlns:p14="http://schemas.microsoft.com/office/powerpoint/2010/main" Requires="p14">
      <p:transition spd="med" p14:dur="700" advClick="0" advTm="31879">
        <p:fade/>
      </p:transition>
    </mc:Choice>
    <mc:Fallback>
      <p:transition spd="med" advClick="0" advTm="31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607C53D6-1A9B-472D-B128-7FF6C23C43AD}"/>
              </a:ext>
            </a:extLst>
          </p:cNvPr>
          <p:cNvSpPr>
            <a:spLocks noGrp="1" noChangeArrowheads="1"/>
          </p:cNvSpPr>
          <p:nvPr>
            <p:ph type="title"/>
          </p:nvPr>
        </p:nvSpPr>
        <p:spPr/>
        <p:txBody>
          <a:bodyPr rtlCol="0">
            <a:normAutofit fontScale="90000"/>
          </a:bodyPr>
          <a:lstStyle/>
          <a:p>
            <a:pPr>
              <a:defRPr/>
            </a:pPr>
            <a:r>
              <a:rPr lang="en-US" sz="2800" b="1" i="0" dirty="0">
                <a:solidFill>
                  <a:srgbClr val="771F28"/>
                </a:solidFill>
              </a:rPr>
              <a:t>National Feed Inventory and Feed Balance </a:t>
            </a:r>
            <a:r>
              <a:rPr lang="en-US" sz="2800" b="1" i="0" dirty="0" err="1">
                <a:solidFill>
                  <a:srgbClr val="771F28"/>
                </a:solidFill>
              </a:rPr>
              <a:t>Systemiol</a:t>
            </a:r>
            <a:r>
              <a:rPr lang="en-US" sz="2800" b="1" i="0" dirty="0">
                <a:solidFill>
                  <a:srgbClr val="771F28"/>
                </a:solidFill>
              </a:rPr>
              <a:t> </a:t>
            </a:r>
            <a:r>
              <a:rPr lang="en-US" sz="2800" b="1" dirty="0">
                <a:solidFill>
                  <a:schemeClr val="bg1"/>
                </a:solidFill>
              </a:rPr>
              <a:t>Feed Inventory and Feed Balance</a:t>
            </a:r>
          </a:p>
        </p:txBody>
      </p:sp>
      <p:sp>
        <p:nvSpPr>
          <p:cNvPr id="7" name="Rectangle 3">
            <a:extLst>
              <a:ext uri="{FF2B5EF4-FFF2-40B4-BE49-F238E27FC236}">
                <a16:creationId xmlns:a16="http://schemas.microsoft.com/office/drawing/2014/main" id="{1006F119-8D3B-4C82-A858-7BB183396CC6}"/>
              </a:ext>
            </a:extLst>
          </p:cNvPr>
          <p:cNvSpPr>
            <a:spLocks noGrp="1"/>
          </p:cNvSpPr>
          <p:nvPr>
            <p:ph idx="4294967295"/>
          </p:nvPr>
        </p:nvSpPr>
        <p:spPr>
          <a:xfrm>
            <a:off x="656162" y="933867"/>
            <a:ext cx="10836275" cy="6198771"/>
          </a:xfrm>
        </p:spPr>
        <p:txBody>
          <a:bodyPr/>
          <a:lstStyle/>
          <a:p>
            <a:pPr eaLnBrk="1" hangingPunct="1">
              <a:buFont typeface="Arial" panose="020B0604020202020204" pitchFamily="34" charset="0"/>
              <a:buNone/>
            </a:pPr>
            <a:endParaRPr lang="en-US" altLang="en-US" b="1" dirty="0"/>
          </a:p>
        </p:txBody>
      </p:sp>
      <p:sp>
        <p:nvSpPr>
          <p:cNvPr id="9" name="Rectangle 4">
            <a:extLst>
              <a:ext uri="{FF2B5EF4-FFF2-40B4-BE49-F238E27FC236}">
                <a16:creationId xmlns:a16="http://schemas.microsoft.com/office/drawing/2014/main" id="{C027C20E-8F57-4B41-A61F-CC9D77689072}"/>
              </a:ext>
            </a:extLst>
          </p:cNvPr>
          <p:cNvSpPr>
            <a:spLocks noChangeArrowheads="1"/>
          </p:cNvSpPr>
          <p:nvPr/>
        </p:nvSpPr>
        <p:spPr bwMode="auto">
          <a:xfrm>
            <a:off x="2438400" y="1247775"/>
            <a:ext cx="1905000" cy="304800"/>
          </a:xfrm>
          <a:prstGeom prst="rect">
            <a:avLst/>
          </a:prstGeom>
          <a:solidFill>
            <a:srgbClr val="89FF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0" name="Rectangle 8">
            <a:extLst>
              <a:ext uri="{FF2B5EF4-FFF2-40B4-BE49-F238E27FC236}">
                <a16:creationId xmlns:a16="http://schemas.microsoft.com/office/drawing/2014/main" id="{2B8CC5EA-8CF2-4F02-BB9C-A55067994C44}"/>
              </a:ext>
            </a:extLst>
          </p:cNvPr>
          <p:cNvSpPr>
            <a:spLocks noChangeArrowheads="1"/>
          </p:cNvSpPr>
          <p:nvPr/>
        </p:nvSpPr>
        <p:spPr bwMode="auto">
          <a:xfrm>
            <a:off x="5257800" y="1247775"/>
            <a:ext cx="1905000" cy="304800"/>
          </a:xfrm>
          <a:prstGeom prst="rect">
            <a:avLst/>
          </a:prstGeom>
          <a:solidFill>
            <a:srgbClr val="FF9933"/>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1" name="Rectangle 9">
            <a:extLst>
              <a:ext uri="{FF2B5EF4-FFF2-40B4-BE49-F238E27FC236}">
                <a16:creationId xmlns:a16="http://schemas.microsoft.com/office/drawing/2014/main" id="{9680DDEE-7A86-404C-9E8C-DA019E6C9897}"/>
              </a:ext>
            </a:extLst>
          </p:cNvPr>
          <p:cNvSpPr>
            <a:spLocks noChangeArrowheads="1"/>
          </p:cNvSpPr>
          <p:nvPr/>
        </p:nvSpPr>
        <p:spPr bwMode="auto">
          <a:xfrm>
            <a:off x="8086725" y="1255268"/>
            <a:ext cx="1905000" cy="304800"/>
          </a:xfrm>
          <a:prstGeom prst="rect">
            <a:avLst/>
          </a:prstGeom>
          <a:solidFill>
            <a:srgbClr val="FFFF00"/>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2" name="Rectangle 11">
            <a:extLst>
              <a:ext uri="{FF2B5EF4-FFF2-40B4-BE49-F238E27FC236}">
                <a16:creationId xmlns:a16="http://schemas.microsoft.com/office/drawing/2014/main" id="{BC9A2BE1-B684-488E-BB03-5F7E07DFC7A3}"/>
              </a:ext>
            </a:extLst>
          </p:cNvPr>
          <p:cNvSpPr>
            <a:spLocks noChangeArrowheads="1"/>
          </p:cNvSpPr>
          <p:nvPr/>
        </p:nvSpPr>
        <p:spPr bwMode="auto">
          <a:xfrm>
            <a:off x="2590800" y="3505200"/>
            <a:ext cx="1524000" cy="990600"/>
          </a:xfrm>
          <a:prstGeom prst="rect">
            <a:avLst/>
          </a:prstGeom>
          <a:solidFill>
            <a:srgbClr val="89FF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3" name="Rectangle 12">
            <a:extLst>
              <a:ext uri="{FF2B5EF4-FFF2-40B4-BE49-F238E27FC236}">
                <a16:creationId xmlns:a16="http://schemas.microsoft.com/office/drawing/2014/main" id="{945234E6-B13E-45A7-AF2E-8904E3B562A2}"/>
              </a:ext>
            </a:extLst>
          </p:cNvPr>
          <p:cNvSpPr>
            <a:spLocks noChangeArrowheads="1"/>
          </p:cNvSpPr>
          <p:nvPr/>
        </p:nvSpPr>
        <p:spPr bwMode="auto">
          <a:xfrm>
            <a:off x="4876800" y="3505200"/>
            <a:ext cx="1524000" cy="990600"/>
          </a:xfrm>
          <a:prstGeom prst="rect">
            <a:avLst/>
          </a:prstGeom>
          <a:solidFill>
            <a:srgbClr val="FF9933"/>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4" name="Rectangle 13">
            <a:extLst>
              <a:ext uri="{FF2B5EF4-FFF2-40B4-BE49-F238E27FC236}">
                <a16:creationId xmlns:a16="http://schemas.microsoft.com/office/drawing/2014/main" id="{AD35A57F-BFBF-4023-8971-D87C5A325495}"/>
              </a:ext>
            </a:extLst>
          </p:cNvPr>
          <p:cNvSpPr>
            <a:spLocks noChangeArrowheads="1"/>
          </p:cNvSpPr>
          <p:nvPr/>
        </p:nvSpPr>
        <p:spPr bwMode="auto">
          <a:xfrm>
            <a:off x="8677275" y="3482636"/>
            <a:ext cx="1600200" cy="1089364"/>
          </a:xfrm>
          <a:prstGeom prst="rect">
            <a:avLst/>
          </a:prstGeom>
          <a:solidFill>
            <a:srgbClr val="FFFF00"/>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5" name="Rectangle 15">
            <a:extLst>
              <a:ext uri="{FF2B5EF4-FFF2-40B4-BE49-F238E27FC236}">
                <a16:creationId xmlns:a16="http://schemas.microsoft.com/office/drawing/2014/main" id="{C15EB06C-535D-4BA8-8C60-569F2A7D33FC}"/>
              </a:ext>
            </a:extLst>
          </p:cNvPr>
          <p:cNvSpPr>
            <a:spLocks noChangeArrowheads="1"/>
          </p:cNvSpPr>
          <p:nvPr/>
        </p:nvSpPr>
        <p:spPr bwMode="auto">
          <a:xfrm>
            <a:off x="4724400" y="3200400"/>
            <a:ext cx="1828800" cy="304800"/>
          </a:xfrm>
          <a:prstGeom prst="rect">
            <a:avLst/>
          </a:prstGeom>
          <a:solidFill>
            <a:srgbClr val="FF9933"/>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6" name="Rectangle 16">
            <a:extLst>
              <a:ext uri="{FF2B5EF4-FFF2-40B4-BE49-F238E27FC236}">
                <a16:creationId xmlns:a16="http://schemas.microsoft.com/office/drawing/2014/main" id="{A1EAFFFE-B462-46A3-9D7F-584ACB995E99}"/>
              </a:ext>
            </a:extLst>
          </p:cNvPr>
          <p:cNvSpPr>
            <a:spLocks noChangeArrowheads="1"/>
          </p:cNvSpPr>
          <p:nvPr/>
        </p:nvSpPr>
        <p:spPr bwMode="auto">
          <a:xfrm>
            <a:off x="8429625" y="3200399"/>
            <a:ext cx="2009775" cy="356139"/>
          </a:xfrm>
          <a:prstGeom prst="rect">
            <a:avLst/>
          </a:prstGeom>
          <a:solidFill>
            <a:srgbClr val="FFFF00"/>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7" name="Rectangle 17">
            <a:extLst>
              <a:ext uri="{FF2B5EF4-FFF2-40B4-BE49-F238E27FC236}">
                <a16:creationId xmlns:a16="http://schemas.microsoft.com/office/drawing/2014/main" id="{DE5E2423-649B-4046-BC21-FBF795F850A5}"/>
              </a:ext>
            </a:extLst>
          </p:cNvPr>
          <p:cNvSpPr>
            <a:spLocks noChangeArrowheads="1"/>
          </p:cNvSpPr>
          <p:nvPr/>
        </p:nvSpPr>
        <p:spPr bwMode="auto">
          <a:xfrm>
            <a:off x="3429000" y="4979518"/>
            <a:ext cx="2663824" cy="278281"/>
          </a:xfrm>
          <a:prstGeom prst="rect">
            <a:avLst/>
          </a:prstGeom>
          <a:solidFill>
            <a:srgbClr val="FFCC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8" name="Rectangle 18">
            <a:extLst>
              <a:ext uri="{FF2B5EF4-FFF2-40B4-BE49-F238E27FC236}">
                <a16:creationId xmlns:a16="http://schemas.microsoft.com/office/drawing/2014/main" id="{F9E41A29-4D5B-4183-830D-9D6151A2EF40}"/>
              </a:ext>
            </a:extLst>
          </p:cNvPr>
          <p:cNvSpPr>
            <a:spLocks noChangeArrowheads="1"/>
          </p:cNvSpPr>
          <p:nvPr/>
        </p:nvSpPr>
        <p:spPr bwMode="auto">
          <a:xfrm>
            <a:off x="7524750" y="4983163"/>
            <a:ext cx="3298822" cy="350838"/>
          </a:xfrm>
          <a:prstGeom prst="rect">
            <a:avLst/>
          </a:prstGeom>
          <a:solidFill>
            <a:srgbClr val="FFCC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19" name="Text Box 20">
            <a:extLst>
              <a:ext uri="{FF2B5EF4-FFF2-40B4-BE49-F238E27FC236}">
                <a16:creationId xmlns:a16="http://schemas.microsoft.com/office/drawing/2014/main" id="{BFDF4E86-40C4-4F2C-85B2-5BC48F37132E}"/>
              </a:ext>
            </a:extLst>
          </p:cNvPr>
          <p:cNvSpPr txBox="1">
            <a:spLocks noChangeArrowheads="1"/>
          </p:cNvSpPr>
          <p:nvPr/>
        </p:nvSpPr>
        <p:spPr bwMode="auto">
          <a:xfrm>
            <a:off x="2543175" y="1228726"/>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CROP DATA</a:t>
            </a:r>
          </a:p>
        </p:txBody>
      </p:sp>
      <p:sp>
        <p:nvSpPr>
          <p:cNvPr id="20" name="Text Box 21">
            <a:extLst>
              <a:ext uri="{FF2B5EF4-FFF2-40B4-BE49-F238E27FC236}">
                <a16:creationId xmlns:a16="http://schemas.microsoft.com/office/drawing/2014/main" id="{9755E71E-D2C4-4300-AB6A-623472718E67}"/>
              </a:ext>
            </a:extLst>
          </p:cNvPr>
          <p:cNvSpPr txBox="1">
            <a:spLocks noChangeArrowheads="1"/>
          </p:cNvSpPr>
          <p:nvPr/>
        </p:nvSpPr>
        <p:spPr bwMode="auto">
          <a:xfrm>
            <a:off x="5410200" y="1247776"/>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LULC DATA</a:t>
            </a:r>
          </a:p>
        </p:txBody>
      </p:sp>
      <p:sp>
        <p:nvSpPr>
          <p:cNvPr id="21" name="Text Box 22">
            <a:extLst>
              <a:ext uri="{FF2B5EF4-FFF2-40B4-BE49-F238E27FC236}">
                <a16:creationId xmlns:a16="http://schemas.microsoft.com/office/drawing/2014/main" id="{86F1F603-2255-463B-B3A9-EECF4A0EE4ED}"/>
              </a:ext>
            </a:extLst>
          </p:cNvPr>
          <p:cNvSpPr txBox="1">
            <a:spLocks noChangeArrowheads="1"/>
          </p:cNvSpPr>
          <p:nvPr/>
        </p:nvSpPr>
        <p:spPr bwMode="auto">
          <a:xfrm>
            <a:off x="8277225" y="1209675"/>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ANIMAL DATA</a:t>
            </a:r>
          </a:p>
        </p:txBody>
      </p:sp>
      <p:sp>
        <p:nvSpPr>
          <p:cNvPr id="22" name="Text Box 23">
            <a:extLst>
              <a:ext uri="{FF2B5EF4-FFF2-40B4-BE49-F238E27FC236}">
                <a16:creationId xmlns:a16="http://schemas.microsoft.com/office/drawing/2014/main" id="{830782AB-F2E7-4910-8030-777DC197DA85}"/>
              </a:ext>
            </a:extLst>
          </p:cNvPr>
          <p:cNvSpPr txBox="1">
            <a:spLocks noChangeArrowheads="1"/>
          </p:cNvSpPr>
          <p:nvPr/>
        </p:nvSpPr>
        <p:spPr bwMode="auto">
          <a:xfrm>
            <a:off x="2408208" y="3181314"/>
            <a:ext cx="1828800" cy="366713"/>
          </a:xfrm>
          <a:prstGeom prst="rect">
            <a:avLst/>
          </a:prstGeom>
          <a:solidFill>
            <a:srgbClr val="89FFFF"/>
          </a:solidFill>
          <a:ln w="9525">
            <a:solidFill>
              <a:srgbClr val="0000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a:latin typeface="Calibri" panose="020F0502020204030204" pitchFamily="34" charset="0"/>
              </a:rPr>
              <a:t>Crop  resources</a:t>
            </a:r>
          </a:p>
        </p:txBody>
      </p:sp>
      <p:sp>
        <p:nvSpPr>
          <p:cNvPr id="23" name="Text Box 24">
            <a:extLst>
              <a:ext uri="{FF2B5EF4-FFF2-40B4-BE49-F238E27FC236}">
                <a16:creationId xmlns:a16="http://schemas.microsoft.com/office/drawing/2014/main" id="{2137D6C8-B3F0-4A5D-9F00-AA07F8655891}"/>
              </a:ext>
            </a:extLst>
          </p:cNvPr>
          <p:cNvSpPr txBox="1">
            <a:spLocks noChangeArrowheads="1"/>
          </p:cNvSpPr>
          <p:nvPr/>
        </p:nvSpPr>
        <p:spPr bwMode="auto">
          <a:xfrm>
            <a:off x="2590800" y="3581400"/>
            <a:ext cx="2895600" cy="102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55000"/>
              </a:lnSpc>
              <a:spcBef>
                <a:spcPct val="50000"/>
              </a:spcBef>
              <a:buClrTx/>
              <a:buSzTx/>
              <a:buFontTx/>
              <a:buNone/>
            </a:pPr>
            <a:r>
              <a:rPr lang="en-US" altLang="en-US" sz="1600" b="1" dirty="0">
                <a:latin typeface="Calibri" panose="020F0502020204030204" pitchFamily="34" charset="0"/>
              </a:rPr>
              <a:t>Cereals</a:t>
            </a:r>
          </a:p>
          <a:p>
            <a:pPr eaLnBrk="1" hangingPunct="1">
              <a:lnSpc>
                <a:spcPct val="55000"/>
              </a:lnSpc>
              <a:spcBef>
                <a:spcPct val="50000"/>
              </a:spcBef>
              <a:buClrTx/>
              <a:buSzTx/>
              <a:buFontTx/>
              <a:buNone/>
            </a:pPr>
            <a:r>
              <a:rPr lang="en-US" altLang="en-US" sz="1600" b="1" dirty="0">
                <a:latin typeface="Calibri" panose="020F0502020204030204" pitchFamily="34" charset="0"/>
              </a:rPr>
              <a:t>Oilseeds</a:t>
            </a:r>
          </a:p>
          <a:p>
            <a:pPr eaLnBrk="1" hangingPunct="1">
              <a:lnSpc>
                <a:spcPct val="55000"/>
              </a:lnSpc>
              <a:spcBef>
                <a:spcPct val="50000"/>
              </a:spcBef>
              <a:buClrTx/>
              <a:buSzTx/>
              <a:buFontTx/>
              <a:buNone/>
            </a:pPr>
            <a:r>
              <a:rPr lang="en-US" altLang="en-US" sz="1600" b="1" dirty="0">
                <a:latin typeface="Calibri" panose="020F0502020204030204" pitchFamily="34" charset="0"/>
              </a:rPr>
              <a:t>Pulses</a:t>
            </a:r>
          </a:p>
          <a:p>
            <a:pPr eaLnBrk="1" hangingPunct="1">
              <a:lnSpc>
                <a:spcPct val="55000"/>
              </a:lnSpc>
              <a:spcBef>
                <a:spcPct val="50000"/>
              </a:spcBef>
              <a:buClrTx/>
              <a:buSzTx/>
              <a:buFontTx/>
              <a:buNone/>
            </a:pPr>
            <a:r>
              <a:rPr lang="en-US" altLang="en-US" sz="1600" b="1" dirty="0">
                <a:latin typeface="Calibri" panose="020F0502020204030204" pitchFamily="34" charset="0"/>
              </a:rPr>
              <a:t>Permanent crops</a:t>
            </a:r>
          </a:p>
        </p:txBody>
      </p:sp>
      <p:sp>
        <p:nvSpPr>
          <p:cNvPr id="24" name="Text Box 25">
            <a:extLst>
              <a:ext uri="{FF2B5EF4-FFF2-40B4-BE49-F238E27FC236}">
                <a16:creationId xmlns:a16="http://schemas.microsoft.com/office/drawing/2014/main" id="{144D0D56-C909-4B2A-86C4-5C53828AE1FB}"/>
              </a:ext>
            </a:extLst>
          </p:cNvPr>
          <p:cNvSpPr txBox="1">
            <a:spLocks noChangeArrowheads="1"/>
          </p:cNvSpPr>
          <p:nvPr/>
        </p:nvSpPr>
        <p:spPr bwMode="auto">
          <a:xfrm>
            <a:off x="4843463" y="3183663"/>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LU resources</a:t>
            </a:r>
          </a:p>
        </p:txBody>
      </p:sp>
      <p:sp>
        <p:nvSpPr>
          <p:cNvPr id="25" name="Text Box 27">
            <a:extLst>
              <a:ext uri="{FF2B5EF4-FFF2-40B4-BE49-F238E27FC236}">
                <a16:creationId xmlns:a16="http://schemas.microsoft.com/office/drawing/2014/main" id="{BD274F62-26FD-4D15-A78A-E7AAD03A2B1D}"/>
              </a:ext>
            </a:extLst>
          </p:cNvPr>
          <p:cNvSpPr txBox="1">
            <a:spLocks noChangeArrowheads="1"/>
          </p:cNvSpPr>
          <p:nvPr/>
        </p:nvSpPr>
        <p:spPr bwMode="auto">
          <a:xfrm>
            <a:off x="4876800" y="3609276"/>
            <a:ext cx="3124200" cy="7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55000"/>
              </a:lnSpc>
              <a:spcBef>
                <a:spcPct val="50000"/>
              </a:spcBef>
              <a:buClrTx/>
              <a:buSzTx/>
              <a:buFontTx/>
              <a:buNone/>
            </a:pPr>
            <a:r>
              <a:rPr lang="en-US" altLang="en-US" sz="1600" b="1" dirty="0">
                <a:latin typeface="Calibri" panose="020F0502020204030204" pitchFamily="34" charset="0"/>
              </a:rPr>
              <a:t>Forest</a:t>
            </a:r>
          </a:p>
          <a:p>
            <a:pPr eaLnBrk="1" hangingPunct="1">
              <a:lnSpc>
                <a:spcPct val="55000"/>
              </a:lnSpc>
              <a:spcBef>
                <a:spcPct val="50000"/>
              </a:spcBef>
              <a:buClrTx/>
              <a:buSzTx/>
              <a:buFontTx/>
              <a:buNone/>
            </a:pPr>
            <a:r>
              <a:rPr lang="en-US" altLang="en-US" sz="1600" b="1" dirty="0">
                <a:latin typeface="Calibri" panose="020F0502020204030204" pitchFamily="34" charset="0"/>
              </a:rPr>
              <a:t>Grazing</a:t>
            </a:r>
          </a:p>
          <a:p>
            <a:pPr eaLnBrk="1" hangingPunct="1">
              <a:lnSpc>
                <a:spcPct val="55000"/>
              </a:lnSpc>
              <a:spcBef>
                <a:spcPct val="50000"/>
              </a:spcBef>
              <a:buClrTx/>
              <a:buSzTx/>
              <a:buFontTx/>
              <a:buNone/>
            </a:pPr>
            <a:r>
              <a:rPr lang="en-US" altLang="en-US" sz="1600" b="1" dirty="0">
                <a:latin typeface="Calibri" panose="020F0502020204030204" pitchFamily="34" charset="0"/>
              </a:rPr>
              <a:t>Wetland</a:t>
            </a:r>
          </a:p>
        </p:txBody>
      </p:sp>
      <p:sp>
        <p:nvSpPr>
          <p:cNvPr id="26" name="Text Box 28">
            <a:extLst>
              <a:ext uri="{FF2B5EF4-FFF2-40B4-BE49-F238E27FC236}">
                <a16:creationId xmlns:a16="http://schemas.microsoft.com/office/drawing/2014/main" id="{9BCBA44D-F3B7-47E3-B654-EF8053CE03DC}"/>
              </a:ext>
            </a:extLst>
          </p:cNvPr>
          <p:cNvSpPr txBox="1">
            <a:spLocks noChangeArrowheads="1"/>
          </p:cNvSpPr>
          <p:nvPr/>
        </p:nvSpPr>
        <p:spPr bwMode="auto">
          <a:xfrm>
            <a:off x="8801100" y="3573125"/>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50000"/>
              </a:lnSpc>
              <a:spcBef>
                <a:spcPct val="50000"/>
              </a:spcBef>
              <a:buClrTx/>
              <a:buSzTx/>
              <a:buFontTx/>
              <a:buNone/>
            </a:pPr>
            <a:r>
              <a:rPr lang="en-US" altLang="en-US" sz="1600" b="1" dirty="0">
                <a:latin typeface="Calibri" panose="020F0502020204030204" pitchFamily="34" charset="0"/>
              </a:rPr>
              <a:t>Cattle, Sheep</a:t>
            </a:r>
          </a:p>
          <a:p>
            <a:pPr eaLnBrk="1" hangingPunct="1">
              <a:lnSpc>
                <a:spcPct val="50000"/>
              </a:lnSpc>
              <a:spcBef>
                <a:spcPct val="50000"/>
              </a:spcBef>
              <a:buClrTx/>
              <a:buSzTx/>
              <a:buFontTx/>
              <a:buNone/>
            </a:pPr>
            <a:r>
              <a:rPr lang="en-US" altLang="en-US" sz="1600" b="1" dirty="0">
                <a:latin typeface="Calibri" panose="020F0502020204030204" pitchFamily="34" charset="0"/>
              </a:rPr>
              <a:t>Goat, Camel</a:t>
            </a:r>
          </a:p>
          <a:p>
            <a:pPr eaLnBrk="1" hangingPunct="1">
              <a:lnSpc>
                <a:spcPct val="50000"/>
              </a:lnSpc>
              <a:spcBef>
                <a:spcPct val="50000"/>
              </a:spcBef>
              <a:buClrTx/>
              <a:buSzTx/>
              <a:buFontTx/>
              <a:buNone/>
            </a:pPr>
            <a:r>
              <a:rPr lang="en-US" altLang="en-US" sz="1600" b="1" dirty="0">
                <a:latin typeface="Calibri" panose="020F0502020204030204" pitchFamily="34" charset="0"/>
              </a:rPr>
              <a:t>Donkey</a:t>
            </a:r>
          </a:p>
          <a:p>
            <a:pPr eaLnBrk="1" hangingPunct="1">
              <a:lnSpc>
                <a:spcPct val="50000"/>
              </a:lnSpc>
              <a:spcBef>
                <a:spcPct val="50000"/>
              </a:spcBef>
              <a:buClrTx/>
              <a:buSzTx/>
              <a:buFontTx/>
              <a:buNone/>
            </a:pPr>
            <a:r>
              <a:rPr lang="en-US" altLang="en-US" sz="1600" b="1" dirty="0">
                <a:latin typeface="Calibri" panose="020F0502020204030204" pitchFamily="34" charset="0"/>
              </a:rPr>
              <a:t>Mule</a:t>
            </a:r>
          </a:p>
        </p:txBody>
      </p:sp>
      <p:sp>
        <p:nvSpPr>
          <p:cNvPr id="27" name="Oval 29">
            <a:extLst>
              <a:ext uri="{FF2B5EF4-FFF2-40B4-BE49-F238E27FC236}">
                <a16:creationId xmlns:a16="http://schemas.microsoft.com/office/drawing/2014/main" id="{72077571-5149-49C5-BAD5-750F2C6A9E5B}"/>
              </a:ext>
            </a:extLst>
          </p:cNvPr>
          <p:cNvSpPr>
            <a:spLocks noChangeArrowheads="1"/>
          </p:cNvSpPr>
          <p:nvPr/>
        </p:nvSpPr>
        <p:spPr bwMode="auto">
          <a:xfrm>
            <a:off x="4191000" y="5943600"/>
            <a:ext cx="2971800" cy="533400"/>
          </a:xfrm>
          <a:prstGeom prst="ellipse">
            <a:avLst/>
          </a:prstGeom>
          <a:solidFill>
            <a:srgbClr val="66FF33"/>
          </a:solidFill>
          <a:ln w="9525">
            <a:solidFill>
              <a:schemeClr val="tx1"/>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b="1">
              <a:latin typeface="Calibri" panose="020F0502020204030204" pitchFamily="34" charset="0"/>
            </a:endParaRPr>
          </a:p>
        </p:txBody>
      </p:sp>
      <p:sp>
        <p:nvSpPr>
          <p:cNvPr id="28" name="Oval 30">
            <a:extLst>
              <a:ext uri="{FF2B5EF4-FFF2-40B4-BE49-F238E27FC236}">
                <a16:creationId xmlns:a16="http://schemas.microsoft.com/office/drawing/2014/main" id="{A1C89A6C-D584-477E-BC43-C8277E137C65}"/>
              </a:ext>
            </a:extLst>
          </p:cNvPr>
          <p:cNvSpPr>
            <a:spLocks noChangeArrowheads="1"/>
          </p:cNvSpPr>
          <p:nvPr/>
        </p:nvSpPr>
        <p:spPr bwMode="auto">
          <a:xfrm>
            <a:off x="4343400" y="1905000"/>
            <a:ext cx="2971800" cy="533400"/>
          </a:xfrm>
          <a:prstGeom prst="ellipse">
            <a:avLst/>
          </a:prstGeom>
          <a:solidFill>
            <a:srgbClr val="66FF33"/>
          </a:solidFill>
          <a:ln w="9525">
            <a:solidFill>
              <a:schemeClr val="tx1"/>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b="1">
              <a:solidFill>
                <a:srgbClr val="66FF33"/>
              </a:solidFill>
              <a:latin typeface="Calibri" panose="020F0502020204030204" pitchFamily="34" charset="0"/>
            </a:endParaRPr>
          </a:p>
        </p:txBody>
      </p:sp>
      <p:sp>
        <p:nvSpPr>
          <p:cNvPr id="29" name="Text Box 31">
            <a:extLst>
              <a:ext uri="{FF2B5EF4-FFF2-40B4-BE49-F238E27FC236}">
                <a16:creationId xmlns:a16="http://schemas.microsoft.com/office/drawing/2014/main" id="{033E8EAE-253E-4C89-B821-5290B8B7856C}"/>
              </a:ext>
            </a:extLst>
          </p:cNvPr>
          <p:cNvSpPr txBox="1">
            <a:spLocks noChangeArrowheads="1"/>
          </p:cNvSpPr>
          <p:nvPr/>
        </p:nvSpPr>
        <p:spPr bwMode="auto">
          <a:xfrm>
            <a:off x="5276850" y="198120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MODEL</a:t>
            </a:r>
          </a:p>
        </p:txBody>
      </p:sp>
      <p:sp>
        <p:nvSpPr>
          <p:cNvPr id="30" name="Text Box 32">
            <a:extLst>
              <a:ext uri="{FF2B5EF4-FFF2-40B4-BE49-F238E27FC236}">
                <a16:creationId xmlns:a16="http://schemas.microsoft.com/office/drawing/2014/main" id="{F894C923-D349-4207-A0DC-D1CD3137DD22}"/>
              </a:ext>
            </a:extLst>
          </p:cNvPr>
          <p:cNvSpPr txBox="1">
            <a:spLocks noChangeArrowheads="1"/>
          </p:cNvSpPr>
          <p:nvPr/>
        </p:nvSpPr>
        <p:spPr bwMode="auto">
          <a:xfrm>
            <a:off x="4648200" y="5915026"/>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600" b="1" dirty="0">
                <a:latin typeface="Calibri" panose="020F0502020204030204" pitchFamily="34" charset="0"/>
              </a:rPr>
              <a:t>FEED BALANCE ON DM, ME, CP Basis</a:t>
            </a:r>
          </a:p>
        </p:txBody>
      </p:sp>
      <p:sp>
        <p:nvSpPr>
          <p:cNvPr id="31" name="Text Box 34">
            <a:extLst>
              <a:ext uri="{FF2B5EF4-FFF2-40B4-BE49-F238E27FC236}">
                <a16:creationId xmlns:a16="http://schemas.microsoft.com/office/drawing/2014/main" id="{4CB1C275-21BE-42AA-A85C-C04D1D6FE257}"/>
              </a:ext>
            </a:extLst>
          </p:cNvPr>
          <p:cNvSpPr txBox="1">
            <a:spLocks noChangeArrowheads="1"/>
          </p:cNvSpPr>
          <p:nvPr/>
        </p:nvSpPr>
        <p:spPr bwMode="auto">
          <a:xfrm>
            <a:off x="3471863" y="4943476"/>
            <a:ext cx="278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DM, ME, CP AVAILABILITY</a:t>
            </a:r>
          </a:p>
        </p:txBody>
      </p:sp>
      <p:sp>
        <p:nvSpPr>
          <p:cNvPr id="32" name="Text Box 35">
            <a:extLst>
              <a:ext uri="{FF2B5EF4-FFF2-40B4-BE49-F238E27FC236}">
                <a16:creationId xmlns:a16="http://schemas.microsoft.com/office/drawing/2014/main" id="{E3679E9D-96DC-4E7F-A0A3-718D519B26C9}"/>
              </a:ext>
            </a:extLst>
          </p:cNvPr>
          <p:cNvSpPr txBox="1">
            <a:spLocks noChangeArrowheads="1"/>
          </p:cNvSpPr>
          <p:nvPr/>
        </p:nvSpPr>
        <p:spPr bwMode="auto">
          <a:xfrm>
            <a:off x="7658100" y="5010151"/>
            <a:ext cx="3370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b="1" dirty="0">
                <a:latin typeface="Calibri" panose="020F0502020204030204" pitchFamily="34" charset="0"/>
              </a:rPr>
              <a:t>TLU DM, ME, CP REQUIREMENT</a:t>
            </a:r>
          </a:p>
        </p:txBody>
      </p:sp>
      <p:sp>
        <p:nvSpPr>
          <p:cNvPr id="33" name="Line 38">
            <a:extLst>
              <a:ext uri="{FF2B5EF4-FFF2-40B4-BE49-F238E27FC236}">
                <a16:creationId xmlns:a16="http://schemas.microsoft.com/office/drawing/2014/main" id="{28DDE494-8678-4D6C-B142-2DE7AB83682D}"/>
              </a:ext>
            </a:extLst>
          </p:cNvPr>
          <p:cNvSpPr>
            <a:spLocks noChangeShapeType="1"/>
          </p:cNvSpPr>
          <p:nvPr/>
        </p:nvSpPr>
        <p:spPr bwMode="auto">
          <a:xfrm>
            <a:off x="5791200" y="155257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34" name="Line 39">
            <a:extLst>
              <a:ext uri="{FF2B5EF4-FFF2-40B4-BE49-F238E27FC236}">
                <a16:creationId xmlns:a16="http://schemas.microsoft.com/office/drawing/2014/main" id="{BE113DE2-46E8-4C72-B520-1F0A76512609}"/>
              </a:ext>
            </a:extLst>
          </p:cNvPr>
          <p:cNvSpPr>
            <a:spLocks noChangeShapeType="1"/>
          </p:cNvSpPr>
          <p:nvPr/>
        </p:nvSpPr>
        <p:spPr bwMode="auto">
          <a:xfrm>
            <a:off x="3276600" y="2743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35" name="Line 40">
            <a:extLst>
              <a:ext uri="{FF2B5EF4-FFF2-40B4-BE49-F238E27FC236}">
                <a16:creationId xmlns:a16="http://schemas.microsoft.com/office/drawing/2014/main" id="{1BABB6AB-4426-4D68-8132-C49539AD6B75}"/>
              </a:ext>
            </a:extLst>
          </p:cNvPr>
          <p:cNvSpPr>
            <a:spLocks noChangeShapeType="1"/>
          </p:cNvSpPr>
          <p:nvPr/>
        </p:nvSpPr>
        <p:spPr bwMode="auto">
          <a:xfrm>
            <a:off x="5638800" y="2438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36" name="Line 41">
            <a:extLst>
              <a:ext uri="{FF2B5EF4-FFF2-40B4-BE49-F238E27FC236}">
                <a16:creationId xmlns:a16="http://schemas.microsoft.com/office/drawing/2014/main" id="{582C02C9-844C-4C56-928C-EA5DC1CF0C92}"/>
              </a:ext>
            </a:extLst>
          </p:cNvPr>
          <p:cNvSpPr>
            <a:spLocks noChangeShapeType="1"/>
          </p:cNvSpPr>
          <p:nvPr/>
        </p:nvSpPr>
        <p:spPr bwMode="auto">
          <a:xfrm>
            <a:off x="8001000" y="2743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37" name="Line 42">
            <a:extLst>
              <a:ext uri="{FF2B5EF4-FFF2-40B4-BE49-F238E27FC236}">
                <a16:creationId xmlns:a16="http://schemas.microsoft.com/office/drawing/2014/main" id="{28B93CA8-8AAD-453A-B9E4-870A5A4DE61C}"/>
              </a:ext>
            </a:extLst>
          </p:cNvPr>
          <p:cNvSpPr>
            <a:spLocks noChangeShapeType="1"/>
          </p:cNvSpPr>
          <p:nvPr/>
        </p:nvSpPr>
        <p:spPr bwMode="auto">
          <a:xfrm>
            <a:off x="3276600" y="2743200"/>
            <a:ext cx="472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38" name="Line 44">
            <a:extLst>
              <a:ext uri="{FF2B5EF4-FFF2-40B4-BE49-F238E27FC236}">
                <a16:creationId xmlns:a16="http://schemas.microsoft.com/office/drawing/2014/main" id="{016B148B-58AE-4357-B423-7F326B609D8F}"/>
              </a:ext>
            </a:extLst>
          </p:cNvPr>
          <p:cNvSpPr>
            <a:spLocks noChangeShapeType="1"/>
          </p:cNvSpPr>
          <p:nvPr/>
        </p:nvSpPr>
        <p:spPr bwMode="auto">
          <a:xfrm flipV="1">
            <a:off x="3124199" y="1802292"/>
            <a:ext cx="5867401" cy="373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40" name="Line 46">
            <a:extLst>
              <a:ext uri="{FF2B5EF4-FFF2-40B4-BE49-F238E27FC236}">
                <a16:creationId xmlns:a16="http://schemas.microsoft.com/office/drawing/2014/main" id="{0DDA8975-EAAC-46B2-B860-06A15BFB796E}"/>
              </a:ext>
            </a:extLst>
          </p:cNvPr>
          <p:cNvSpPr>
            <a:spLocks noChangeShapeType="1"/>
          </p:cNvSpPr>
          <p:nvPr/>
        </p:nvSpPr>
        <p:spPr bwMode="auto">
          <a:xfrm>
            <a:off x="8982075" y="15525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41" name="Line 47">
            <a:extLst>
              <a:ext uri="{FF2B5EF4-FFF2-40B4-BE49-F238E27FC236}">
                <a16:creationId xmlns:a16="http://schemas.microsoft.com/office/drawing/2014/main" id="{2D2D3715-5428-47B3-9DB6-593AB012D2CB}"/>
              </a:ext>
            </a:extLst>
          </p:cNvPr>
          <p:cNvSpPr>
            <a:spLocks noChangeShapeType="1"/>
          </p:cNvSpPr>
          <p:nvPr/>
        </p:nvSpPr>
        <p:spPr bwMode="auto">
          <a:xfrm>
            <a:off x="4419600" y="4724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42" name="Line 48">
            <a:extLst>
              <a:ext uri="{FF2B5EF4-FFF2-40B4-BE49-F238E27FC236}">
                <a16:creationId xmlns:a16="http://schemas.microsoft.com/office/drawing/2014/main" id="{15747F63-A878-4190-A8EE-6AA1901A7433}"/>
              </a:ext>
            </a:extLst>
          </p:cNvPr>
          <p:cNvSpPr>
            <a:spLocks noChangeShapeType="1"/>
          </p:cNvSpPr>
          <p:nvPr/>
        </p:nvSpPr>
        <p:spPr bwMode="auto">
          <a:xfrm>
            <a:off x="9286875" y="46101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43" name="Line 50">
            <a:extLst>
              <a:ext uri="{FF2B5EF4-FFF2-40B4-BE49-F238E27FC236}">
                <a16:creationId xmlns:a16="http://schemas.microsoft.com/office/drawing/2014/main" id="{C2F40F98-1F60-44FA-8618-61B438B1E745}"/>
              </a:ext>
            </a:extLst>
          </p:cNvPr>
          <p:cNvSpPr>
            <a:spLocks noChangeShapeType="1"/>
          </p:cNvSpPr>
          <p:nvPr/>
        </p:nvSpPr>
        <p:spPr bwMode="auto">
          <a:xfrm>
            <a:off x="3505200" y="4495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44" name="Line 51">
            <a:extLst>
              <a:ext uri="{FF2B5EF4-FFF2-40B4-BE49-F238E27FC236}">
                <a16:creationId xmlns:a16="http://schemas.microsoft.com/office/drawing/2014/main" id="{198EF8D4-3CFE-4E2D-AA27-E1EE9C703A5A}"/>
              </a:ext>
            </a:extLst>
          </p:cNvPr>
          <p:cNvSpPr>
            <a:spLocks noChangeShapeType="1"/>
          </p:cNvSpPr>
          <p:nvPr/>
        </p:nvSpPr>
        <p:spPr bwMode="auto">
          <a:xfrm>
            <a:off x="5410200" y="4495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45" name="Line 53">
            <a:extLst>
              <a:ext uri="{FF2B5EF4-FFF2-40B4-BE49-F238E27FC236}">
                <a16:creationId xmlns:a16="http://schemas.microsoft.com/office/drawing/2014/main" id="{562BE4A9-1E72-4A70-92A3-6997982665F3}"/>
              </a:ext>
            </a:extLst>
          </p:cNvPr>
          <p:cNvSpPr>
            <a:spLocks noChangeShapeType="1"/>
          </p:cNvSpPr>
          <p:nvPr/>
        </p:nvSpPr>
        <p:spPr bwMode="auto">
          <a:xfrm>
            <a:off x="4648200" y="5562600"/>
            <a:ext cx="4487066" cy="30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46" name="Line 48">
            <a:extLst>
              <a:ext uri="{FF2B5EF4-FFF2-40B4-BE49-F238E27FC236}">
                <a16:creationId xmlns:a16="http://schemas.microsoft.com/office/drawing/2014/main" id="{45BAC816-158B-4035-A278-F573BEAFF09C}"/>
              </a:ext>
            </a:extLst>
          </p:cNvPr>
          <p:cNvSpPr>
            <a:spLocks noChangeShapeType="1"/>
          </p:cNvSpPr>
          <p:nvPr/>
        </p:nvSpPr>
        <p:spPr bwMode="auto">
          <a:xfrm>
            <a:off x="5791200" y="5562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a:p>
        </p:txBody>
      </p:sp>
      <p:sp>
        <p:nvSpPr>
          <p:cNvPr id="47" name="TextBox 49">
            <a:extLst>
              <a:ext uri="{FF2B5EF4-FFF2-40B4-BE49-F238E27FC236}">
                <a16:creationId xmlns:a16="http://schemas.microsoft.com/office/drawing/2014/main" id="{DA46E608-CD47-4E6A-A3E3-AE03E62294EB}"/>
              </a:ext>
            </a:extLst>
          </p:cNvPr>
          <p:cNvSpPr txBox="1">
            <a:spLocks noChangeArrowheads="1"/>
          </p:cNvSpPr>
          <p:nvPr/>
        </p:nvSpPr>
        <p:spPr bwMode="auto">
          <a:xfrm>
            <a:off x="8448675" y="3200399"/>
            <a:ext cx="238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b="1" dirty="0">
                <a:latin typeface="Arial" panose="020B0604020202020204" pitchFamily="34" charset="0"/>
              </a:rPr>
              <a:t>Animal resources</a:t>
            </a:r>
          </a:p>
        </p:txBody>
      </p:sp>
      <p:cxnSp>
        <p:nvCxnSpPr>
          <p:cNvPr id="50" name="Straight Connector 49">
            <a:extLst>
              <a:ext uri="{FF2B5EF4-FFF2-40B4-BE49-F238E27FC236}">
                <a16:creationId xmlns:a16="http://schemas.microsoft.com/office/drawing/2014/main" id="{7DF4C56A-4CF5-4EDC-882D-FAA201974A48}"/>
              </a:ext>
            </a:extLst>
          </p:cNvPr>
          <p:cNvCxnSpPr>
            <a:cxnSpLocks/>
          </p:cNvCxnSpPr>
          <p:nvPr/>
        </p:nvCxnSpPr>
        <p:spPr>
          <a:xfrm rot="5400000" flipH="1" flipV="1">
            <a:off x="4457702" y="3771901"/>
            <a:ext cx="3175" cy="1905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6BFABE4-641A-4126-AAA7-BE9EAFDA8D9C}"/>
              </a:ext>
            </a:extLst>
          </p:cNvPr>
          <p:cNvCxnSpPr>
            <a:cxnSpLocks/>
          </p:cNvCxnSpPr>
          <p:nvPr/>
        </p:nvCxnSpPr>
        <p:spPr>
          <a:xfrm>
            <a:off x="7419974" y="1333501"/>
            <a:ext cx="28576" cy="540067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52" name="Line 46">
            <a:extLst>
              <a:ext uri="{FF2B5EF4-FFF2-40B4-BE49-F238E27FC236}">
                <a16:creationId xmlns:a16="http://schemas.microsoft.com/office/drawing/2014/main" id="{03E55693-01F8-4B5A-96CF-CC32F1B0BE57}"/>
              </a:ext>
            </a:extLst>
          </p:cNvPr>
          <p:cNvSpPr>
            <a:spLocks noChangeShapeType="1"/>
          </p:cNvSpPr>
          <p:nvPr/>
        </p:nvSpPr>
        <p:spPr bwMode="auto">
          <a:xfrm>
            <a:off x="9144000" y="53625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53" name="Line 46">
            <a:extLst>
              <a:ext uri="{FF2B5EF4-FFF2-40B4-BE49-F238E27FC236}">
                <a16:creationId xmlns:a16="http://schemas.microsoft.com/office/drawing/2014/main" id="{01D3E012-1B73-4C55-8328-D58EF1F16B24}"/>
              </a:ext>
            </a:extLst>
          </p:cNvPr>
          <p:cNvSpPr>
            <a:spLocks noChangeShapeType="1"/>
          </p:cNvSpPr>
          <p:nvPr/>
        </p:nvSpPr>
        <p:spPr bwMode="auto">
          <a:xfrm flipH="1">
            <a:off x="4648198" y="5284317"/>
            <a:ext cx="9528" cy="2782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54" name="TextBox 53">
            <a:extLst>
              <a:ext uri="{FF2B5EF4-FFF2-40B4-BE49-F238E27FC236}">
                <a16:creationId xmlns:a16="http://schemas.microsoft.com/office/drawing/2014/main" id="{2CFF522C-494D-4C0A-BB9C-3BC134B70996}"/>
              </a:ext>
            </a:extLst>
          </p:cNvPr>
          <p:cNvSpPr txBox="1"/>
          <p:nvPr/>
        </p:nvSpPr>
        <p:spPr>
          <a:xfrm>
            <a:off x="1018299" y="5693808"/>
            <a:ext cx="3215945" cy="338554"/>
          </a:xfrm>
          <a:prstGeom prst="rect">
            <a:avLst/>
          </a:prstGeom>
          <a:noFill/>
        </p:spPr>
        <p:txBody>
          <a:bodyPr wrap="none" rtlCol="0">
            <a:spAutoFit/>
          </a:bodyPr>
          <a:lstStyle/>
          <a:p>
            <a:r>
              <a:rPr lang="en-GB" sz="1600" dirty="0"/>
              <a:t>LULC: Land Use and Land Cover</a:t>
            </a:r>
          </a:p>
        </p:txBody>
      </p:sp>
      <p:sp>
        <p:nvSpPr>
          <p:cNvPr id="57" name="TextBox 56">
            <a:extLst>
              <a:ext uri="{FF2B5EF4-FFF2-40B4-BE49-F238E27FC236}">
                <a16:creationId xmlns:a16="http://schemas.microsoft.com/office/drawing/2014/main" id="{A1DDE1BD-37CB-41BB-A609-1E745040CA0C}"/>
              </a:ext>
            </a:extLst>
          </p:cNvPr>
          <p:cNvSpPr txBox="1"/>
          <p:nvPr/>
        </p:nvSpPr>
        <p:spPr>
          <a:xfrm>
            <a:off x="5321095" y="6438092"/>
            <a:ext cx="1790042" cy="338554"/>
          </a:xfrm>
          <a:prstGeom prst="rect">
            <a:avLst/>
          </a:prstGeom>
          <a:noFill/>
        </p:spPr>
        <p:txBody>
          <a:bodyPr wrap="none" rtlCol="0">
            <a:spAutoFit/>
          </a:bodyPr>
          <a:lstStyle/>
          <a:p>
            <a:r>
              <a:rPr lang="en-GB" sz="1600" b="1" dirty="0"/>
              <a:t>Feed Availability</a:t>
            </a:r>
          </a:p>
        </p:txBody>
      </p:sp>
      <p:sp>
        <p:nvSpPr>
          <p:cNvPr id="59" name="TextBox 58">
            <a:extLst>
              <a:ext uri="{FF2B5EF4-FFF2-40B4-BE49-F238E27FC236}">
                <a16:creationId xmlns:a16="http://schemas.microsoft.com/office/drawing/2014/main" id="{B0DB1C3F-B981-4E21-81C2-D8839B6FCF55}"/>
              </a:ext>
            </a:extLst>
          </p:cNvPr>
          <p:cNvSpPr txBox="1"/>
          <p:nvPr/>
        </p:nvSpPr>
        <p:spPr>
          <a:xfrm>
            <a:off x="7705865" y="6420745"/>
            <a:ext cx="1973617" cy="338554"/>
          </a:xfrm>
          <a:prstGeom prst="rect">
            <a:avLst/>
          </a:prstGeom>
          <a:noFill/>
        </p:spPr>
        <p:txBody>
          <a:bodyPr wrap="none" rtlCol="0">
            <a:spAutoFit/>
          </a:bodyPr>
          <a:lstStyle/>
          <a:p>
            <a:r>
              <a:rPr lang="en-GB" sz="1600" b="1" dirty="0"/>
              <a:t>Feed Requirement</a:t>
            </a:r>
          </a:p>
        </p:txBody>
      </p:sp>
      <p:sp>
        <p:nvSpPr>
          <p:cNvPr id="60" name="Arrow: Right 59">
            <a:extLst>
              <a:ext uri="{FF2B5EF4-FFF2-40B4-BE49-F238E27FC236}">
                <a16:creationId xmlns:a16="http://schemas.microsoft.com/office/drawing/2014/main" id="{B8892B3A-3BF8-4BF5-BB5E-BF6BC73413D4}"/>
              </a:ext>
            </a:extLst>
          </p:cNvPr>
          <p:cNvSpPr/>
          <p:nvPr/>
        </p:nvSpPr>
        <p:spPr>
          <a:xfrm>
            <a:off x="7456897" y="6527179"/>
            <a:ext cx="270660" cy="17428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Left 60">
            <a:extLst>
              <a:ext uri="{FF2B5EF4-FFF2-40B4-BE49-F238E27FC236}">
                <a16:creationId xmlns:a16="http://schemas.microsoft.com/office/drawing/2014/main" id="{0C9FFC6F-C5DA-489B-ABDA-629D395B62C7}"/>
              </a:ext>
            </a:extLst>
          </p:cNvPr>
          <p:cNvSpPr/>
          <p:nvPr/>
        </p:nvSpPr>
        <p:spPr>
          <a:xfrm>
            <a:off x="7096125" y="6527869"/>
            <a:ext cx="323990" cy="177732"/>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4" name="Line 46">
            <a:extLst>
              <a:ext uri="{FF2B5EF4-FFF2-40B4-BE49-F238E27FC236}">
                <a16:creationId xmlns:a16="http://schemas.microsoft.com/office/drawing/2014/main" id="{39584764-D02F-4996-8BAA-1C5D59B207E2}"/>
              </a:ext>
            </a:extLst>
          </p:cNvPr>
          <p:cNvSpPr>
            <a:spLocks noChangeShapeType="1"/>
          </p:cNvSpPr>
          <p:nvPr/>
        </p:nvSpPr>
        <p:spPr bwMode="auto">
          <a:xfrm flipH="1">
            <a:off x="3124197" y="1560069"/>
            <a:ext cx="0" cy="2795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cxnSp>
        <p:nvCxnSpPr>
          <p:cNvPr id="55" name="Straight Connector 54">
            <a:extLst>
              <a:ext uri="{FF2B5EF4-FFF2-40B4-BE49-F238E27FC236}">
                <a16:creationId xmlns:a16="http://schemas.microsoft.com/office/drawing/2014/main" id="{F32E13F2-B585-416F-94F5-BAC1C0A4F1DB}"/>
              </a:ext>
            </a:extLst>
          </p:cNvPr>
          <p:cNvCxnSpPr/>
          <p:nvPr/>
        </p:nvCxnSpPr>
        <p:spPr>
          <a:xfrm flipH="1">
            <a:off x="656162" y="891538"/>
            <a:ext cx="7168029" cy="5128"/>
          </a:xfrm>
          <a:prstGeom prst="line">
            <a:avLst/>
          </a:prstGeom>
          <a:ln w="3175" cmpd="sng">
            <a:solidFill>
              <a:srgbClr val="771F2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13967"/>
      </p:ext>
    </p:extLst>
  </p:cSld>
  <p:clrMapOvr>
    <a:masterClrMapping/>
  </p:clrMapOvr>
  <mc:AlternateContent xmlns:mc="http://schemas.openxmlformats.org/markup-compatibility/2006">
    <mc:Choice xmlns:p14="http://schemas.microsoft.com/office/powerpoint/2010/main" Requires="p14">
      <p:transition spd="med" p14:dur="700" advClick="0" advTm="80846">
        <p:fade/>
      </p:transition>
    </mc:Choice>
    <mc:Fallback>
      <p:transition spd="med" advClick="0" advTm="808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0" dirty="0">
                <a:solidFill>
                  <a:srgbClr val="771F28"/>
                </a:solidFill>
              </a:rPr>
              <a:t>Feed Inventory Categories - availability</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001208727"/>
              </p:ext>
            </p:extLst>
          </p:nvPr>
        </p:nvGraphicFramePr>
        <p:xfrm>
          <a:off x="479376" y="981074"/>
          <a:ext cx="11233248" cy="4320134"/>
        </p:xfrm>
        <a:graphic>
          <a:graphicData uri="http://schemas.openxmlformats.org/drawingml/2006/table">
            <a:tbl>
              <a:tblPr firstRow="1" bandRow="1">
                <a:tableStyleId>{5C22544A-7EE6-4342-B048-85BDC9FD1C3A}</a:tableStyleId>
              </a:tblPr>
              <a:tblGrid>
                <a:gridCol w="5616624">
                  <a:extLst>
                    <a:ext uri="{9D8B030D-6E8A-4147-A177-3AD203B41FA5}">
                      <a16:colId xmlns:a16="http://schemas.microsoft.com/office/drawing/2014/main" val="4040568625"/>
                    </a:ext>
                  </a:extLst>
                </a:gridCol>
                <a:gridCol w="5616624">
                  <a:extLst>
                    <a:ext uri="{9D8B030D-6E8A-4147-A177-3AD203B41FA5}">
                      <a16:colId xmlns:a16="http://schemas.microsoft.com/office/drawing/2014/main" val="229891739"/>
                    </a:ext>
                  </a:extLst>
                </a:gridCol>
              </a:tblGrid>
              <a:tr h="4320134">
                <a:tc>
                  <a:txBody>
                    <a:bodyPr/>
                    <a:lstStyle/>
                    <a:p>
                      <a:r>
                        <a:rPr lang="en-GB" sz="2000" dirty="0">
                          <a:solidFill>
                            <a:srgbClr val="0070C0"/>
                          </a:solidFill>
                          <a:latin typeface="Arial Narrow" panose="020B0606020202030204" pitchFamily="34" charset="0"/>
                        </a:rPr>
                        <a:t>Roughages</a:t>
                      </a:r>
                    </a:p>
                    <a:p>
                      <a:pPr marL="342900" indent="-342900">
                        <a:buAutoNum type="arabicPeriod"/>
                      </a:pPr>
                      <a:r>
                        <a:rPr lang="en-GB" sz="1600" b="0" dirty="0">
                          <a:solidFill>
                            <a:schemeClr val="tx1"/>
                          </a:solidFill>
                          <a:latin typeface="Arial Narrow" panose="020B0606020202030204" pitchFamily="34" charset="0"/>
                        </a:rPr>
                        <a:t>Cereal straws</a:t>
                      </a:r>
                    </a:p>
                    <a:p>
                      <a:pPr marL="342900" indent="-342900">
                        <a:buAutoNum type="arabicPeriod"/>
                      </a:pPr>
                      <a:r>
                        <a:rPr lang="en-GB" sz="1600" b="0" dirty="0">
                          <a:solidFill>
                            <a:schemeClr val="tx1"/>
                          </a:solidFill>
                          <a:latin typeface="Arial Narrow" panose="020B0606020202030204" pitchFamily="34" charset="0"/>
                        </a:rPr>
                        <a:t>Pulse aerial parts</a:t>
                      </a:r>
                    </a:p>
                    <a:p>
                      <a:pPr marL="342900" indent="-342900">
                        <a:buAutoNum type="arabicPeriod"/>
                      </a:pPr>
                      <a:r>
                        <a:rPr lang="en-GB" sz="1600" b="0" dirty="0">
                          <a:solidFill>
                            <a:schemeClr val="tx1"/>
                          </a:solidFill>
                          <a:latin typeface="Arial Narrow" panose="020B0606020202030204" pitchFamily="34" charset="0"/>
                        </a:rPr>
                        <a:t>Oilseed</a:t>
                      </a:r>
                      <a:r>
                        <a:rPr lang="en-GB" sz="1600" b="0" baseline="0" dirty="0">
                          <a:solidFill>
                            <a:schemeClr val="tx1"/>
                          </a:solidFill>
                          <a:latin typeface="Arial Narrow" panose="020B0606020202030204" pitchFamily="34" charset="0"/>
                        </a:rPr>
                        <a:t> straw/aerial part</a:t>
                      </a:r>
                    </a:p>
                    <a:p>
                      <a:pPr marL="342900" indent="-342900">
                        <a:buAutoNum type="arabicPeriod"/>
                      </a:pPr>
                      <a:r>
                        <a:rPr lang="en-GB" sz="1600" b="0" baseline="0" dirty="0">
                          <a:solidFill>
                            <a:schemeClr val="tx1"/>
                          </a:solidFill>
                          <a:latin typeface="Arial Narrow" panose="020B0606020202030204" pitchFamily="34" charset="0"/>
                        </a:rPr>
                        <a:t>Legume husk</a:t>
                      </a:r>
                    </a:p>
                    <a:p>
                      <a:pPr marL="342900" indent="-342900">
                        <a:buAutoNum type="arabicPeriod"/>
                      </a:pPr>
                      <a:r>
                        <a:rPr lang="en-GB" sz="1600" b="0" baseline="0" dirty="0">
                          <a:solidFill>
                            <a:schemeClr val="tx1"/>
                          </a:solidFill>
                          <a:latin typeface="Arial Narrow" panose="020B0606020202030204" pitchFamily="34" charset="0"/>
                        </a:rPr>
                        <a:t>Horticulture crops plant aerial parts and by-products</a:t>
                      </a:r>
                    </a:p>
                    <a:p>
                      <a:pPr marL="342900" indent="-342900">
                        <a:buAutoNum type="arabicPeriod"/>
                      </a:pPr>
                      <a:r>
                        <a:rPr lang="en-GB" sz="1600" b="0" baseline="0" dirty="0">
                          <a:solidFill>
                            <a:schemeClr val="tx1"/>
                          </a:solidFill>
                          <a:latin typeface="Arial Narrow" panose="020B0606020202030204" pitchFamily="34" charset="0"/>
                        </a:rPr>
                        <a:t>Stubble feeding (aftermath)</a:t>
                      </a:r>
                    </a:p>
                    <a:p>
                      <a:pPr marL="342900" indent="-342900">
                        <a:buAutoNum type="arabicPeriod"/>
                      </a:pPr>
                      <a:r>
                        <a:rPr lang="en-GB" sz="1600" b="0" baseline="0" dirty="0">
                          <a:solidFill>
                            <a:schemeClr val="tx1"/>
                          </a:solidFill>
                          <a:latin typeface="Arial Narrow" panose="020B0606020202030204" pitchFamily="34" charset="0"/>
                        </a:rPr>
                        <a:t>Root aerial parts</a:t>
                      </a:r>
                    </a:p>
                    <a:p>
                      <a:pPr marL="342900" indent="-342900">
                        <a:buAutoNum type="arabicPeriod"/>
                      </a:pPr>
                      <a:r>
                        <a:rPr lang="en-GB" sz="1600" b="0" baseline="0" dirty="0">
                          <a:solidFill>
                            <a:schemeClr val="tx1"/>
                          </a:solidFill>
                          <a:latin typeface="Arial Narrow" panose="020B0606020202030204" pitchFamily="34" charset="0"/>
                        </a:rPr>
                        <a:t>Industrial crop by products</a:t>
                      </a:r>
                    </a:p>
                    <a:p>
                      <a:pPr marL="342900" indent="-342900">
                        <a:buAutoNum type="arabicPeriod"/>
                      </a:pPr>
                      <a:endParaRPr lang="en-GB" baseline="0" dirty="0">
                        <a:latin typeface="Arial Narrow" panose="020B0606020202030204" pitchFamily="34" charset="0"/>
                      </a:endParaRPr>
                    </a:p>
                    <a:p>
                      <a:pPr marL="0" indent="0">
                        <a:buNone/>
                      </a:pPr>
                      <a:r>
                        <a:rPr lang="en-GB" sz="2000" baseline="0" dirty="0">
                          <a:solidFill>
                            <a:srgbClr val="0070C0"/>
                          </a:solidFill>
                          <a:latin typeface="Arial Narrow" panose="020B0606020202030204" pitchFamily="34" charset="0"/>
                        </a:rPr>
                        <a:t>Concentrates</a:t>
                      </a:r>
                    </a:p>
                    <a:p>
                      <a:pPr marL="342900" indent="-342900">
                        <a:buAutoNum type="arabicPeriod"/>
                      </a:pPr>
                      <a:r>
                        <a:rPr lang="en-GB" sz="1600" b="0" baseline="0" dirty="0">
                          <a:solidFill>
                            <a:schemeClr val="tx1"/>
                          </a:solidFill>
                          <a:latin typeface="Arial Narrow" panose="020B0606020202030204" pitchFamily="34" charset="0"/>
                        </a:rPr>
                        <a:t>Pulse brans</a:t>
                      </a:r>
                    </a:p>
                    <a:p>
                      <a:pPr marL="342900" indent="-342900">
                        <a:buAutoNum type="arabicPeriod"/>
                      </a:pPr>
                      <a:r>
                        <a:rPr lang="en-GB" sz="1600" b="0" baseline="0" dirty="0">
                          <a:solidFill>
                            <a:schemeClr val="tx1"/>
                          </a:solidFill>
                          <a:latin typeface="Arial Narrow" panose="020B0606020202030204" pitchFamily="34" charset="0"/>
                        </a:rPr>
                        <a:t>Cereal brans</a:t>
                      </a:r>
                    </a:p>
                    <a:p>
                      <a:pPr marL="342900" indent="-342900">
                        <a:buAutoNum type="arabicPeriod"/>
                      </a:pPr>
                      <a:r>
                        <a:rPr lang="en-GB" sz="1600" b="0" baseline="0" dirty="0">
                          <a:solidFill>
                            <a:schemeClr val="tx1"/>
                          </a:solidFill>
                          <a:latin typeface="Arial Narrow" panose="020B0606020202030204" pitchFamily="34" charset="0"/>
                        </a:rPr>
                        <a:t>Oil seed cakes</a:t>
                      </a:r>
                    </a:p>
                    <a:p>
                      <a:pPr marL="342900" indent="-342900">
                        <a:buAutoNum type="arabicPeriod"/>
                      </a:pPr>
                      <a:r>
                        <a:rPr lang="en-GB" sz="1600" b="0" baseline="0" dirty="0">
                          <a:solidFill>
                            <a:schemeClr val="tx1"/>
                          </a:solidFill>
                          <a:latin typeface="Arial Narrow" panose="020B0606020202030204" pitchFamily="34" charset="0"/>
                        </a:rPr>
                        <a:t>Roots of root crops</a:t>
                      </a:r>
                    </a:p>
                    <a:p>
                      <a:pPr marL="342900" indent="-342900">
                        <a:buAutoNum type="arabicPeriod"/>
                      </a:pPr>
                      <a:r>
                        <a:rPr lang="en-GB" sz="1600" b="0" baseline="0" dirty="0">
                          <a:solidFill>
                            <a:schemeClr val="tx1"/>
                          </a:solidFill>
                          <a:latin typeface="Arial Narrow" panose="020B0606020202030204" pitchFamily="34" charset="0"/>
                        </a:rPr>
                        <a:t>Acacia and </a:t>
                      </a:r>
                      <a:r>
                        <a:rPr lang="en-GB" sz="1600" b="0" baseline="0" dirty="0" err="1">
                          <a:solidFill>
                            <a:schemeClr val="tx1"/>
                          </a:solidFill>
                          <a:latin typeface="Arial Narrow" panose="020B0606020202030204" pitchFamily="34" charset="0"/>
                        </a:rPr>
                        <a:t>prosopis</a:t>
                      </a:r>
                      <a:r>
                        <a:rPr lang="en-GB" sz="1600" b="0" baseline="0" dirty="0">
                          <a:solidFill>
                            <a:schemeClr val="tx1"/>
                          </a:solidFill>
                          <a:latin typeface="Arial Narrow" panose="020B0606020202030204" pitchFamily="34" charset="0"/>
                        </a:rPr>
                        <a:t> pods</a:t>
                      </a:r>
                      <a:endParaRPr lang="en-US" sz="1600" b="0" dirty="0">
                        <a:solidFill>
                          <a:schemeClr val="tx1"/>
                        </a:solidFill>
                        <a:latin typeface="Arial Narrow" panose="020B0606020202030204" pitchFamily="34" charset="0"/>
                      </a:endParaRPr>
                    </a:p>
                  </a:txBody>
                  <a:tcPr>
                    <a:noFill/>
                  </a:tcPr>
                </a:tc>
                <a:tc>
                  <a:txBody>
                    <a:bodyPr/>
                    <a:lstStyle/>
                    <a:p>
                      <a:r>
                        <a:rPr lang="en-GB" sz="2000" dirty="0">
                          <a:solidFill>
                            <a:srgbClr val="0070C0"/>
                          </a:solidFill>
                          <a:latin typeface="Arial Narrow" panose="020B0606020202030204" pitchFamily="34" charset="0"/>
                        </a:rPr>
                        <a:t>Cultivated fodder</a:t>
                      </a:r>
                    </a:p>
                    <a:p>
                      <a:endParaRPr lang="en-GB" sz="2000" dirty="0">
                        <a:solidFill>
                          <a:srgbClr val="0070C0"/>
                        </a:solidFill>
                        <a:latin typeface="Arial Narrow" panose="020B0606020202030204" pitchFamily="34" charset="0"/>
                      </a:endParaRPr>
                    </a:p>
                    <a:p>
                      <a:r>
                        <a:rPr lang="en-GB" sz="2000" dirty="0">
                          <a:solidFill>
                            <a:srgbClr val="0070C0"/>
                          </a:solidFill>
                          <a:latin typeface="Arial Narrow" panose="020B0606020202030204" pitchFamily="34" charset="0"/>
                        </a:rPr>
                        <a:t>Agro-industrial</a:t>
                      </a:r>
                      <a:r>
                        <a:rPr lang="en-GB" sz="2000" baseline="0" dirty="0">
                          <a:solidFill>
                            <a:srgbClr val="0070C0"/>
                          </a:solidFill>
                          <a:latin typeface="Arial Narrow" panose="020B0606020202030204" pitchFamily="34" charset="0"/>
                        </a:rPr>
                        <a:t> by-products</a:t>
                      </a:r>
                    </a:p>
                    <a:p>
                      <a:endParaRPr lang="en-GB" sz="2000" baseline="0" dirty="0">
                        <a:solidFill>
                          <a:srgbClr val="0070C0"/>
                        </a:solidFill>
                        <a:latin typeface="Arial Narrow" panose="020B0606020202030204" pitchFamily="34" charset="0"/>
                      </a:endParaRPr>
                    </a:p>
                    <a:p>
                      <a:r>
                        <a:rPr lang="en-GB" sz="2000" baseline="0" dirty="0">
                          <a:solidFill>
                            <a:srgbClr val="0070C0"/>
                          </a:solidFill>
                          <a:latin typeface="Arial Narrow" panose="020B0606020202030204" pitchFamily="34" charset="0"/>
                        </a:rPr>
                        <a:t>Grains, beans, meals for </a:t>
                      </a:r>
                      <a:r>
                        <a:rPr lang="en-GB" sz="2000" baseline="0" dirty="0" err="1">
                          <a:solidFill>
                            <a:srgbClr val="0070C0"/>
                          </a:solidFill>
                          <a:latin typeface="Arial Narrow" panose="020B0606020202030204" pitchFamily="34" charset="0"/>
                        </a:rPr>
                        <a:t>monogastric</a:t>
                      </a:r>
                      <a:r>
                        <a:rPr lang="en-GB" sz="2000" baseline="0" dirty="0">
                          <a:solidFill>
                            <a:srgbClr val="0070C0"/>
                          </a:solidFill>
                          <a:latin typeface="Arial Narrow" panose="020B0606020202030204" pitchFamily="34" charset="0"/>
                        </a:rPr>
                        <a:t> animals</a:t>
                      </a:r>
                    </a:p>
                    <a:p>
                      <a:endParaRPr lang="en-GB" baseline="0" dirty="0">
                        <a:latin typeface="Arial Narrow" panose="020B0606020202030204" pitchFamily="34" charset="0"/>
                      </a:endParaRPr>
                    </a:p>
                    <a:p>
                      <a:r>
                        <a:rPr lang="en-GB" sz="2000" baseline="0" dirty="0">
                          <a:solidFill>
                            <a:srgbClr val="0070C0"/>
                          </a:solidFill>
                          <a:latin typeface="Arial Narrow" panose="020B0606020202030204" pitchFamily="34" charset="0"/>
                        </a:rPr>
                        <a:t>Rangeland pastures</a:t>
                      </a:r>
                    </a:p>
                    <a:p>
                      <a:pPr marL="0" indent="0">
                        <a:buFontTx/>
                        <a:buNone/>
                      </a:pPr>
                      <a:r>
                        <a:rPr lang="en-GB" sz="1600" b="0" baseline="0" dirty="0">
                          <a:solidFill>
                            <a:schemeClr val="tx1"/>
                          </a:solidFill>
                          <a:latin typeface="Arial Narrow" panose="020B0606020202030204" pitchFamily="34" charset="0"/>
                        </a:rPr>
                        <a:t>Predictive Livestock Early Warning System (PLEWS)</a:t>
                      </a:r>
                    </a:p>
                    <a:p>
                      <a:pPr marL="0" indent="0">
                        <a:buFontTx/>
                        <a:buNone/>
                      </a:pPr>
                      <a:r>
                        <a:rPr lang="en-GB" sz="1600" b="0" baseline="0" dirty="0">
                          <a:solidFill>
                            <a:schemeClr val="tx1"/>
                          </a:solidFill>
                          <a:latin typeface="Arial Narrow" panose="020B0606020202030204" pitchFamily="34" charset="0"/>
                        </a:rPr>
                        <a:t>(Remote sensing/Satellite Imaging)</a:t>
                      </a:r>
                      <a:endParaRPr lang="en-GB" sz="1600" b="0" dirty="0">
                        <a:solidFill>
                          <a:schemeClr val="tx1"/>
                        </a:solidFill>
                        <a:latin typeface="Arial Narrow" panose="020B0606020202030204" pitchFamily="34" charset="0"/>
                      </a:endParaRPr>
                    </a:p>
                    <a:p>
                      <a:endParaRPr lang="en-US" sz="1600" dirty="0">
                        <a:latin typeface="Arial Narrow" panose="020B0606020202030204" pitchFamily="34" charset="0"/>
                      </a:endParaRPr>
                    </a:p>
                  </a:txBody>
                  <a:tcPr>
                    <a:noFill/>
                  </a:tcPr>
                </a:tc>
                <a:extLst>
                  <a:ext uri="{0D108BD9-81ED-4DB2-BD59-A6C34878D82A}">
                    <a16:rowId xmlns:a16="http://schemas.microsoft.com/office/drawing/2014/main" val="1386892259"/>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625090"/>
      </p:ext>
    </p:extLst>
  </p:cSld>
  <p:clrMapOvr>
    <a:masterClrMapping/>
  </p:clrMapOvr>
  <mc:AlternateContent xmlns:mc="http://schemas.openxmlformats.org/markup-compatibility/2006">
    <mc:Choice xmlns:p14="http://schemas.microsoft.com/office/powerpoint/2010/main" Requires="p14">
      <p:transition spd="med" p14:dur="700" advClick="0" advTm="39330">
        <p:fade/>
      </p:transition>
    </mc:Choice>
    <mc:Fallback>
      <p:transition spd="med" advClick="0" advTm="39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DD7382-C694-4D0A-9746-972D1C218B4D}"/>
              </a:ext>
            </a:extLst>
          </p:cNvPr>
          <p:cNvGraphicFramePr>
            <a:graphicFrameLocks noGrp="1"/>
          </p:cNvGraphicFramePr>
          <p:nvPr>
            <p:extLst>
              <p:ext uri="{D42A27DB-BD31-4B8C-83A1-F6EECF244321}">
                <p14:modId xmlns:p14="http://schemas.microsoft.com/office/powerpoint/2010/main" val="2965485491"/>
              </p:ext>
            </p:extLst>
          </p:nvPr>
        </p:nvGraphicFramePr>
        <p:xfrm>
          <a:off x="568440" y="1297133"/>
          <a:ext cx="11192189" cy="4693757"/>
        </p:xfrm>
        <a:graphic>
          <a:graphicData uri="http://schemas.openxmlformats.org/drawingml/2006/table">
            <a:tbl>
              <a:tblPr firstRow="1" firstCol="1" bandRow="1">
                <a:tableStyleId>{21E4AEA4-8DFA-4A89-87EB-49C32662AFE0}</a:tableStyleId>
              </a:tblPr>
              <a:tblGrid>
                <a:gridCol w="1651757">
                  <a:extLst>
                    <a:ext uri="{9D8B030D-6E8A-4147-A177-3AD203B41FA5}">
                      <a16:colId xmlns:a16="http://schemas.microsoft.com/office/drawing/2014/main" val="1599023402"/>
                    </a:ext>
                  </a:extLst>
                </a:gridCol>
                <a:gridCol w="1643555">
                  <a:extLst>
                    <a:ext uri="{9D8B030D-6E8A-4147-A177-3AD203B41FA5}">
                      <a16:colId xmlns:a16="http://schemas.microsoft.com/office/drawing/2014/main" val="111173294"/>
                    </a:ext>
                  </a:extLst>
                </a:gridCol>
                <a:gridCol w="1512168">
                  <a:extLst>
                    <a:ext uri="{9D8B030D-6E8A-4147-A177-3AD203B41FA5}">
                      <a16:colId xmlns:a16="http://schemas.microsoft.com/office/drawing/2014/main" val="215318617"/>
                    </a:ext>
                  </a:extLst>
                </a:gridCol>
                <a:gridCol w="1440160">
                  <a:extLst>
                    <a:ext uri="{9D8B030D-6E8A-4147-A177-3AD203B41FA5}">
                      <a16:colId xmlns:a16="http://schemas.microsoft.com/office/drawing/2014/main" val="482710124"/>
                    </a:ext>
                  </a:extLst>
                </a:gridCol>
                <a:gridCol w="1440160">
                  <a:extLst>
                    <a:ext uri="{9D8B030D-6E8A-4147-A177-3AD203B41FA5}">
                      <a16:colId xmlns:a16="http://schemas.microsoft.com/office/drawing/2014/main" val="3002604876"/>
                    </a:ext>
                  </a:extLst>
                </a:gridCol>
                <a:gridCol w="1427502">
                  <a:extLst>
                    <a:ext uri="{9D8B030D-6E8A-4147-A177-3AD203B41FA5}">
                      <a16:colId xmlns:a16="http://schemas.microsoft.com/office/drawing/2014/main" val="2390366644"/>
                    </a:ext>
                  </a:extLst>
                </a:gridCol>
                <a:gridCol w="2076887">
                  <a:extLst>
                    <a:ext uri="{9D8B030D-6E8A-4147-A177-3AD203B41FA5}">
                      <a16:colId xmlns:a16="http://schemas.microsoft.com/office/drawing/2014/main" val="2135480795"/>
                    </a:ext>
                  </a:extLst>
                </a:gridCol>
              </a:tblGrid>
              <a:tr h="953530">
                <a:tc>
                  <a:txBody>
                    <a:bodyPr/>
                    <a:lstStyle/>
                    <a:p>
                      <a:pPr>
                        <a:lnSpc>
                          <a:spcPct val="107000"/>
                        </a:lnSpc>
                        <a:spcAft>
                          <a:spcPts val="0"/>
                        </a:spcAft>
                      </a:pPr>
                      <a:r>
                        <a:rPr lang="en-GB" sz="1800" dirty="0">
                          <a:effectLst/>
                          <a:latin typeface="Arial Narrow" panose="020B0606020202030204" pitchFamily="34" charset="0"/>
                        </a:rPr>
                        <a:t>Region</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Cereal straws/</a:t>
                      </a:r>
                      <a:r>
                        <a:rPr lang="en-GB" sz="1800" dirty="0" err="1">
                          <a:effectLst/>
                          <a:latin typeface="Arial Narrow" panose="020B0606020202030204" pitchFamily="34" charset="0"/>
                        </a:rPr>
                        <a:t>stovers</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Pulse straws</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Oil seed straws</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Vegetable plant aerial parts</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Root crop aerial parts</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Total Residues in respective regions (x10</a:t>
                      </a:r>
                      <a:r>
                        <a:rPr lang="en-GB" sz="1800" baseline="30000" dirty="0">
                          <a:effectLst/>
                          <a:latin typeface="Arial Narrow" panose="020B0606020202030204" pitchFamily="34" charset="0"/>
                        </a:rPr>
                        <a:t>3</a:t>
                      </a:r>
                      <a:r>
                        <a:rPr lang="en-GB" sz="1800" dirty="0">
                          <a:effectLst/>
                          <a:latin typeface="Arial Narrow" panose="020B0606020202030204" pitchFamily="34" charset="0"/>
                        </a:rPr>
                        <a:t> tonnes)/year</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4022928411"/>
                  </a:ext>
                </a:extLst>
              </a:tr>
              <a:tr h="575362">
                <a:tc>
                  <a:txBody>
                    <a:bodyPr/>
                    <a:lstStyle/>
                    <a:p>
                      <a:pPr>
                        <a:lnSpc>
                          <a:spcPct val="107000"/>
                        </a:lnSpc>
                        <a:spcAft>
                          <a:spcPts val="0"/>
                        </a:spcAft>
                      </a:pPr>
                      <a:r>
                        <a:rPr lang="en-GB" sz="1800">
                          <a:effectLst/>
                          <a:latin typeface="Arial Narrow" panose="020B0606020202030204" pitchFamily="34" charset="0"/>
                        </a:rPr>
                        <a:t>Tigray</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00FFFF"/>
                          </a:highlight>
                          <a:latin typeface="Arial Narrow" panose="020B0606020202030204" pitchFamily="34" charset="0"/>
                        </a:rPr>
                        <a:t>2854.327</a:t>
                      </a:r>
                      <a:endParaRPr lang="en-GB" sz="1800" b="1" dirty="0">
                        <a:solidFill>
                          <a:schemeClr val="tx1"/>
                        </a:solidFill>
                        <a:effectLst/>
                        <a:highlight>
                          <a:srgbClr val="00FFFF"/>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60.248</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157.3884</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3.823</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2.80</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FFFF00"/>
                          </a:highlight>
                          <a:latin typeface="Arial Narrow" panose="020B0606020202030204" pitchFamily="34" charset="0"/>
                        </a:rPr>
                        <a:t>3078.586</a:t>
                      </a:r>
                      <a:endParaRPr lang="en-GB" sz="1800" b="1"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2830870643"/>
                  </a:ext>
                </a:extLst>
              </a:tr>
              <a:tr h="317844">
                <a:tc>
                  <a:txBody>
                    <a:bodyPr/>
                    <a:lstStyle/>
                    <a:p>
                      <a:pPr>
                        <a:lnSpc>
                          <a:spcPct val="107000"/>
                        </a:lnSpc>
                        <a:spcAft>
                          <a:spcPts val="0"/>
                        </a:spcAft>
                      </a:pPr>
                      <a:r>
                        <a:rPr lang="en-GB" sz="1800">
                          <a:effectLst/>
                          <a:latin typeface="Arial Narrow" panose="020B0606020202030204" pitchFamily="34" charset="0"/>
                        </a:rPr>
                        <a:t>Afar</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89.06</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0.60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89.66</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1880894475"/>
                  </a:ext>
                </a:extLst>
              </a:tr>
              <a:tr h="378602">
                <a:tc>
                  <a:txBody>
                    <a:bodyPr/>
                    <a:lstStyle/>
                    <a:p>
                      <a:pPr>
                        <a:lnSpc>
                          <a:spcPct val="107000"/>
                        </a:lnSpc>
                        <a:spcAft>
                          <a:spcPts val="0"/>
                        </a:spcAft>
                      </a:pPr>
                      <a:r>
                        <a:rPr lang="en-GB" sz="1800">
                          <a:effectLst/>
                          <a:latin typeface="Arial Narrow" panose="020B0606020202030204" pitchFamily="34" charset="0"/>
                        </a:rPr>
                        <a:t>Amhara</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00FFFF"/>
                          </a:highlight>
                          <a:latin typeface="Arial Narrow" panose="020B0606020202030204" pitchFamily="34" charset="0"/>
                        </a:rPr>
                        <a:t>12259.68</a:t>
                      </a:r>
                      <a:endParaRPr lang="en-GB" sz="1800" b="1" dirty="0">
                        <a:solidFill>
                          <a:schemeClr val="tx1"/>
                        </a:solidFill>
                        <a:effectLst/>
                        <a:highlight>
                          <a:srgbClr val="00FFFF"/>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1233.84 </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587.47</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46.59</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201.54</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FFFF00"/>
                          </a:highlight>
                          <a:latin typeface="Arial Narrow" panose="020B0606020202030204" pitchFamily="34" charset="0"/>
                        </a:rPr>
                        <a:t>14329.12</a:t>
                      </a:r>
                      <a:endParaRPr lang="en-GB" sz="1800" b="1"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17167714"/>
                  </a:ext>
                </a:extLst>
              </a:tr>
              <a:tr h="317844">
                <a:tc>
                  <a:txBody>
                    <a:bodyPr/>
                    <a:lstStyle/>
                    <a:p>
                      <a:pPr>
                        <a:lnSpc>
                          <a:spcPct val="107000"/>
                        </a:lnSpc>
                        <a:spcAft>
                          <a:spcPts val="0"/>
                        </a:spcAft>
                      </a:pPr>
                      <a:r>
                        <a:rPr lang="en-GB" sz="1800">
                          <a:effectLst/>
                          <a:latin typeface="Arial Narrow" panose="020B0606020202030204" pitchFamily="34" charset="0"/>
                        </a:rPr>
                        <a:t>Oromia</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00FFFF"/>
                          </a:highlight>
                          <a:latin typeface="Arial Narrow" panose="020B0606020202030204" pitchFamily="34" charset="0"/>
                        </a:rPr>
                        <a:t>19486.89</a:t>
                      </a:r>
                      <a:endParaRPr lang="en-GB" sz="1800" b="1" dirty="0">
                        <a:solidFill>
                          <a:schemeClr val="tx1"/>
                        </a:solidFill>
                        <a:effectLst/>
                        <a:highlight>
                          <a:srgbClr val="00FFFF"/>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1412.79 </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731.62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 99.81</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498.921</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FFFF00"/>
                          </a:highlight>
                          <a:latin typeface="Arial Narrow" panose="020B0606020202030204" pitchFamily="34" charset="0"/>
                        </a:rPr>
                        <a:t>22230.03</a:t>
                      </a:r>
                      <a:endParaRPr lang="en-GB" sz="1800" b="1"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1009092732"/>
                  </a:ext>
                </a:extLst>
              </a:tr>
              <a:tr h="317844">
                <a:tc>
                  <a:txBody>
                    <a:bodyPr/>
                    <a:lstStyle/>
                    <a:p>
                      <a:pPr>
                        <a:lnSpc>
                          <a:spcPct val="107000"/>
                        </a:lnSpc>
                        <a:spcAft>
                          <a:spcPts val="0"/>
                        </a:spcAft>
                      </a:pPr>
                      <a:r>
                        <a:rPr lang="en-GB" sz="1800">
                          <a:effectLst/>
                          <a:latin typeface="Arial Narrow" panose="020B0606020202030204" pitchFamily="34" charset="0"/>
                        </a:rPr>
                        <a:t>Somale</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276.11</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1.12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7.71</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0.33</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3.32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288.59</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2585476086"/>
                  </a:ext>
                </a:extLst>
              </a:tr>
              <a:tr h="621681">
                <a:tc>
                  <a:txBody>
                    <a:bodyPr/>
                    <a:lstStyle/>
                    <a:p>
                      <a:pPr>
                        <a:lnSpc>
                          <a:spcPct val="107000"/>
                        </a:lnSpc>
                        <a:spcAft>
                          <a:spcPts val="0"/>
                        </a:spcAft>
                      </a:pPr>
                      <a:r>
                        <a:rPr lang="en-GB" sz="1800">
                          <a:effectLst/>
                          <a:latin typeface="Arial Narrow" panose="020B0606020202030204" pitchFamily="34" charset="0"/>
                        </a:rPr>
                        <a:t>Benshangul-Gumuz</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743.8274</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18.29</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162.45</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2.29</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4.75</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931.607</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3441051386"/>
                  </a:ext>
                </a:extLst>
              </a:tr>
              <a:tr h="575362">
                <a:tc>
                  <a:txBody>
                    <a:bodyPr/>
                    <a:lstStyle/>
                    <a:p>
                      <a:pPr>
                        <a:lnSpc>
                          <a:spcPct val="107000"/>
                        </a:lnSpc>
                        <a:spcAft>
                          <a:spcPts val="0"/>
                        </a:spcAft>
                      </a:pPr>
                      <a:r>
                        <a:rPr lang="en-GB" sz="1800">
                          <a:effectLst/>
                          <a:latin typeface="Arial Narrow" panose="020B0606020202030204" pitchFamily="34" charset="0"/>
                        </a:rPr>
                        <a:t>SNPPR</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00FFFF"/>
                          </a:highlight>
                          <a:latin typeface="Arial Narrow" panose="020B0606020202030204" pitchFamily="34" charset="0"/>
                        </a:rPr>
                        <a:t>4055.615</a:t>
                      </a:r>
                      <a:endParaRPr lang="en-GB" sz="1800" b="1" dirty="0">
                        <a:solidFill>
                          <a:schemeClr val="tx1"/>
                        </a:solidFill>
                        <a:effectLst/>
                        <a:highlight>
                          <a:srgbClr val="00FFFF"/>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569.32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26.369 </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199.2155</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945.76</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highlight>
                            <a:srgbClr val="FFFF00"/>
                          </a:highlight>
                          <a:latin typeface="Arial Narrow" panose="020B0606020202030204" pitchFamily="34" charset="0"/>
                        </a:rPr>
                        <a:t>5796.28</a:t>
                      </a:r>
                      <a:endParaRPr lang="en-GB" sz="1800" b="1"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4120960849"/>
                  </a:ext>
                </a:extLst>
              </a:tr>
              <a:tr h="317844">
                <a:tc>
                  <a:txBody>
                    <a:bodyPr/>
                    <a:lstStyle/>
                    <a:p>
                      <a:pPr>
                        <a:lnSpc>
                          <a:spcPct val="107000"/>
                        </a:lnSpc>
                        <a:spcAft>
                          <a:spcPts val="0"/>
                        </a:spcAft>
                      </a:pPr>
                      <a:r>
                        <a:rPr lang="en-GB" sz="1800">
                          <a:effectLst/>
                          <a:latin typeface="Arial Narrow" panose="020B0606020202030204" pitchFamily="34" charset="0"/>
                        </a:rPr>
                        <a:t>Gambela</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43.67</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0.122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0.47</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0.046</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44.308</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4073486161"/>
                  </a:ext>
                </a:extLst>
              </a:tr>
              <a:tr h="317844">
                <a:tc>
                  <a:txBody>
                    <a:bodyPr/>
                    <a:lstStyle/>
                    <a:p>
                      <a:pPr>
                        <a:lnSpc>
                          <a:spcPct val="107000"/>
                        </a:lnSpc>
                        <a:spcAft>
                          <a:spcPts val="0"/>
                        </a:spcAft>
                      </a:pPr>
                      <a:r>
                        <a:rPr lang="en-GB" sz="1800">
                          <a:effectLst/>
                          <a:latin typeface="Arial Narrow" panose="020B0606020202030204" pitchFamily="34" charset="0"/>
                        </a:rPr>
                        <a:t>Harari</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34.37</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0.0136</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5.22</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0.23</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a:effectLst/>
                          <a:latin typeface="Arial Narrow" panose="020B0606020202030204" pitchFamily="34" charset="0"/>
                        </a:rPr>
                        <a:t>0</a:t>
                      </a:r>
                      <a:endParaRPr lang="en-GB" sz="1800" b="1">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tc>
                  <a:txBody>
                    <a:bodyPr/>
                    <a:lstStyle/>
                    <a:p>
                      <a:pPr>
                        <a:lnSpc>
                          <a:spcPct val="107000"/>
                        </a:lnSpc>
                        <a:spcAft>
                          <a:spcPts val="0"/>
                        </a:spcAft>
                      </a:pPr>
                      <a:r>
                        <a:rPr lang="en-GB" sz="1800" dirty="0">
                          <a:effectLst/>
                          <a:latin typeface="Arial Narrow" panose="020B0606020202030204" pitchFamily="34" charset="0"/>
                        </a:rPr>
                        <a:t>39.834</a:t>
                      </a:r>
                      <a:endParaRPr lang="en-GB" sz="18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7331" marR="87331" marT="0" marB="0"/>
                </a:tc>
                <a:extLst>
                  <a:ext uri="{0D108BD9-81ED-4DB2-BD59-A6C34878D82A}">
                    <a16:rowId xmlns:a16="http://schemas.microsoft.com/office/drawing/2014/main" val="3654529250"/>
                  </a:ext>
                </a:extLst>
              </a:tr>
            </a:tbl>
          </a:graphicData>
        </a:graphic>
      </p:graphicFrame>
      <p:sp>
        <p:nvSpPr>
          <p:cNvPr id="7" name="TextBox 6">
            <a:extLst>
              <a:ext uri="{FF2B5EF4-FFF2-40B4-BE49-F238E27FC236}">
                <a16:creationId xmlns:a16="http://schemas.microsoft.com/office/drawing/2014/main" id="{CBDCF871-BAC9-4E0C-89BD-C382D1E04F4F}"/>
              </a:ext>
            </a:extLst>
          </p:cNvPr>
          <p:cNvSpPr txBox="1"/>
          <p:nvPr/>
        </p:nvSpPr>
        <p:spPr>
          <a:xfrm>
            <a:off x="8972997" y="989358"/>
            <a:ext cx="2698303" cy="307777"/>
          </a:xfrm>
          <a:prstGeom prst="rect">
            <a:avLst/>
          </a:prstGeom>
          <a:noFill/>
        </p:spPr>
        <p:txBody>
          <a:bodyPr wrap="none" rtlCol="0">
            <a:spAutoFit/>
          </a:bodyPr>
          <a:lstStyle/>
          <a:p>
            <a:r>
              <a:rPr lang="en-GB" sz="1400" b="1" dirty="0">
                <a:latin typeface="Arial Narrow" panose="020B0606020202030204" pitchFamily="34" charset="0"/>
              </a:rPr>
              <a:t>Oromia &gt; Amhara &gt; SNPPR &gt; Tigray</a:t>
            </a:r>
          </a:p>
        </p:txBody>
      </p:sp>
      <p:sp>
        <p:nvSpPr>
          <p:cNvPr id="4" name="Title 3"/>
          <p:cNvSpPr>
            <a:spLocks noGrp="1"/>
          </p:cNvSpPr>
          <p:nvPr>
            <p:ph type="title"/>
          </p:nvPr>
        </p:nvSpPr>
        <p:spPr>
          <a:xfrm>
            <a:off x="431370" y="257250"/>
            <a:ext cx="11329259" cy="648419"/>
          </a:xfrm>
        </p:spPr>
        <p:txBody>
          <a:bodyPr>
            <a:normAutofit/>
          </a:bodyPr>
          <a:lstStyle/>
          <a:p>
            <a:r>
              <a:rPr lang="en-GB" i="0" dirty="0">
                <a:solidFill>
                  <a:srgbClr val="771F28"/>
                </a:solidFill>
              </a:rPr>
              <a:t>An example: Availability of Crop Residues (10</a:t>
            </a:r>
            <a:r>
              <a:rPr lang="en-GB" i="0" baseline="30000" dirty="0">
                <a:solidFill>
                  <a:srgbClr val="771F28"/>
                </a:solidFill>
              </a:rPr>
              <a:t>3</a:t>
            </a:r>
            <a:r>
              <a:rPr lang="en-GB" i="0" dirty="0">
                <a:solidFill>
                  <a:srgbClr val="771F28"/>
                </a:solidFill>
              </a:rPr>
              <a:t> tonnes/year)</a:t>
            </a:r>
            <a:endParaRPr lang="en-US" i="0" dirty="0">
              <a:solidFill>
                <a:srgbClr val="771F28"/>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3958600"/>
      </p:ext>
    </p:extLst>
  </p:cSld>
  <p:clrMapOvr>
    <a:masterClrMapping/>
  </p:clrMapOvr>
  <mc:AlternateContent xmlns:mc="http://schemas.openxmlformats.org/markup-compatibility/2006">
    <mc:Choice xmlns:p14="http://schemas.microsoft.com/office/powerpoint/2010/main" Requires="p14">
      <p:transition spd="med" p14:dur="700" advClick="0" advTm="26390">
        <p:fade/>
      </p:transition>
    </mc:Choice>
    <mc:Fallback>
      <p:transition spd="med" advClick="0" advTm="26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069C4AD-145F-4608-8C4A-7CF2A52612C8}"/>
              </a:ext>
            </a:extLst>
          </p:cNvPr>
          <p:cNvGrpSpPr/>
          <p:nvPr/>
        </p:nvGrpSpPr>
        <p:grpSpPr>
          <a:xfrm>
            <a:off x="532988" y="1103364"/>
            <a:ext cx="5589342" cy="4178224"/>
            <a:chOff x="1559277" y="1348042"/>
            <a:chExt cx="7378700" cy="5515830"/>
          </a:xfrm>
        </p:grpSpPr>
        <p:sp>
          <p:nvSpPr>
            <p:cNvPr id="39" name="Oval 38">
              <a:extLst>
                <a:ext uri="{FF2B5EF4-FFF2-40B4-BE49-F238E27FC236}">
                  <a16:creationId xmlns:a16="http://schemas.microsoft.com/office/drawing/2014/main" id="{9DA6212A-E602-40C9-929B-62E5E6D9332C}"/>
                </a:ext>
              </a:extLst>
            </p:cNvPr>
            <p:cNvSpPr/>
            <p:nvPr/>
          </p:nvSpPr>
          <p:spPr>
            <a:xfrm>
              <a:off x="4657725" y="1582852"/>
              <a:ext cx="304800" cy="28489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grpSp>
          <p:nvGrpSpPr>
            <p:cNvPr id="40" name="Group 39">
              <a:extLst>
                <a:ext uri="{FF2B5EF4-FFF2-40B4-BE49-F238E27FC236}">
                  <a16:creationId xmlns:a16="http://schemas.microsoft.com/office/drawing/2014/main" id="{CC84464C-D49A-4C42-AA38-E0B31D34B17D}"/>
                </a:ext>
              </a:extLst>
            </p:cNvPr>
            <p:cNvGrpSpPr/>
            <p:nvPr/>
          </p:nvGrpSpPr>
          <p:grpSpPr>
            <a:xfrm>
              <a:off x="1559277" y="1348042"/>
              <a:ext cx="7378700" cy="5515830"/>
              <a:chOff x="1559277" y="1348042"/>
              <a:chExt cx="7378700" cy="5515830"/>
            </a:xfrm>
          </p:grpSpPr>
          <p:pic>
            <p:nvPicPr>
              <p:cNvPr id="42" name="Picture 2" descr="Image result for map of ethiopia">
                <a:extLst>
                  <a:ext uri="{FF2B5EF4-FFF2-40B4-BE49-F238E27FC236}">
                    <a16:creationId xmlns:a16="http://schemas.microsoft.com/office/drawing/2014/main" id="{D9E98E31-5858-40D4-8923-D15731FB29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9277" y="1348042"/>
                <a:ext cx="7378700" cy="5515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77B11C74-00ED-4571-BD96-6B7D3A6FE65D}"/>
                  </a:ext>
                </a:extLst>
              </p:cNvPr>
              <p:cNvGrpSpPr/>
              <p:nvPr/>
            </p:nvGrpSpPr>
            <p:grpSpPr>
              <a:xfrm>
                <a:off x="2305050" y="1867751"/>
                <a:ext cx="4960967" cy="4599702"/>
                <a:chOff x="2305050" y="1867751"/>
                <a:chExt cx="4960967" cy="4599702"/>
              </a:xfrm>
            </p:grpSpPr>
            <p:sp>
              <p:nvSpPr>
                <p:cNvPr id="44" name="Oval 43">
                  <a:extLst>
                    <a:ext uri="{FF2B5EF4-FFF2-40B4-BE49-F238E27FC236}">
                      <a16:creationId xmlns:a16="http://schemas.microsoft.com/office/drawing/2014/main" id="{03E04637-B210-4FED-925F-DC8B2DB0982A}"/>
                    </a:ext>
                  </a:extLst>
                </p:cNvPr>
                <p:cNvSpPr/>
                <p:nvPr/>
              </p:nvSpPr>
              <p:spPr>
                <a:xfrm>
                  <a:off x="2752725" y="2847974"/>
                  <a:ext cx="484159" cy="43815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45" name="Oval 44">
                  <a:extLst>
                    <a:ext uri="{FF2B5EF4-FFF2-40B4-BE49-F238E27FC236}">
                      <a16:creationId xmlns:a16="http://schemas.microsoft.com/office/drawing/2014/main" id="{4FF218FF-DBB1-4017-8161-6BCD3DC28D90}"/>
                    </a:ext>
                  </a:extLst>
                </p:cNvPr>
                <p:cNvSpPr/>
                <p:nvPr/>
              </p:nvSpPr>
              <p:spPr>
                <a:xfrm>
                  <a:off x="2305050" y="4752975"/>
                  <a:ext cx="276225" cy="29527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46" name="Oval 45">
                  <a:extLst>
                    <a:ext uri="{FF2B5EF4-FFF2-40B4-BE49-F238E27FC236}">
                      <a16:creationId xmlns:a16="http://schemas.microsoft.com/office/drawing/2014/main" id="{B81FED91-EBFF-42C9-AA51-EB8D0486EAF9}"/>
                    </a:ext>
                  </a:extLst>
                </p:cNvPr>
                <p:cNvSpPr/>
                <p:nvPr/>
              </p:nvSpPr>
              <p:spPr>
                <a:xfrm>
                  <a:off x="4858558" y="5067300"/>
                  <a:ext cx="873876" cy="7914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47" name="Oval 46">
                  <a:extLst>
                    <a:ext uri="{FF2B5EF4-FFF2-40B4-BE49-F238E27FC236}">
                      <a16:creationId xmlns:a16="http://schemas.microsoft.com/office/drawing/2014/main" id="{90105850-BE06-4FB0-B8DE-44FA2196F8B1}"/>
                    </a:ext>
                  </a:extLst>
                </p:cNvPr>
                <p:cNvSpPr/>
                <p:nvPr/>
              </p:nvSpPr>
              <p:spPr>
                <a:xfrm>
                  <a:off x="3895725" y="2847974"/>
                  <a:ext cx="762000" cy="642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48" name="Oval 47">
                  <a:extLst>
                    <a:ext uri="{FF2B5EF4-FFF2-40B4-BE49-F238E27FC236}">
                      <a16:creationId xmlns:a16="http://schemas.microsoft.com/office/drawing/2014/main" id="{7A7CDDC6-1781-4BF2-9C6E-A436B243B3C6}"/>
                    </a:ext>
                  </a:extLst>
                </p:cNvPr>
                <p:cNvSpPr/>
                <p:nvPr/>
              </p:nvSpPr>
              <p:spPr>
                <a:xfrm>
                  <a:off x="3236884" y="5858727"/>
                  <a:ext cx="379384" cy="3714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49" name="Oval 48">
                  <a:extLst>
                    <a:ext uri="{FF2B5EF4-FFF2-40B4-BE49-F238E27FC236}">
                      <a16:creationId xmlns:a16="http://schemas.microsoft.com/office/drawing/2014/main" id="{8E25C68A-6B79-4422-8A0D-3CBFD077700B}"/>
                    </a:ext>
                  </a:extLst>
                </p:cNvPr>
                <p:cNvSpPr/>
                <p:nvPr/>
              </p:nvSpPr>
              <p:spPr>
                <a:xfrm>
                  <a:off x="4657725" y="1867751"/>
                  <a:ext cx="304800" cy="2848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0" name="Oval 49">
                  <a:extLst>
                    <a:ext uri="{FF2B5EF4-FFF2-40B4-BE49-F238E27FC236}">
                      <a16:creationId xmlns:a16="http://schemas.microsoft.com/office/drawing/2014/main" id="{4AB3A54F-5FD7-41D4-AB91-F2FB7C2D72EA}"/>
                    </a:ext>
                  </a:extLst>
                </p:cNvPr>
                <p:cNvSpPr/>
                <p:nvPr/>
              </p:nvSpPr>
              <p:spPr>
                <a:xfrm>
                  <a:off x="3551335" y="2384525"/>
                  <a:ext cx="379384" cy="3714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1" name="Oval 50">
                  <a:extLst>
                    <a:ext uri="{FF2B5EF4-FFF2-40B4-BE49-F238E27FC236}">
                      <a16:creationId xmlns:a16="http://schemas.microsoft.com/office/drawing/2014/main" id="{926EB1BE-BED2-4275-9C95-CB51DCA9DD32}"/>
                    </a:ext>
                  </a:extLst>
                </p:cNvPr>
                <p:cNvSpPr/>
                <p:nvPr/>
              </p:nvSpPr>
              <p:spPr>
                <a:xfrm>
                  <a:off x="5562600" y="4400551"/>
                  <a:ext cx="533399" cy="54768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2" name="Oval 51">
                  <a:extLst>
                    <a:ext uri="{FF2B5EF4-FFF2-40B4-BE49-F238E27FC236}">
                      <a16:creationId xmlns:a16="http://schemas.microsoft.com/office/drawing/2014/main" id="{AFA22440-3D03-4AFB-B440-C6C75A24244D}"/>
                    </a:ext>
                  </a:extLst>
                </p:cNvPr>
                <p:cNvSpPr/>
                <p:nvPr/>
              </p:nvSpPr>
              <p:spPr>
                <a:xfrm>
                  <a:off x="3476625" y="4948236"/>
                  <a:ext cx="608792" cy="6429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3" name="Rectangle: Rounded Corners 52">
                  <a:extLst>
                    <a:ext uri="{FF2B5EF4-FFF2-40B4-BE49-F238E27FC236}">
                      <a16:creationId xmlns:a16="http://schemas.microsoft.com/office/drawing/2014/main" id="{2437DE4C-564E-4FD6-AE14-E55ABE391590}"/>
                    </a:ext>
                  </a:extLst>
                </p:cNvPr>
                <p:cNvSpPr/>
                <p:nvPr/>
              </p:nvSpPr>
              <p:spPr>
                <a:xfrm>
                  <a:off x="2981325" y="3571876"/>
                  <a:ext cx="255559" cy="289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4" name="Rectangle: Rounded Corners 53">
                  <a:extLst>
                    <a:ext uri="{FF2B5EF4-FFF2-40B4-BE49-F238E27FC236}">
                      <a16:creationId xmlns:a16="http://schemas.microsoft.com/office/drawing/2014/main" id="{0805A536-F26E-4E69-B9D7-A58F28A81CF3}"/>
                    </a:ext>
                  </a:extLst>
                </p:cNvPr>
                <p:cNvSpPr/>
                <p:nvPr/>
              </p:nvSpPr>
              <p:spPr>
                <a:xfrm>
                  <a:off x="4619625" y="5858728"/>
                  <a:ext cx="639676" cy="593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55" name="Rectangle: Rounded Corners 54">
                  <a:extLst>
                    <a:ext uri="{FF2B5EF4-FFF2-40B4-BE49-F238E27FC236}">
                      <a16:creationId xmlns:a16="http://schemas.microsoft.com/office/drawing/2014/main" id="{99C95973-6D73-4DC6-8088-C7617B56638D}"/>
                    </a:ext>
                  </a:extLst>
                </p:cNvPr>
                <p:cNvSpPr/>
                <p:nvPr/>
              </p:nvSpPr>
              <p:spPr>
                <a:xfrm>
                  <a:off x="4259011" y="2424758"/>
                  <a:ext cx="476250" cy="483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pic>
              <p:nvPicPr>
                <p:cNvPr id="56" name="Picture 55">
                  <a:extLst>
                    <a:ext uri="{FF2B5EF4-FFF2-40B4-BE49-F238E27FC236}">
                      <a16:creationId xmlns:a16="http://schemas.microsoft.com/office/drawing/2014/main" id="{AA3CA2AA-4409-4D77-8715-56C49CE428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8418" y="5758988"/>
                  <a:ext cx="533400" cy="708465"/>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619DA363-8AAD-4B9B-8D3F-8129085DC9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2574" y="2588994"/>
                  <a:ext cx="533400" cy="708465"/>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0C8E9B3D-CDC6-4D50-A9AD-7522D6C209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2617" y="4175758"/>
                  <a:ext cx="533400" cy="708465"/>
                </a:xfrm>
                <a:prstGeom prst="rect">
                  <a:avLst/>
                </a:prstGeom>
                <a:ln>
                  <a:noFill/>
                </a:ln>
                <a:effectLst>
                  <a:outerShdw blurRad="292100" dist="139700" dir="2700000" algn="tl" rotWithShape="0">
                    <a:srgbClr val="333333">
                      <a:alpha val="65000"/>
                    </a:srgbClr>
                  </a:outerShdw>
                </a:effectLst>
              </p:spPr>
            </p:pic>
            <p:sp>
              <p:nvSpPr>
                <p:cNvPr id="59" name="Isosceles Triangle 58">
                  <a:extLst>
                    <a:ext uri="{FF2B5EF4-FFF2-40B4-BE49-F238E27FC236}">
                      <a16:creationId xmlns:a16="http://schemas.microsoft.com/office/drawing/2014/main" id="{0C8A6C01-A09A-4C22-8451-58A6E80566B9}"/>
                    </a:ext>
                  </a:extLst>
                </p:cNvPr>
                <p:cNvSpPr/>
                <p:nvPr/>
              </p:nvSpPr>
              <p:spPr>
                <a:xfrm>
                  <a:off x="4525184" y="4752975"/>
                  <a:ext cx="455583" cy="483631"/>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60" name="Isosceles Triangle 59">
                  <a:extLst>
                    <a:ext uri="{FF2B5EF4-FFF2-40B4-BE49-F238E27FC236}">
                      <a16:creationId xmlns:a16="http://schemas.microsoft.com/office/drawing/2014/main" id="{10D0EA5B-15A9-4C10-BF83-869120EC4917}"/>
                    </a:ext>
                  </a:extLst>
                </p:cNvPr>
                <p:cNvSpPr/>
                <p:nvPr/>
              </p:nvSpPr>
              <p:spPr>
                <a:xfrm>
                  <a:off x="4677585" y="3219450"/>
                  <a:ext cx="351616" cy="35980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61" name="Isosceles Triangle 60">
                  <a:extLst>
                    <a:ext uri="{FF2B5EF4-FFF2-40B4-BE49-F238E27FC236}">
                      <a16:creationId xmlns:a16="http://schemas.microsoft.com/office/drawing/2014/main" id="{E3611F3A-CA97-40DE-90E8-64C3891C85C9}"/>
                    </a:ext>
                  </a:extLst>
                </p:cNvPr>
                <p:cNvSpPr/>
                <p:nvPr/>
              </p:nvSpPr>
              <p:spPr>
                <a:xfrm>
                  <a:off x="3725083" y="5673263"/>
                  <a:ext cx="281709" cy="221639"/>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grpSp>
        </p:grpSp>
        <p:sp>
          <p:nvSpPr>
            <p:cNvPr id="41" name="Rectangle 40">
              <a:extLst>
                <a:ext uri="{FF2B5EF4-FFF2-40B4-BE49-F238E27FC236}">
                  <a16:creationId xmlns:a16="http://schemas.microsoft.com/office/drawing/2014/main" id="{4671E316-DDEF-4ABB-ADB9-CBE34DABC793}"/>
                </a:ext>
              </a:extLst>
            </p:cNvPr>
            <p:cNvSpPr/>
            <p:nvPr/>
          </p:nvSpPr>
          <p:spPr>
            <a:xfrm>
              <a:off x="6549887" y="1582852"/>
              <a:ext cx="1114561" cy="1714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grpSp>
      <p:grpSp>
        <p:nvGrpSpPr>
          <p:cNvPr id="2" name="Group 1"/>
          <p:cNvGrpSpPr/>
          <p:nvPr/>
        </p:nvGrpSpPr>
        <p:grpSpPr>
          <a:xfrm>
            <a:off x="6251234" y="2239558"/>
            <a:ext cx="2415065" cy="2928413"/>
            <a:chOff x="6384032" y="2348880"/>
            <a:chExt cx="2523381" cy="2928413"/>
          </a:xfrm>
        </p:grpSpPr>
        <p:sp>
          <p:nvSpPr>
            <p:cNvPr id="19" name="Oval 18">
              <a:extLst>
                <a:ext uri="{FF2B5EF4-FFF2-40B4-BE49-F238E27FC236}">
                  <a16:creationId xmlns:a16="http://schemas.microsoft.com/office/drawing/2014/main" id="{F8B6D312-34ED-46EA-98FD-DD64A1D4C332}"/>
                </a:ext>
              </a:extLst>
            </p:cNvPr>
            <p:cNvSpPr/>
            <p:nvPr/>
          </p:nvSpPr>
          <p:spPr>
            <a:xfrm>
              <a:off x="6384032" y="2391747"/>
              <a:ext cx="274384" cy="2732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20" name="Oval 19">
              <a:extLst>
                <a:ext uri="{FF2B5EF4-FFF2-40B4-BE49-F238E27FC236}">
                  <a16:creationId xmlns:a16="http://schemas.microsoft.com/office/drawing/2014/main" id="{5A9F1CC2-147D-4F05-8D5D-5C7E1D7DDDBE}"/>
                </a:ext>
              </a:extLst>
            </p:cNvPr>
            <p:cNvSpPr/>
            <p:nvPr/>
          </p:nvSpPr>
          <p:spPr>
            <a:xfrm>
              <a:off x="6402762" y="2919207"/>
              <a:ext cx="274384" cy="273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21" name="Oval 20">
              <a:extLst>
                <a:ext uri="{FF2B5EF4-FFF2-40B4-BE49-F238E27FC236}">
                  <a16:creationId xmlns:a16="http://schemas.microsoft.com/office/drawing/2014/main" id="{4BBB9F97-9E96-42EF-A3CF-16145E487253}"/>
                </a:ext>
              </a:extLst>
            </p:cNvPr>
            <p:cNvSpPr/>
            <p:nvPr/>
          </p:nvSpPr>
          <p:spPr>
            <a:xfrm>
              <a:off x="6427409" y="3473953"/>
              <a:ext cx="274384" cy="27326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3" name="TextBox 2">
              <a:extLst>
                <a:ext uri="{FF2B5EF4-FFF2-40B4-BE49-F238E27FC236}">
                  <a16:creationId xmlns:a16="http://schemas.microsoft.com/office/drawing/2014/main" id="{982894CB-92E0-442D-9ADE-FFC440758F7E}"/>
                </a:ext>
              </a:extLst>
            </p:cNvPr>
            <p:cNvSpPr txBox="1"/>
            <p:nvPr/>
          </p:nvSpPr>
          <p:spPr>
            <a:xfrm>
              <a:off x="6822922" y="2348880"/>
              <a:ext cx="2079233"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Crop residue / brans</a:t>
              </a:r>
            </a:p>
          </p:txBody>
        </p:sp>
        <p:sp>
          <p:nvSpPr>
            <p:cNvPr id="22" name="TextBox 21">
              <a:extLst>
                <a:ext uri="{FF2B5EF4-FFF2-40B4-BE49-F238E27FC236}">
                  <a16:creationId xmlns:a16="http://schemas.microsoft.com/office/drawing/2014/main" id="{2A71FCC8-A6F3-453F-9653-D00EAD3F0F4A}"/>
                </a:ext>
              </a:extLst>
            </p:cNvPr>
            <p:cNvSpPr txBox="1"/>
            <p:nvPr/>
          </p:nvSpPr>
          <p:spPr>
            <a:xfrm>
              <a:off x="6828180" y="2824121"/>
              <a:ext cx="2079233" cy="584775"/>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Sugarcane tops</a:t>
              </a:r>
            </a:p>
            <a:p>
              <a:pPr>
                <a:defRPr/>
              </a:pPr>
              <a:r>
                <a:rPr lang="en-GB" sz="1600" b="1" dirty="0">
                  <a:solidFill>
                    <a:srgbClr val="771F28"/>
                  </a:solidFill>
                  <a:latin typeface="Arial Narrow" panose="020B0606020202030204" pitchFamily="34" charset="0"/>
                </a:rPr>
                <a:t>Sugarcane bagasse</a:t>
              </a:r>
            </a:p>
          </p:txBody>
        </p:sp>
        <p:sp>
          <p:nvSpPr>
            <p:cNvPr id="23" name="TextBox 22">
              <a:extLst>
                <a:ext uri="{FF2B5EF4-FFF2-40B4-BE49-F238E27FC236}">
                  <a16:creationId xmlns:a16="http://schemas.microsoft.com/office/drawing/2014/main" id="{AEAAC0FB-29BB-4266-AEDD-1B1F69003E71}"/>
                </a:ext>
              </a:extLst>
            </p:cNvPr>
            <p:cNvSpPr txBox="1"/>
            <p:nvPr/>
          </p:nvSpPr>
          <p:spPr>
            <a:xfrm>
              <a:off x="6825792" y="3441310"/>
              <a:ext cx="1659782"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Grass hay</a:t>
              </a:r>
            </a:p>
          </p:txBody>
        </p:sp>
        <p:sp>
          <p:nvSpPr>
            <p:cNvPr id="26" name="Rectangle: Rounded Corners 25">
              <a:extLst>
                <a:ext uri="{FF2B5EF4-FFF2-40B4-BE49-F238E27FC236}">
                  <a16:creationId xmlns:a16="http://schemas.microsoft.com/office/drawing/2014/main" id="{AEE90455-E640-4839-8ED0-827C428CA022}"/>
                </a:ext>
              </a:extLst>
            </p:cNvPr>
            <p:cNvSpPr/>
            <p:nvPr/>
          </p:nvSpPr>
          <p:spPr>
            <a:xfrm>
              <a:off x="6443399" y="3928302"/>
              <a:ext cx="229268" cy="199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27" name="TextBox 26">
              <a:extLst>
                <a:ext uri="{FF2B5EF4-FFF2-40B4-BE49-F238E27FC236}">
                  <a16:creationId xmlns:a16="http://schemas.microsoft.com/office/drawing/2014/main" id="{DEE3981F-016C-468E-8FA1-984C5E42F004}"/>
                </a:ext>
              </a:extLst>
            </p:cNvPr>
            <p:cNvSpPr txBox="1"/>
            <p:nvPr/>
          </p:nvSpPr>
          <p:spPr>
            <a:xfrm>
              <a:off x="6842765" y="3845083"/>
              <a:ext cx="1628903"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Oilseed cakes</a:t>
              </a:r>
            </a:p>
          </p:txBody>
        </p:sp>
        <p:pic>
          <p:nvPicPr>
            <p:cNvPr id="30" name="Picture 29">
              <a:extLst>
                <a:ext uri="{FF2B5EF4-FFF2-40B4-BE49-F238E27FC236}">
                  <a16:creationId xmlns:a16="http://schemas.microsoft.com/office/drawing/2014/main" id="{6050C73E-FA2F-4F15-8581-D823C20D4B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6889" y="4859036"/>
              <a:ext cx="314904" cy="418257"/>
            </a:xfrm>
            <a:prstGeom prst="rect">
              <a:avLst/>
            </a:prstGeom>
          </p:spPr>
        </p:pic>
        <p:sp>
          <p:nvSpPr>
            <p:cNvPr id="31" name="TextBox 30">
              <a:extLst>
                <a:ext uri="{FF2B5EF4-FFF2-40B4-BE49-F238E27FC236}">
                  <a16:creationId xmlns:a16="http://schemas.microsoft.com/office/drawing/2014/main" id="{FDB76E40-7010-44BC-810B-29337C5B00E8}"/>
                </a:ext>
              </a:extLst>
            </p:cNvPr>
            <p:cNvSpPr txBox="1"/>
            <p:nvPr/>
          </p:nvSpPr>
          <p:spPr>
            <a:xfrm>
              <a:off x="6796101" y="4924156"/>
              <a:ext cx="1719164"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Browses/bushes</a:t>
              </a:r>
            </a:p>
          </p:txBody>
        </p:sp>
        <p:sp>
          <p:nvSpPr>
            <p:cNvPr id="34" name="Isosceles Triangle 33">
              <a:extLst>
                <a:ext uri="{FF2B5EF4-FFF2-40B4-BE49-F238E27FC236}">
                  <a16:creationId xmlns:a16="http://schemas.microsoft.com/office/drawing/2014/main" id="{AE3895F1-105A-48AA-BB50-AE50D4E712EF}"/>
                </a:ext>
              </a:extLst>
            </p:cNvPr>
            <p:cNvSpPr/>
            <p:nvPr/>
          </p:nvSpPr>
          <p:spPr>
            <a:xfrm>
              <a:off x="6439945" y="4342742"/>
              <a:ext cx="267049" cy="273269"/>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endParaRPr>
            </a:p>
          </p:txBody>
        </p:sp>
        <p:sp>
          <p:nvSpPr>
            <p:cNvPr id="35" name="TextBox 34">
              <a:extLst>
                <a:ext uri="{FF2B5EF4-FFF2-40B4-BE49-F238E27FC236}">
                  <a16:creationId xmlns:a16="http://schemas.microsoft.com/office/drawing/2014/main" id="{3C858F56-18A4-4E37-8A37-D4A5766D0C21}"/>
                </a:ext>
              </a:extLst>
            </p:cNvPr>
            <p:cNvSpPr txBox="1"/>
            <p:nvPr/>
          </p:nvSpPr>
          <p:spPr>
            <a:xfrm>
              <a:off x="6822339" y="4342742"/>
              <a:ext cx="1856960"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Pulse by-products</a:t>
              </a:r>
            </a:p>
          </p:txBody>
        </p:sp>
      </p:grpSp>
      <p:sp>
        <p:nvSpPr>
          <p:cNvPr id="18" name="Rectangle 17">
            <a:extLst>
              <a:ext uri="{FF2B5EF4-FFF2-40B4-BE49-F238E27FC236}">
                <a16:creationId xmlns:a16="http://schemas.microsoft.com/office/drawing/2014/main" id="{26B07BC3-8DBE-43E2-BBF9-DBBC2A84367F}"/>
              </a:ext>
            </a:extLst>
          </p:cNvPr>
          <p:cNvSpPr/>
          <p:nvPr/>
        </p:nvSpPr>
        <p:spPr>
          <a:xfrm>
            <a:off x="537532" y="221937"/>
            <a:ext cx="7502684" cy="461665"/>
          </a:xfrm>
          <a:prstGeom prst="rect">
            <a:avLst/>
          </a:prstGeom>
        </p:spPr>
        <p:txBody>
          <a:bodyPr wrap="square">
            <a:spAutoFit/>
          </a:bodyPr>
          <a:lstStyle/>
          <a:p>
            <a:pPr>
              <a:defRPr/>
            </a:pPr>
            <a:r>
              <a:rPr lang="en-GB" sz="2400" b="1" cap="small" dirty="0">
                <a:solidFill>
                  <a:srgbClr val="771F28"/>
                </a:solidFill>
                <a:latin typeface="Arial Narrow" panose="020B0606020202030204" pitchFamily="34" charset="0"/>
                <a:ea typeface="+mj-ea"/>
                <a:cs typeface="Times New Roman" pitchFamily="18" charset="0"/>
              </a:rPr>
              <a:t>Biomass Availability - Ethiopia</a:t>
            </a:r>
            <a:endParaRPr lang="en-GB" sz="2400" b="1" dirty="0">
              <a:solidFill>
                <a:srgbClr val="0070C0"/>
              </a:solidFill>
              <a:latin typeface="Arial Narrow" panose="020B0606020202030204" pitchFamily="34" charset="0"/>
            </a:endParaRPr>
          </a:p>
        </p:txBody>
      </p:sp>
      <p:pic>
        <p:nvPicPr>
          <p:cNvPr id="64" name="Picture 63" descr="C:\Users\makkar\AppData\Local\Microsoft\Windows\Temporary Internet Files\Content.Outlook\U7PZD3B4\Manual_15 (2).jpg">
            <a:extLst>
              <a:ext uri="{FF2B5EF4-FFF2-40B4-BE49-F238E27FC236}">
                <a16:creationId xmlns:a16="http://schemas.microsoft.com/office/drawing/2014/main" id="{6481B263-C8F2-4623-94DA-CEA4916498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66299" y="1109700"/>
            <a:ext cx="2930875" cy="4168027"/>
          </a:xfrm>
          <a:prstGeom prst="rect">
            <a:avLst/>
          </a:prstGeom>
          <a:noFill/>
          <a:ln w="9525">
            <a:noFill/>
            <a:miter lim="800000"/>
            <a:headEnd/>
            <a:tailEnd/>
          </a:ln>
          <a:effectLst>
            <a:outerShdw blurRad="304800" dist="50800" dir="5400000" algn="ctr" rotWithShape="0">
              <a:schemeClr val="accent3">
                <a:lumMod val="40000"/>
                <a:lumOff val="60000"/>
                <a:alpha val="99000"/>
              </a:scheme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62" name="Rectangle 61">
            <a:extLst>
              <a:ext uri="{FF2B5EF4-FFF2-40B4-BE49-F238E27FC236}">
                <a16:creationId xmlns:a16="http://schemas.microsoft.com/office/drawing/2014/main" id="{00194DF7-CA8C-4AA6-8F02-45643CFD620B}"/>
              </a:ext>
            </a:extLst>
          </p:cNvPr>
          <p:cNvSpPr/>
          <p:nvPr/>
        </p:nvSpPr>
        <p:spPr>
          <a:xfrm>
            <a:off x="667393" y="1163425"/>
            <a:ext cx="806627" cy="1166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noProof="0" dirty="0">
                <a:solidFill>
                  <a:schemeClr val="tx1"/>
                </a:solidFill>
                <a:latin typeface="Arial Narrow" panose="020B0606020202030204" pitchFamily="34" charset="0"/>
              </a:rPr>
              <a:t>Regional states and Chartered cities of Ethiopia</a:t>
            </a:r>
            <a:endParaRPr kumimoji="0" lang="en-GB" sz="1400" b="0" i="0" u="none" strike="noStrike" kern="1200" cap="none" spc="0" normalizeH="0" baseline="0" noProof="0" dirty="0">
              <a:ln>
                <a:noFill/>
              </a:ln>
              <a:solidFill>
                <a:schemeClr val="tx1"/>
              </a:solidFill>
              <a:effectLst/>
              <a:uLnTx/>
              <a:uFillTx/>
              <a:latin typeface="Arial Narrow" panose="020B0606020202030204" pitchFamily="34" charset="0"/>
            </a:endParaRPr>
          </a:p>
        </p:txBody>
      </p:sp>
    </p:spTree>
    <p:extLst>
      <p:ext uri="{BB962C8B-B14F-4D97-AF65-F5344CB8AC3E}">
        <p14:creationId xmlns:p14="http://schemas.microsoft.com/office/powerpoint/2010/main" val="3485729124"/>
      </p:ext>
    </p:extLst>
  </p:cSld>
  <p:clrMapOvr>
    <a:masterClrMapping/>
  </p:clrMapOvr>
  <mc:AlternateContent xmlns:mc="http://schemas.openxmlformats.org/markup-compatibility/2006">
    <mc:Choice xmlns:p14="http://schemas.microsoft.com/office/powerpoint/2010/main" Requires="p14">
      <p:transition spd="med" p14:dur="700" advClick="0" advTm="31169">
        <p:fade/>
      </p:transition>
    </mc:Choice>
    <mc:Fallback>
      <p:transition spd="med" advClick="0" advTm="31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5F4EDC-59E0-4B31-9136-29C3C9E14B95}"/>
              </a:ext>
            </a:extLst>
          </p:cNvPr>
          <p:cNvSpPr/>
          <p:nvPr/>
        </p:nvSpPr>
        <p:spPr>
          <a:xfrm>
            <a:off x="6549887" y="1582852"/>
            <a:ext cx="1114561" cy="1714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p:cNvGrpSpPr/>
          <p:nvPr/>
        </p:nvGrpSpPr>
        <p:grpSpPr>
          <a:xfrm>
            <a:off x="555744" y="1068848"/>
            <a:ext cx="6836400" cy="4880432"/>
            <a:chOff x="1647899" y="1240987"/>
            <a:chExt cx="7378700" cy="5515830"/>
          </a:xfrm>
        </p:grpSpPr>
        <p:pic>
          <p:nvPicPr>
            <p:cNvPr id="4098" name="Picture 2" descr="Image result for map of ethiopia">
              <a:extLst>
                <a:ext uri="{FF2B5EF4-FFF2-40B4-BE49-F238E27FC236}">
                  <a16:creationId xmlns:a16="http://schemas.microsoft.com/office/drawing/2014/main" id="{A24FF238-A189-4D93-B0C9-DFF27ADDB8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7899" y="1240987"/>
              <a:ext cx="7378700" cy="551583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697C3A1-1E12-469D-90AE-AC32C1A15863}"/>
                </a:ext>
              </a:extLst>
            </p:cNvPr>
            <p:cNvSpPr/>
            <p:nvPr/>
          </p:nvSpPr>
          <p:spPr>
            <a:xfrm>
              <a:off x="2752725" y="2847974"/>
              <a:ext cx="484159" cy="43815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9E08196A-01D9-4EBB-B1ED-3739D3F1711E}"/>
                </a:ext>
              </a:extLst>
            </p:cNvPr>
            <p:cNvSpPr/>
            <p:nvPr/>
          </p:nvSpPr>
          <p:spPr>
            <a:xfrm>
              <a:off x="2305050" y="4752975"/>
              <a:ext cx="276225" cy="29527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DCBEA0EF-CB26-4AA1-8841-3C8364174837}"/>
                </a:ext>
              </a:extLst>
            </p:cNvPr>
            <p:cNvSpPr/>
            <p:nvPr/>
          </p:nvSpPr>
          <p:spPr>
            <a:xfrm>
              <a:off x="4858558" y="5067300"/>
              <a:ext cx="873876" cy="7914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6428D0FE-9E95-410F-8C5E-2659F1D8C5A6}"/>
                </a:ext>
              </a:extLst>
            </p:cNvPr>
            <p:cNvSpPr/>
            <p:nvPr/>
          </p:nvSpPr>
          <p:spPr>
            <a:xfrm>
              <a:off x="3875865" y="2801362"/>
              <a:ext cx="762000" cy="642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77607049-E59E-4BA4-B94F-F0C9C4DB062D}"/>
                </a:ext>
              </a:extLst>
            </p:cNvPr>
            <p:cNvSpPr/>
            <p:nvPr/>
          </p:nvSpPr>
          <p:spPr>
            <a:xfrm>
              <a:off x="2999566" y="4592019"/>
              <a:ext cx="379384" cy="3714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BBAA4AA1-0C38-47F6-AD3F-24D08A7FB89C}"/>
                </a:ext>
              </a:extLst>
            </p:cNvPr>
            <p:cNvSpPr/>
            <p:nvPr/>
          </p:nvSpPr>
          <p:spPr>
            <a:xfrm>
              <a:off x="4657725" y="1867751"/>
              <a:ext cx="304800" cy="2848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ctangle: Beveled 37">
              <a:extLst>
                <a:ext uri="{FF2B5EF4-FFF2-40B4-BE49-F238E27FC236}">
                  <a16:creationId xmlns:a16="http://schemas.microsoft.com/office/drawing/2014/main" id="{85C9E47F-EE1E-4AA1-A0B1-31C2502BB26B}"/>
                </a:ext>
              </a:extLst>
            </p:cNvPr>
            <p:cNvSpPr/>
            <p:nvPr/>
          </p:nvSpPr>
          <p:spPr>
            <a:xfrm>
              <a:off x="2299272" y="4373959"/>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Beveled 38">
              <a:extLst>
                <a:ext uri="{FF2B5EF4-FFF2-40B4-BE49-F238E27FC236}">
                  <a16:creationId xmlns:a16="http://schemas.microsoft.com/office/drawing/2014/main" id="{6745BA60-BE03-484F-ADF0-32597F508C76}"/>
                </a:ext>
              </a:extLst>
            </p:cNvPr>
            <p:cNvSpPr/>
            <p:nvPr/>
          </p:nvSpPr>
          <p:spPr>
            <a:xfrm>
              <a:off x="2451672" y="4526359"/>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Beveled 39">
              <a:extLst>
                <a:ext uri="{FF2B5EF4-FFF2-40B4-BE49-F238E27FC236}">
                  <a16:creationId xmlns:a16="http://schemas.microsoft.com/office/drawing/2014/main" id="{302E605E-9D07-4049-9411-F8ABE86D6799}"/>
                </a:ext>
              </a:extLst>
            </p:cNvPr>
            <p:cNvSpPr/>
            <p:nvPr/>
          </p:nvSpPr>
          <p:spPr>
            <a:xfrm>
              <a:off x="2604072" y="4735627"/>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Beveled 40">
              <a:extLst>
                <a:ext uri="{FF2B5EF4-FFF2-40B4-BE49-F238E27FC236}">
                  <a16:creationId xmlns:a16="http://schemas.microsoft.com/office/drawing/2014/main" id="{F472AC35-637C-4CBF-A4BA-0ABDAEFFD5EB}"/>
                </a:ext>
              </a:extLst>
            </p:cNvPr>
            <p:cNvSpPr/>
            <p:nvPr/>
          </p:nvSpPr>
          <p:spPr>
            <a:xfrm>
              <a:off x="2888993" y="3433052"/>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Beveled 41">
              <a:extLst>
                <a:ext uri="{FF2B5EF4-FFF2-40B4-BE49-F238E27FC236}">
                  <a16:creationId xmlns:a16="http://schemas.microsoft.com/office/drawing/2014/main" id="{6D95E545-8DD2-4091-A35A-6E8CF3D2C28C}"/>
                </a:ext>
              </a:extLst>
            </p:cNvPr>
            <p:cNvSpPr/>
            <p:nvPr/>
          </p:nvSpPr>
          <p:spPr>
            <a:xfrm>
              <a:off x="3041393" y="3585452"/>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Beveled 42">
              <a:extLst>
                <a:ext uri="{FF2B5EF4-FFF2-40B4-BE49-F238E27FC236}">
                  <a16:creationId xmlns:a16="http://schemas.microsoft.com/office/drawing/2014/main" id="{4339B9FF-8642-4C10-986F-1CD57760A0D8}"/>
                </a:ext>
              </a:extLst>
            </p:cNvPr>
            <p:cNvSpPr/>
            <p:nvPr/>
          </p:nvSpPr>
          <p:spPr>
            <a:xfrm>
              <a:off x="3193793" y="3794720"/>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Beveled 43">
              <a:extLst>
                <a:ext uri="{FF2B5EF4-FFF2-40B4-BE49-F238E27FC236}">
                  <a16:creationId xmlns:a16="http://schemas.microsoft.com/office/drawing/2014/main" id="{C58F6EE9-A542-463B-8A19-4AA1B204FE63}"/>
                </a:ext>
              </a:extLst>
            </p:cNvPr>
            <p:cNvSpPr/>
            <p:nvPr/>
          </p:nvSpPr>
          <p:spPr>
            <a:xfrm>
              <a:off x="2388721" y="3658340"/>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Beveled 44">
              <a:extLst>
                <a:ext uri="{FF2B5EF4-FFF2-40B4-BE49-F238E27FC236}">
                  <a16:creationId xmlns:a16="http://schemas.microsoft.com/office/drawing/2014/main" id="{7AF57B9D-8632-4BB3-AC2B-11C8138760F2}"/>
                </a:ext>
              </a:extLst>
            </p:cNvPr>
            <p:cNvSpPr/>
            <p:nvPr/>
          </p:nvSpPr>
          <p:spPr>
            <a:xfrm>
              <a:off x="4317522" y="2253609"/>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Beveled 45">
              <a:extLst>
                <a:ext uri="{FF2B5EF4-FFF2-40B4-BE49-F238E27FC236}">
                  <a16:creationId xmlns:a16="http://schemas.microsoft.com/office/drawing/2014/main" id="{21A61EDC-ECC5-4642-82CE-5B59911BCE03}"/>
                </a:ext>
              </a:extLst>
            </p:cNvPr>
            <p:cNvSpPr/>
            <p:nvPr/>
          </p:nvSpPr>
          <p:spPr>
            <a:xfrm>
              <a:off x="4469922" y="2406009"/>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Beveled 46">
              <a:extLst>
                <a:ext uri="{FF2B5EF4-FFF2-40B4-BE49-F238E27FC236}">
                  <a16:creationId xmlns:a16="http://schemas.microsoft.com/office/drawing/2014/main" id="{CED15413-6692-4ABF-B896-6AA6B8587251}"/>
                </a:ext>
              </a:extLst>
            </p:cNvPr>
            <p:cNvSpPr/>
            <p:nvPr/>
          </p:nvSpPr>
          <p:spPr>
            <a:xfrm>
              <a:off x="4622322" y="2615277"/>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Beveled 47">
              <a:extLst>
                <a:ext uri="{FF2B5EF4-FFF2-40B4-BE49-F238E27FC236}">
                  <a16:creationId xmlns:a16="http://schemas.microsoft.com/office/drawing/2014/main" id="{ACE573E4-1003-4083-924F-9DFCE677ACA2}"/>
                </a:ext>
              </a:extLst>
            </p:cNvPr>
            <p:cNvSpPr/>
            <p:nvPr/>
          </p:nvSpPr>
          <p:spPr>
            <a:xfrm>
              <a:off x="3783512" y="2478897"/>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Beveled 52">
              <a:extLst>
                <a:ext uri="{FF2B5EF4-FFF2-40B4-BE49-F238E27FC236}">
                  <a16:creationId xmlns:a16="http://schemas.microsoft.com/office/drawing/2014/main" id="{DA3BE335-1831-4963-B83F-511AF483917F}"/>
                </a:ext>
              </a:extLst>
            </p:cNvPr>
            <p:cNvSpPr/>
            <p:nvPr/>
          </p:nvSpPr>
          <p:spPr>
            <a:xfrm>
              <a:off x="4907238" y="2833393"/>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Rectangle: Beveled 53">
              <a:extLst>
                <a:ext uri="{FF2B5EF4-FFF2-40B4-BE49-F238E27FC236}">
                  <a16:creationId xmlns:a16="http://schemas.microsoft.com/office/drawing/2014/main" id="{899F8C7F-F4B7-4605-80D5-D160CEAE463E}"/>
                </a:ext>
              </a:extLst>
            </p:cNvPr>
            <p:cNvSpPr/>
            <p:nvPr/>
          </p:nvSpPr>
          <p:spPr>
            <a:xfrm>
              <a:off x="4837059" y="3105061"/>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angle: Beveled 54">
              <a:extLst>
                <a:ext uri="{FF2B5EF4-FFF2-40B4-BE49-F238E27FC236}">
                  <a16:creationId xmlns:a16="http://schemas.microsoft.com/office/drawing/2014/main" id="{8FB01480-725E-4893-A31A-9B870DFA6219}"/>
                </a:ext>
              </a:extLst>
            </p:cNvPr>
            <p:cNvSpPr/>
            <p:nvPr/>
          </p:nvSpPr>
          <p:spPr>
            <a:xfrm>
              <a:off x="4770801" y="344353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Beveled 55">
              <a:extLst>
                <a:ext uri="{FF2B5EF4-FFF2-40B4-BE49-F238E27FC236}">
                  <a16:creationId xmlns:a16="http://schemas.microsoft.com/office/drawing/2014/main" id="{81FA58E4-2736-44A6-AD49-18A642C4C9E0}"/>
                </a:ext>
              </a:extLst>
            </p:cNvPr>
            <p:cNvSpPr/>
            <p:nvPr/>
          </p:nvSpPr>
          <p:spPr>
            <a:xfrm>
              <a:off x="5473775" y="4055904"/>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Beveled 56">
              <a:extLst>
                <a:ext uri="{FF2B5EF4-FFF2-40B4-BE49-F238E27FC236}">
                  <a16:creationId xmlns:a16="http://schemas.microsoft.com/office/drawing/2014/main" id="{65C5C66A-5D3B-4FA7-9217-98D2D224EE2F}"/>
                </a:ext>
              </a:extLst>
            </p:cNvPr>
            <p:cNvSpPr/>
            <p:nvPr/>
          </p:nvSpPr>
          <p:spPr>
            <a:xfrm>
              <a:off x="5786383" y="4173698"/>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Rectangle: Beveled 57">
              <a:extLst>
                <a:ext uri="{FF2B5EF4-FFF2-40B4-BE49-F238E27FC236}">
                  <a16:creationId xmlns:a16="http://schemas.microsoft.com/office/drawing/2014/main" id="{BEF926FB-0886-4C6E-A04C-DB9C8E55EE32}"/>
                </a:ext>
              </a:extLst>
            </p:cNvPr>
            <p:cNvSpPr/>
            <p:nvPr/>
          </p:nvSpPr>
          <p:spPr>
            <a:xfrm>
              <a:off x="5938025" y="4373959"/>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Rectangle: Beveled 58">
              <a:extLst>
                <a:ext uri="{FF2B5EF4-FFF2-40B4-BE49-F238E27FC236}">
                  <a16:creationId xmlns:a16="http://schemas.microsoft.com/office/drawing/2014/main" id="{BD8E11BD-09A6-4D7E-80B3-E9EE671E697B}"/>
                </a:ext>
              </a:extLst>
            </p:cNvPr>
            <p:cNvSpPr/>
            <p:nvPr/>
          </p:nvSpPr>
          <p:spPr>
            <a:xfrm>
              <a:off x="5993312" y="490735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Beveled 59">
              <a:extLst>
                <a:ext uri="{FF2B5EF4-FFF2-40B4-BE49-F238E27FC236}">
                  <a16:creationId xmlns:a16="http://schemas.microsoft.com/office/drawing/2014/main" id="{2E28231B-1B8C-48BE-B041-E93B68FBC541}"/>
                </a:ext>
              </a:extLst>
            </p:cNvPr>
            <p:cNvSpPr/>
            <p:nvPr/>
          </p:nvSpPr>
          <p:spPr>
            <a:xfrm>
              <a:off x="5896956" y="510502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Beveled 60">
              <a:extLst>
                <a:ext uri="{FF2B5EF4-FFF2-40B4-BE49-F238E27FC236}">
                  <a16:creationId xmlns:a16="http://schemas.microsoft.com/office/drawing/2014/main" id="{C7171506-C935-43FE-9086-3487E0DAC5BC}"/>
                </a:ext>
              </a:extLst>
            </p:cNvPr>
            <p:cNvSpPr/>
            <p:nvPr/>
          </p:nvSpPr>
          <p:spPr>
            <a:xfrm>
              <a:off x="4469922" y="534798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Beveled 61">
              <a:extLst>
                <a:ext uri="{FF2B5EF4-FFF2-40B4-BE49-F238E27FC236}">
                  <a16:creationId xmlns:a16="http://schemas.microsoft.com/office/drawing/2014/main" id="{FFC810F1-7B27-4A4F-AD15-41E969C5E447}"/>
                </a:ext>
              </a:extLst>
            </p:cNvPr>
            <p:cNvSpPr/>
            <p:nvPr/>
          </p:nvSpPr>
          <p:spPr>
            <a:xfrm>
              <a:off x="4622322" y="550038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Beveled 62">
              <a:extLst>
                <a:ext uri="{FF2B5EF4-FFF2-40B4-BE49-F238E27FC236}">
                  <a16:creationId xmlns:a16="http://schemas.microsoft.com/office/drawing/2014/main" id="{A33541D8-4777-45FD-A647-38855E0C5E36}"/>
                </a:ext>
              </a:extLst>
            </p:cNvPr>
            <p:cNvSpPr/>
            <p:nvPr/>
          </p:nvSpPr>
          <p:spPr>
            <a:xfrm>
              <a:off x="4069043" y="4625920"/>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Beveled 63">
              <a:extLst>
                <a:ext uri="{FF2B5EF4-FFF2-40B4-BE49-F238E27FC236}">
                  <a16:creationId xmlns:a16="http://schemas.microsoft.com/office/drawing/2014/main" id="{20A144CD-2D60-4E76-9A03-48D0710E902D}"/>
                </a:ext>
              </a:extLst>
            </p:cNvPr>
            <p:cNvSpPr/>
            <p:nvPr/>
          </p:nvSpPr>
          <p:spPr>
            <a:xfrm>
              <a:off x="4837059" y="4852691"/>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Beveled 64">
              <a:extLst>
                <a:ext uri="{FF2B5EF4-FFF2-40B4-BE49-F238E27FC236}">
                  <a16:creationId xmlns:a16="http://schemas.microsoft.com/office/drawing/2014/main" id="{6AB6FAB2-EC9E-4033-820D-A9E6C4AD465A}"/>
                </a:ext>
              </a:extLst>
            </p:cNvPr>
            <p:cNvSpPr/>
            <p:nvPr/>
          </p:nvSpPr>
          <p:spPr>
            <a:xfrm>
              <a:off x="4349778" y="5016686"/>
              <a:ext cx="110573" cy="10933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8" name="Straight Arrow Connector 67">
              <a:extLst>
                <a:ext uri="{FF2B5EF4-FFF2-40B4-BE49-F238E27FC236}">
                  <a16:creationId xmlns:a16="http://schemas.microsoft.com/office/drawing/2014/main" id="{2401CD83-E61D-4281-B16C-60D2D5649155}"/>
                </a:ext>
              </a:extLst>
            </p:cNvPr>
            <p:cNvCxnSpPr/>
            <p:nvPr/>
          </p:nvCxnSpPr>
          <p:spPr>
            <a:xfrm>
              <a:off x="4923201" y="2767677"/>
              <a:ext cx="524695" cy="54665"/>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43FBC6FE-5F39-49BD-9125-D24475664399}"/>
                </a:ext>
              </a:extLst>
            </p:cNvPr>
            <p:cNvCxnSpPr/>
            <p:nvPr/>
          </p:nvCxnSpPr>
          <p:spPr>
            <a:xfrm>
              <a:off x="6132457" y="4245295"/>
              <a:ext cx="524695" cy="54665"/>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7922DDF5-6898-4533-92C7-7D811B68FE15}"/>
                </a:ext>
              </a:extLst>
            </p:cNvPr>
            <p:cNvCxnSpPr>
              <a:cxnSpLocks/>
            </p:cNvCxnSpPr>
            <p:nvPr/>
          </p:nvCxnSpPr>
          <p:spPr>
            <a:xfrm>
              <a:off x="5971577" y="5158553"/>
              <a:ext cx="159064" cy="877801"/>
            </a:xfrm>
            <a:prstGeom prst="straightConnector1">
              <a:avLst/>
            </a:prstGeom>
            <a:ln w="38100">
              <a:solidFill>
                <a:srgbClr val="FFFF00"/>
              </a:solidFill>
              <a:tailEnd type="triangle"/>
            </a:ln>
            <a:scene3d>
              <a:camera prst="orthographicFront">
                <a:rot lat="2400000" lon="1800000" rev="0"/>
              </a:camera>
              <a:lightRig rig="threePt" dir="t"/>
            </a:scene3d>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AAE58B0E-FF6B-4AD9-ABC4-12CE4DADC45E}"/>
                </a:ext>
              </a:extLst>
            </p:cNvPr>
            <p:cNvCxnSpPr>
              <a:cxnSpLocks/>
            </p:cNvCxnSpPr>
            <p:nvPr/>
          </p:nvCxnSpPr>
          <p:spPr>
            <a:xfrm>
              <a:off x="4485871" y="5500386"/>
              <a:ext cx="197016" cy="780616"/>
            </a:xfrm>
            <a:prstGeom prst="straightConnector1">
              <a:avLst/>
            </a:prstGeom>
            <a:ln w="38100">
              <a:solidFill>
                <a:srgbClr val="FFFF00"/>
              </a:solidFill>
              <a:tailEnd type="triangle"/>
            </a:ln>
            <a:scene3d>
              <a:camera prst="orthographicFront">
                <a:rot lat="2400000" lon="1800000" rev="0"/>
              </a:camera>
              <a:lightRig rig="threePt" dir="t"/>
            </a:scene3d>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60D4CA23-1730-4322-9543-5BAD94B3E492}"/>
                </a:ext>
              </a:extLst>
            </p:cNvPr>
            <p:cNvCxnSpPr>
              <a:cxnSpLocks/>
            </p:cNvCxnSpPr>
            <p:nvPr/>
          </p:nvCxnSpPr>
          <p:spPr>
            <a:xfrm>
              <a:off x="2699720" y="4869628"/>
              <a:ext cx="443273" cy="880932"/>
            </a:xfrm>
            <a:prstGeom prst="straightConnector1">
              <a:avLst/>
            </a:prstGeom>
            <a:ln w="38100">
              <a:solidFill>
                <a:srgbClr val="FF0000"/>
              </a:solidFill>
              <a:tailEnd type="triangle"/>
            </a:ln>
            <a:scene3d>
              <a:camera prst="orthographicFront">
                <a:rot lat="2400000" lon="1800000" rev="0"/>
              </a:camera>
              <a:lightRig rig="threePt" dir="t"/>
            </a:scene3d>
          </p:spPr>
          <p:style>
            <a:lnRef idx="1">
              <a:schemeClr val="dk1"/>
            </a:lnRef>
            <a:fillRef idx="0">
              <a:schemeClr val="dk1"/>
            </a:fillRef>
            <a:effectRef idx="0">
              <a:schemeClr val="dk1"/>
            </a:effectRef>
            <a:fontRef idx="minor">
              <a:schemeClr val="tx1"/>
            </a:fontRef>
          </p:style>
        </p:cxnSp>
        <p:sp>
          <p:nvSpPr>
            <p:cNvPr id="4110" name="Cube 4109">
              <a:extLst>
                <a:ext uri="{FF2B5EF4-FFF2-40B4-BE49-F238E27FC236}">
                  <a16:creationId xmlns:a16="http://schemas.microsoft.com/office/drawing/2014/main" id="{304453A8-5264-462F-B65F-9466C44260C8}"/>
                </a:ext>
              </a:extLst>
            </p:cNvPr>
            <p:cNvSpPr/>
            <p:nvPr/>
          </p:nvSpPr>
          <p:spPr>
            <a:xfrm>
              <a:off x="6117341" y="518184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Cube 93">
              <a:extLst>
                <a:ext uri="{FF2B5EF4-FFF2-40B4-BE49-F238E27FC236}">
                  <a16:creationId xmlns:a16="http://schemas.microsoft.com/office/drawing/2014/main" id="{6E4A8A34-D665-4CA5-A465-91DF13EA4EB3}"/>
                </a:ext>
              </a:extLst>
            </p:cNvPr>
            <p:cNvSpPr/>
            <p:nvPr/>
          </p:nvSpPr>
          <p:spPr>
            <a:xfrm>
              <a:off x="6239261" y="441984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5" name="Cube 94">
              <a:extLst>
                <a:ext uri="{FF2B5EF4-FFF2-40B4-BE49-F238E27FC236}">
                  <a16:creationId xmlns:a16="http://schemas.microsoft.com/office/drawing/2014/main" id="{4A7061A3-D0EE-4BDD-875D-6CF6E67BA2EC}"/>
                </a:ext>
              </a:extLst>
            </p:cNvPr>
            <p:cNvSpPr/>
            <p:nvPr/>
          </p:nvSpPr>
          <p:spPr>
            <a:xfrm>
              <a:off x="5304541" y="285520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Cube 95">
              <a:extLst>
                <a:ext uri="{FF2B5EF4-FFF2-40B4-BE49-F238E27FC236}">
                  <a16:creationId xmlns:a16="http://schemas.microsoft.com/office/drawing/2014/main" id="{AE80D7F3-9822-48AB-A6BB-BE8794B620B3}"/>
                </a:ext>
              </a:extLst>
            </p:cNvPr>
            <p:cNvSpPr/>
            <p:nvPr/>
          </p:nvSpPr>
          <p:spPr>
            <a:xfrm>
              <a:off x="4319021" y="600480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Cube 96">
              <a:extLst>
                <a:ext uri="{FF2B5EF4-FFF2-40B4-BE49-F238E27FC236}">
                  <a16:creationId xmlns:a16="http://schemas.microsoft.com/office/drawing/2014/main" id="{04320F49-7FE1-4CE1-9F15-BD69CC79D0AC}"/>
                </a:ext>
              </a:extLst>
            </p:cNvPr>
            <p:cNvSpPr/>
            <p:nvPr/>
          </p:nvSpPr>
          <p:spPr>
            <a:xfrm>
              <a:off x="3231901" y="572032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Cube 97">
              <a:extLst>
                <a:ext uri="{FF2B5EF4-FFF2-40B4-BE49-F238E27FC236}">
                  <a16:creationId xmlns:a16="http://schemas.microsoft.com/office/drawing/2014/main" id="{A63E14EA-4318-4D32-8DE9-1B809FDD924B}"/>
                </a:ext>
              </a:extLst>
            </p:cNvPr>
            <p:cNvSpPr/>
            <p:nvPr/>
          </p:nvSpPr>
          <p:spPr>
            <a:xfrm>
              <a:off x="5162301" y="1757920"/>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3" name="Group 12"/>
          <p:cNvGrpSpPr/>
          <p:nvPr/>
        </p:nvGrpSpPr>
        <p:grpSpPr>
          <a:xfrm>
            <a:off x="7640802" y="1101098"/>
            <a:ext cx="3186001" cy="3272006"/>
            <a:chOff x="8837377" y="1259988"/>
            <a:chExt cx="3186001" cy="3272006"/>
          </a:xfrm>
        </p:grpSpPr>
        <p:sp>
          <p:nvSpPr>
            <p:cNvPr id="20" name="Oval 19">
              <a:extLst>
                <a:ext uri="{FF2B5EF4-FFF2-40B4-BE49-F238E27FC236}">
                  <a16:creationId xmlns:a16="http://schemas.microsoft.com/office/drawing/2014/main" id="{5A9F1CC2-147D-4F05-8D5D-5C7E1D7DDDBE}"/>
                </a:ext>
              </a:extLst>
            </p:cNvPr>
            <p:cNvSpPr/>
            <p:nvPr/>
          </p:nvSpPr>
          <p:spPr>
            <a:xfrm>
              <a:off x="8837377" y="1259988"/>
              <a:ext cx="419100" cy="4173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4BBB9F97-9E96-42EF-A3CF-16145E487253}"/>
                </a:ext>
              </a:extLst>
            </p:cNvPr>
            <p:cNvSpPr/>
            <p:nvPr/>
          </p:nvSpPr>
          <p:spPr>
            <a:xfrm>
              <a:off x="8884858" y="2164863"/>
              <a:ext cx="419100" cy="41739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2A71FCC8-A6F3-453F-9653-D00EAD3F0F4A}"/>
                </a:ext>
              </a:extLst>
            </p:cNvPr>
            <p:cNvSpPr txBox="1"/>
            <p:nvPr/>
          </p:nvSpPr>
          <p:spPr>
            <a:xfrm>
              <a:off x="9386396" y="1267811"/>
              <a:ext cx="2636981"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Sugarcane tops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Sugarcane bagasse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(373000 tonnes)</a:t>
              </a:r>
            </a:p>
          </p:txBody>
        </p:sp>
        <p:sp>
          <p:nvSpPr>
            <p:cNvPr id="23" name="TextBox 22">
              <a:extLst>
                <a:ext uri="{FF2B5EF4-FFF2-40B4-BE49-F238E27FC236}">
                  <a16:creationId xmlns:a16="http://schemas.microsoft.com/office/drawing/2014/main" id="{AEAAC0FB-29BB-4266-AEDD-1B1F69003E71}"/>
                </a:ext>
              </a:extLst>
            </p:cNvPr>
            <p:cNvSpPr txBox="1"/>
            <p:nvPr/>
          </p:nvSpPr>
          <p:spPr>
            <a:xfrm>
              <a:off x="9414972" y="2191736"/>
              <a:ext cx="2608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Grass hay (4.7 million</a:t>
              </a:r>
              <a:r>
                <a:rPr kumimoji="0" lang="en-GB" sz="1800" i="0" u="none" strike="noStrike" kern="1200" cap="none" spc="0" normalizeH="0" noProof="0" dirty="0">
                  <a:ln>
                    <a:noFill/>
                  </a:ln>
                  <a:solidFill>
                    <a:srgbClr val="000000"/>
                  </a:solidFill>
                  <a:effectLst/>
                  <a:uLnTx/>
                  <a:uFillTx/>
                  <a:latin typeface="Arial Narrow" panose="020B0606020202030204" pitchFamily="34" charset="0"/>
                </a:rPr>
                <a:t> </a:t>
              </a: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tonne)</a:t>
              </a:r>
            </a:p>
          </p:txBody>
        </p:sp>
        <p:sp>
          <p:nvSpPr>
            <p:cNvPr id="18" name="Rectangle: Beveled 17">
              <a:extLst>
                <a:ext uri="{FF2B5EF4-FFF2-40B4-BE49-F238E27FC236}">
                  <a16:creationId xmlns:a16="http://schemas.microsoft.com/office/drawing/2014/main" id="{3A66F106-483E-4B90-9D94-C5D188F45DA2}"/>
                </a:ext>
              </a:extLst>
            </p:cNvPr>
            <p:cNvSpPr/>
            <p:nvPr/>
          </p:nvSpPr>
          <p:spPr>
            <a:xfrm>
              <a:off x="9086683" y="3069737"/>
              <a:ext cx="144000" cy="144000"/>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32354C5C-49F2-4940-961C-B5603F26D864}"/>
                </a:ext>
              </a:extLst>
            </p:cNvPr>
            <p:cNvSpPr txBox="1"/>
            <p:nvPr/>
          </p:nvSpPr>
          <p:spPr>
            <a:xfrm>
              <a:off x="9397495" y="2757282"/>
              <a:ext cx="24607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u="none" strike="noStrike" kern="1200" cap="none" spc="0" normalizeH="0" baseline="0" noProof="0" dirty="0">
                  <a:ln>
                    <a:noFill/>
                  </a:ln>
                  <a:solidFill>
                    <a:srgbClr val="000000"/>
                  </a:solidFill>
                  <a:effectLst/>
                  <a:uLnTx/>
                  <a:uFillTx/>
                  <a:latin typeface="Arial Narrow" panose="020B0606020202030204" pitchFamily="34" charset="0"/>
                </a:rPr>
                <a:t>- Densified block</a:t>
              </a:r>
              <a:r>
                <a:rPr kumimoji="0" lang="en-GB" sz="1800" u="none" strike="noStrike" kern="1200" cap="none" spc="0" normalizeH="0" noProof="0" dirty="0">
                  <a:ln>
                    <a:noFill/>
                  </a:ln>
                  <a:solidFill>
                    <a:srgbClr val="000000"/>
                  </a:solidFill>
                  <a:effectLst/>
                  <a:uLnTx/>
                  <a:uFillTx/>
                  <a:latin typeface="Arial Narrow" panose="020B0606020202030204" pitchFamily="34" charset="0"/>
                </a:rPr>
                <a:t>                                            </a:t>
              </a:r>
              <a:r>
                <a:rPr kumimoji="0" lang="en-GB" sz="1800" u="none" strike="noStrike" kern="1200" cap="none" spc="0" normalizeH="0" baseline="0" noProof="0" dirty="0">
                  <a:ln>
                    <a:noFill/>
                  </a:ln>
                  <a:solidFill>
                    <a:srgbClr val="000000"/>
                  </a:solidFill>
                  <a:effectLst/>
                  <a:uLnTx/>
                  <a:uFillTx/>
                  <a:latin typeface="Arial Narrow" panose="020B0606020202030204" pitchFamily="34" charset="0"/>
                </a:rPr>
                <a:t>manufacturing</a:t>
              </a:r>
              <a:r>
                <a:rPr lang="en-GB" dirty="0">
                  <a:solidFill>
                    <a:srgbClr val="000000"/>
                  </a:solidFill>
                  <a:latin typeface="Arial Narrow" panose="020B0606020202030204" pitchFamily="34" charset="0"/>
                </a:rPr>
                <a:t> </a:t>
              </a:r>
              <a:r>
                <a:rPr kumimoji="0" lang="en-GB" sz="1800" u="none" strike="noStrike" kern="1200" cap="none" spc="0" normalizeH="0" baseline="0" noProof="0" dirty="0">
                  <a:ln>
                    <a:noFill/>
                  </a:ln>
                  <a:solidFill>
                    <a:srgbClr val="000000"/>
                  </a:solidFill>
                  <a:effectLst/>
                  <a:uLnTx/>
                  <a:uFillTx/>
                  <a:latin typeface="Arial Narrow" panose="020B0606020202030204" pitchFamily="34" charset="0"/>
                </a:rPr>
                <a:t>units and/or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000000"/>
                  </a:solidFill>
                  <a:effectLst/>
                  <a:uLnTx/>
                  <a:uFillTx/>
                  <a:latin typeface="Arial Narrow" panose="020B0606020202030204" pitchFamily="34" charset="0"/>
                </a:rPr>
                <a:t>- Hay/crop residue</a:t>
              </a:r>
              <a:r>
                <a:rPr kumimoji="0" lang="en-GB" sz="1800" u="none" strike="noStrike" kern="1200" cap="none" spc="0" normalizeH="0" noProof="0" dirty="0">
                  <a:ln>
                    <a:noFill/>
                  </a:ln>
                  <a:solidFill>
                    <a:srgbClr val="000000"/>
                  </a:solidFill>
                  <a:effectLst/>
                  <a:uLnTx/>
                  <a:uFillTx/>
                  <a:latin typeface="Arial Narrow" panose="020B0606020202030204" pitchFamily="34" charset="0"/>
                </a:rPr>
                <a:t> </a:t>
              </a:r>
              <a:r>
                <a:rPr kumimoji="0" lang="en-GB" sz="1800" u="none" strike="noStrike" kern="1200" cap="none" spc="0" normalizeH="0" baseline="0" noProof="0" dirty="0">
                  <a:ln>
                    <a:noFill/>
                  </a:ln>
                  <a:solidFill>
                    <a:srgbClr val="000000"/>
                  </a:solidFill>
                  <a:effectLst/>
                  <a:uLnTx/>
                  <a:uFillTx/>
                  <a:latin typeface="Arial Narrow" panose="020B0606020202030204" pitchFamily="34" charset="0"/>
                </a:rPr>
                <a:t>densification</a:t>
              </a:r>
            </a:p>
          </p:txBody>
        </p:sp>
        <p:sp>
          <p:nvSpPr>
            <p:cNvPr id="99" name="Cube 98">
              <a:extLst>
                <a:ext uri="{FF2B5EF4-FFF2-40B4-BE49-F238E27FC236}">
                  <a16:creationId xmlns:a16="http://schemas.microsoft.com/office/drawing/2014/main" id="{82BBBCF8-8C6F-4740-A472-FF0F1AC2DCDA}"/>
                </a:ext>
              </a:extLst>
            </p:cNvPr>
            <p:cNvSpPr/>
            <p:nvPr/>
          </p:nvSpPr>
          <p:spPr>
            <a:xfrm>
              <a:off x="8973608" y="4232372"/>
              <a:ext cx="317819" cy="2996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5AEC3301-30C1-4FAD-82CD-C4700852E0C4}"/>
                </a:ext>
              </a:extLst>
            </p:cNvPr>
            <p:cNvSpPr txBox="1"/>
            <p:nvPr/>
          </p:nvSpPr>
          <p:spPr>
            <a:xfrm>
              <a:off x="9461125" y="4145325"/>
              <a:ext cx="1673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Narrow" panose="020B0606020202030204" pitchFamily="34" charset="0"/>
                </a:rPr>
                <a:t>Fodder/feed bank</a:t>
              </a:r>
            </a:p>
          </p:txBody>
        </p:sp>
      </p:grpSp>
      <p:grpSp>
        <p:nvGrpSpPr>
          <p:cNvPr id="16" name="Group 15"/>
          <p:cNvGrpSpPr/>
          <p:nvPr/>
        </p:nvGrpSpPr>
        <p:grpSpPr>
          <a:xfrm>
            <a:off x="7897833" y="4506340"/>
            <a:ext cx="3849131" cy="2199501"/>
            <a:chOff x="8271641" y="5283892"/>
            <a:chExt cx="3849131" cy="2199501"/>
          </a:xfrm>
        </p:grpSpPr>
        <p:sp>
          <p:nvSpPr>
            <p:cNvPr id="4112" name="Rectangle: Rounded Corners 4111">
              <a:extLst>
                <a:ext uri="{FF2B5EF4-FFF2-40B4-BE49-F238E27FC236}">
                  <a16:creationId xmlns:a16="http://schemas.microsoft.com/office/drawing/2014/main" id="{0CE62C3F-27C1-405B-BDF5-814CB4DCB0E1}"/>
                </a:ext>
              </a:extLst>
            </p:cNvPr>
            <p:cNvSpPr/>
            <p:nvPr/>
          </p:nvSpPr>
          <p:spPr>
            <a:xfrm>
              <a:off x="8271641" y="5283892"/>
              <a:ext cx="3849131" cy="1472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11" name="TextBox 4110">
              <a:extLst>
                <a:ext uri="{FF2B5EF4-FFF2-40B4-BE49-F238E27FC236}">
                  <a16:creationId xmlns:a16="http://schemas.microsoft.com/office/drawing/2014/main" id="{FD2ACC60-E9D5-42F3-BC92-F9FA53784917}"/>
                </a:ext>
              </a:extLst>
            </p:cNvPr>
            <p:cNvSpPr txBox="1"/>
            <p:nvPr/>
          </p:nvSpPr>
          <p:spPr>
            <a:xfrm>
              <a:off x="8405443" y="5452068"/>
              <a:ext cx="3249608"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If 50% of       +      can be utilized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Cover feed requirement, @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     BW, of 4.44 million cattle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     44.4 million shots for 90 days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04" name="Rectangle 103">
            <a:extLst>
              <a:ext uri="{FF2B5EF4-FFF2-40B4-BE49-F238E27FC236}">
                <a16:creationId xmlns:a16="http://schemas.microsoft.com/office/drawing/2014/main" id="{00194DF7-CA8C-4AA6-8F02-45643CFD620B}"/>
              </a:ext>
            </a:extLst>
          </p:cNvPr>
          <p:cNvSpPr/>
          <p:nvPr/>
        </p:nvSpPr>
        <p:spPr>
          <a:xfrm>
            <a:off x="594322" y="1072921"/>
            <a:ext cx="994630" cy="1308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Arial Narrow" panose="020B0606020202030204" pitchFamily="34" charset="0"/>
              </a:rPr>
              <a:t>Regional states and Chartered cities of Ethiopia</a:t>
            </a:r>
            <a:endParaRPr kumimoji="0" lang="en-GB" sz="1600" b="0" i="0" u="none" strike="noStrike" kern="1200" cap="none" spc="0" normalizeH="0" baseline="0" noProof="0" dirty="0">
              <a:ln>
                <a:noFill/>
              </a:ln>
              <a:solidFill>
                <a:schemeClr val="tx1"/>
              </a:solidFill>
              <a:effectLst/>
              <a:uLnTx/>
              <a:uFillTx/>
              <a:latin typeface="Arial Narrow" panose="020B0606020202030204" pitchFamily="34" charset="0"/>
            </a:endParaRPr>
          </a:p>
        </p:txBody>
      </p:sp>
      <p:sp>
        <p:nvSpPr>
          <p:cNvPr id="66" name="TextBox 65">
            <a:extLst>
              <a:ext uri="{FF2B5EF4-FFF2-40B4-BE49-F238E27FC236}">
                <a16:creationId xmlns:a16="http://schemas.microsoft.com/office/drawing/2014/main" id="{7EB21C9C-29CF-4E00-BDD1-AD0EC7A131B9}"/>
              </a:ext>
            </a:extLst>
          </p:cNvPr>
          <p:cNvSpPr txBox="1"/>
          <p:nvPr/>
        </p:nvSpPr>
        <p:spPr>
          <a:xfrm>
            <a:off x="555744" y="434042"/>
            <a:ext cx="10724831" cy="461665"/>
          </a:xfrm>
          <a:prstGeom prst="rect">
            <a:avLst/>
          </a:prstGeom>
          <a:noFill/>
        </p:spPr>
        <p:txBody>
          <a:bodyPr wrap="square" rtlCol="0">
            <a:spAutoFit/>
          </a:bodyPr>
          <a:lstStyle/>
          <a:p>
            <a:pPr lvl="0">
              <a:defRPr/>
            </a:pPr>
            <a:r>
              <a:rPr lang="en-GB" sz="2400" b="1" cap="small" dirty="0">
                <a:solidFill>
                  <a:srgbClr val="771F28"/>
                </a:solidFill>
                <a:latin typeface="Arial Narrow" panose="020B0606020202030204" pitchFamily="34" charset="0"/>
                <a:cs typeface="Times New Roman" pitchFamily="18" charset="0"/>
              </a:rPr>
              <a:t>Grass, Sugarcane tops and </a:t>
            </a:r>
            <a:r>
              <a:rPr lang="en-GB" sz="2400" b="1" cap="small" dirty="0" err="1">
                <a:solidFill>
                  <a:srgbClr val="771F28"/>
                </a:solidFill>
                <a:latin typeface="Arial Narrow" panose="020B0606020202030204" pitchFamily="34" charset="0"/>
                <a:cs typeface="Times New Roman" pitchFamily="18" charset="0"/>
              </a:rPr>
              <a:t>Bargasse</a:t>
            </a:r>
            <a:r>
              <a:rPr lang="en-GB" sz="2400" b="1" cap="small" dirty="0">
                <a:solidFill>
                  <a:srgbClr val="771F28"/>
                </a:solidFill>
                <a:latin typeface="Arial Narrow" panose="020B0606020202030204" pitchFamily="34" charset="0"/>
                <a:cs typeface="Times New Roman" pitchFamily="18" charset="0"/>
              </a:rPr>
              <a:t> Availability - Ethiopia</a:t>
            </a:r>
            <a:endParaRPr lang="en-GB" sz="2400" b="1" dirty="0">
              <a:solidFill>
                <a:srgbClr val="0070C0"/>
              </a:solidFill>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7" name="Rectangle 66">
            <a:extLst>
              <a:ext uri="{FF2B5EF4-FFF2-40B4-BE49-F238E27FC236}">
                <a16:creationId xmlns:a16="http://schemas.microsoft.com/office/drawing/2014/main" id="{B35F4EDC-59E0-4B31-9136-29C3C9E14B95}"/>
              </a:ext>
            </a:extLst>
          </p:cNvPr>
          <p:cNvSpPr/>
          <p:nvPr/>
        </p:nvSpPr>
        <p:spPr>
          <a:xfrm>
            <a:off x="5382171" y="1267811"/>
            <a:ext cx="1114561" cy="1714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26FB8DAE-8B00-47C9-9EF5-7142737D39F0}"/>
              </a:ext>
            </a:extLst>
          </p:cNvPr>
          <p:cNvSpPr/>
          <p:nvPr/>
        </p:nvSpPr>
        <p:spPr>
          <a:xfrm>
            <a:off x="8945671" y="4776887"/>
            <a:ext cx="233345" cy="2181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223E7A25-442E-48D5-A5A7-46D9F96876F4}"/>
              </a:ext>
            </a:extLst>
          </p:cNvPr>
          <p:cNvSpPr/>
          <p:nvPr/>
        </p:nvSpPr>
        <p:spPr>
          <a:xfrm>
            <a:off x="9391638" y="4762441"/>
            <a:ext cx="233345" cy="22765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58075272"/>
      </p:ext>
    </p:extLst>
  </p:cSld>
  <p:clrMapOvr>
    <a:masterClrMapping/>
  </p:clrMapOvr>
  <mc:AlternateContent xmlns:mc="http://schemas.openxmlformats.org/markup-compatibility/2006">
    <mc:Choice xmlns:p14="http://schemas.microsoft.com/office/powerpoint/2010/main" Requires="p14">
      <p:transition spd="med" p14:dur="700" advClick="0" advTm="27885">
        <p:fade/>
      </p:transition>
    </mc:Choice>
    <mc:Fallback>
      <p:transition spd="med" advClick="0" advTm="27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72381A-6987-4AAD-9222-AEAA25CD149E}"/>
              </a:ext>
            </a:extLst>
          </p:cNvPr>
          <p:cNvSpPr/>
          <p:nvPr/>
        </p:nvSpPr>
        <p:spPr>
          <a:xfrm>
            <a:off x="500373" y="1060270"/>
            <a:ext cx="5316566" cy="4736681"/>
          </a:xfrm>
          <a:prstGeom prst="rect">
            <a:avLst/>
          </a:prstGeom>
        </p:spPr>
        <p:txBody>
          <a:bodyPr wrap="square">
            <a:spAutoFit/>
          </a:bodyPr>
          <a:lstStyle/>
          <a:p>
            <a:pPr>
              <a:lnSpc>
                <a:spcPct val="107000"/>
              </a:lnSpc>
              <a:spcAft>
                <a:spcPts val="800"/>
              </a:spcAft>
            </a:pPr>
            <a:r>
              <a:rPr lang="en-GB" sz="2800" b="1" dirty="0">
                <a:solidFill>
                  <a:srgbClr val="0070C0"/>
                </a:solidFill>
                <a:latin typeface="Arial Narrow" panose="020B0606020202030204" pitchFamily="34" charset="0"/>
              </a:rPr>
              <a:t>DM</a:t>
            </a:r>
          </a:p>
          <a:p>
            <a:pPr>
              <a:lnSpc>
                <a:spcPct val="107000"/>
              </a:lnSpc>
              <a:spcAft>
                <a:spcPts val="800"/>
              </a:spcAft>
            </a:pPr>
            <a:r>
              <a:rPr lang="en-GB" b="1" dirty="0">
                <a:latin typeface="Arial Narrow" panose="020B0606020202030204" pitchFamily="34" charset="0"/>
              </a:rPr>
              <a:t>Factors used for converting livestock number to Tropical Livestock Units (TLU; 250 kg = 1 TLU) </a:t>
            </a:r>
          </a:p>
          <a:p>
            <a:pPr>
              <a:lnSpc>
                <a:spcPct val="107000"/>
              </a:lnSpc>
              <a:spcAft>
                <a:spcPts val="800"/>
              </a:spcAft>
            </a:pPr>
            <a:r>
              <a:rPr lang="en-GB" dirty="0">
                <a:latin typeface="Arial Narrow" panose="020B0606020202030204" pitchFamily="34" charset="0"/>
              </a:rPr>
              <a:t>Cattle 		0.7</a:t>
            </a:r>
          </a:p>
          <a:p>
            <a:pPr>
              <a:lnSpc>
                <a:spcPct val="107000"/>
              </a:lnSpc>
              <a:spcAft>
                <a:spcPts val="800"/>
              </a:spcAft>
            </a:pPr>
            <a:r>
              <a:rPr lang="en-GB" dirty="0">
                <a:latin typeface="Arial Narrow" panose="020B0606020202030204" pitchFamily="34" charset="0"/>
              </a:rPr>
              <a:t>Sheep		0.1</a:t>
            </a:r>
          </a:p>
          <a:p>
            <a:pPr>
              <a:lnSpc>
                <a:spcPct val="107000"/>
              </a:lnSpc>
              <a:spcAft>
                <a:spcPts val="800"/>
              </a:spcAft>
            </a:pPr>
            <a:r>
              <a:rPr lang="en-GB" dirty="0">
                <a:latin typeface="Arial Narrow" panose="020B0606020202030204" pitchFamily="34" charset="0"/>
              </a:rPr>
              <a:t>Goat		0.1</a:t>
            </a:r>
          </a:p>
          <a:p>
            <a:pPr>
              <a:lnSpc>
                <a:spcPct val="107000"/>
              </a:lnSpc>
              <a:spcAft>
                <a:spcPts val="800"/>
              </a:spcAft>
            </a:pPr>
            <a:r>
              <a:rPr lang="en-GB" dirty="0">
                <a:latin typeface="Arial Narrow" panose="020B0606020202030204" pitchFamily="34" charset="0"/>
              </a:rPr>
              <a:t>Camel		1</a:t>
            </a:r>
          </a:p>
          <a:p>
            <a:pPr>
              <a:lnSpc>
                <a:spcPct val="107000"/>
              </a:lnSpc>
              <a:spcAft>
                <a:spcPts val="800"/>
              </a:spcAft>
            </a:pPr>
            <a:r>
              <a:rPr lang="en-GB" dirty="0">
                <a:latin typeface="Arial Narrow" panose="020B0606020202030204" pitchFamily="34" charset="0"/>
              </a:rPr>
              <a:t>Donkey		0.5</a:t>
            </a:r>
          </a:p>
          <a:p>
            <a:pPr>
              <a:lnSpc>
                <a:spcPct val="107000"/>
              </a:lnSpc>
              <a:spcAft>
                <a:spcPts val="800"/>
              </a:spcAft>
            </a:pPr>
            <a:r>
              <a:rPr lang="en-GB" dirty="0">
                <a:latin typeface="Arial Narrow" panose="020B0606020202030204" pitchFamily="34" charset="0"/>
              </a:rPr>
              <a:t>Mule		0.7</a:t>
            </a:r>
          </a:p>
          <a:p>
            <a:pPr>
              <a:lnSpc>
                <a:spcPct val="107000"/>
              </a:lnSpc>
              <a:spcAft>
                <a:spcPts val="800"/>
              </a:spcAft>
            </a:pPr>
            <a:r>
              <a:rPr lang="en-GB" dirty="0">
                <a:latin typeface="Arial Narrow" panose="020B0606020202030204" pitchFamily="34" charset="0"/>
              </a:rPr>
              <a:t>Horse		0.9</a:t>
            </a:r>
          </a:p>
          <a:p>
            <a:pPr>
              <a:lnSpc>
                <a:spcPct val="107000"/>
              </a:lnSpc>
              <a:spcAft>
                <a:spcPts val="800"/>
              </a:spcAft>
            </a:pPr>
            <a:r>
              <a:rPr lang="en-GB" b="1" dirty="0">
                <a:latin typeface="Arial Narrow" panose="020B0606020202030204" pitchFamily="34" charset="0"/>
              </a:rPr>
              <a:t>Dry matter intake per TLU was estimated as 2.5% of the body weigh i.e. 6.25 kg/day. </a:t>
            </a:r>
            <a:endParaRPr lang="en-GB"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5110734-2C8E-434D-9E30-A15279F9213A}"/>
              </a:ext>
            </a:extLst>
          </p:cNvPr>
          <p:cNvSpPr txBox="1"/>
          <p:nvPr/>
        </p:nvSpPr>
        <p:spPr>
          <a:xfrm>
            <a:off x="6816080" y="1089822"/>
            <a:ext cx="3960440" cy="4401205"/>
          </a:xfrm>
          <a:prstGeom prst="rect">
            <a:avLst/>
          </a:prstGeom>
          <a:noFill/>
        </p:spPr>
        <p:txBody>
          <a:bodyPr wrap="square" rtlCol="0">
            <a:spAutoFit/>
          </a:bodyPr>
          <a:lstStyle/>
          <a:p>
            <a:r>
              <a:rPr lang="en-GB" sz="2800" b="1" dirty="0">
                <a:solidFill>
                  <a:srgbClr val="0070C0"/>
                </a:solidFill>
                <a:latin typeface="Arial Narrow" panose="020B0606020202030204" pitchFamily="34" charset="0"/>
              </a:rPr>
              <a:t>Metabolizable Energy </a:t>
            </a:r>
          </a:p>
          <a:p>
            <a:pPr marL="457200" indent="-457200">
              <a:buFont typeface="Arial" panose="020B0604020202020204" pitchFamily="34" charset="0"/>
              <a:buChar char="•"/>
            </a:pPr>
            <a:r>
              <a:rPr lang="en-GB" sz="2800" b="1" dirty="0">
                <a:latin typeface="Arial Narrow" panose="020B0606020202030204" pitchFamily="34" charset="0"/>
              </a:rPr>
              <a:t>ICAR/NRC/AFRC/IPCC</a:t>
            </a:r>
          </a:p>
          <a:p>
            <a:endParaRPr lang="en-GB" sz="2800" b="1" dirty="0">
              <a:latin typeface="Arial Narrow" panose="020B0606020202030204" pitchFamily="34" charset="0"/>
            </a:endParaRPr>
          </a:p>
          <a:p>
            <a:endParaRPr lang="en-GB" sz="2800" b="1" dirty="0">
              <a:latin typeface="Arial Narrow" panose="020B0606020202030204" pitchFamily="34" charset="0"/>
            </a:endParaRPr>
          </a:p>
          <a:p>
            <a:endParaRPr lang="en-GB" sz="2800" b="1" dirty="0">
              <a:latin typeface="Arial Narrow" panose="020B0606020202030204" pitchFamily="34" charset="0"/>
            </a:endParaRPr>
          </a:p>
          <a:p>
            <a:endParaRPr lang="en-GB" sz="2800" b="1" dirty="0">
              <a:latin typeface="Arial Narrow" panose="020B0606020202030204" pitchFamily="34" charset="0"/>
            </a:endParaRPr>
          </a:p>
          <a:p>
            <a:endParaRPr lang="en-GB" sz="2800" b="1" dirty="0">
              <a:latin typeface="Arial Narrow" panose="020B0606020202030204" pitchFamily="34" charset="0"/>
            </a:endParaRPr>
          </a:p>
          <a:p>
            <a:r>
              <a:rPr lang="en-GB" sz="2800" b="1" dirty="0">
                <a:solidFill>
                  <a:srgbClr val="0070C0"/>
                </a:solidFill>
                <a:latin typeface="Arial Narrow" panose="020B0606020202030204" pitchFamily="34" charset="0"/>
              </a:rPr>
              <a:t>Protein</a:t>
            </a:r>
          </a:p>
          <a:p>
            <a:pPr marL="457200" indent="-457200">
              <a:buFont typeface="Arial" panose="020B0604020202020204" pitchFamily="34" charset="0"/>
              <a:buChar char="•"/>
            </a:pPr>
            <a:r>
              <a:rPr lang="en-GB" sz="2800" b="1" dirty="0">
                <a:latin typeface="Arial Narrow" panose="020B0606020202030204" pitchFamily="34" charset="0"/>
              </a:rPr>
              <a:t>ICAR/NRC/AFRC</a:t>
            </a:r>
          </a:p>
          <a:p>
            <a:endParaRPr lang="en-GB" sz="2800" b="1" dirty="0"/>
          </a:p>
        </p:txBody>
      </p:sp>
      <p:cxnSp>
        <p:nvCxnSpPr>
          <p:cNvPr id="4" name="Straight Connector 3">
            <a:extLst>
              <a:ext uri="{FF2B5EF4-FFF2-40B4-BE49-F238E27FC236}">
                <a16:creationId xmlns:a16="http://schemas.microsoft.com/office/drawing/2014/main" id="{95A73DE8-73B6-4C34-8E8C-39492F314AF0}"/>
              </a:ext>
            </a:extLst>
          </p:cNvPr>
          <p:cNvCxnSpPr>
            <a:cxnSpLocks/>
          </p:cNvCxnSpPr>
          <p:nvPr/>
        </p:nvCxnSpPr>
        <p:spPr>
          <a:xfrm>
            <a:off x="6240016" y="1556792"/>
            <a:ext cx="6846" cy="4043794"/>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6B07BC3-8DBE-43E2-BBF9-DBBC2A84367F}"/>
              </a:ext>
            </a:extLst>
          </p:cNvPr>
          <p:cNvSpPr/>
          <p:nvPr/>
        </p:nvSpPr>
        <p:spPr>
          <a:xfrm>
            <a:off x="479376" y="436974"/>
            <a:ext cx="5998503" cy="461665"/>
          </a:xfrm>
          <a:prstGeom prst="rect">
            <a:avLst/>
          </a:prstGeom>
        </p:spPr>
        <p:txBody>
          <a:bodyPr wrap="square">
            <a:spAutoFit/>
          </a:bodyPr>
          <a:lstStyle/>
          <a:p>
            <a:pPr>
              <a:defRPr/>
            </a:pPr>
            <a:r>
              <a:rPr lang="en-GB" sz="2400" b="1" cap="small" dirty="0">
                <a:solidFill>
                  <a:srgbClr val="771F28"/>
                </a:solidFill>
                <a:latin typeface="Arial Narrow" panose="020B0606020202030204" pitchFamily="34" charset="0"/>
                <a:cs typeface="Times New Roman" pitchFamily="18" charset="0"/>
              </a:rPr>
              <a:t>Feed Requirements - Demand</a:t>
            </a:r>
            <a:endParaRPr lang="en-GB" sz="2400" b="1" dirty="0">
              <a:solidFill>
                <a:srgbClr val="0070C0"/>
              </a:solidFill>
              <a:latin typeface="Arial Narrow" panose="020B060602020203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2970404"/>
      </p:ext>
    </p:extLst>
  </p:cSld>
  <p:clrMapOvr>
    <a:masterClrMapping/>
  </p:clrMapOvr>
  <mc:AlternateContent xmlns:mc="http://schemas.openxmlformats.org/markup-compatibility/2006">
    <mc:Choice xmlns:p14="http://schemas.microsoft.com/office/powerpoint/2010/main" Requires="p14">
      <p:transition spd="med" p14:dur="700" advClick="0" advTm="63626">
        <p:fade/>
      </p:transition>
    </mc:Choice>
    <mc:Fallback>
      <p:transition spd="med" advClick="0" advTm="63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3"/>
            <a:ext cx="11209246" cy="792088"/>
          </a:xfrm>
        </p:spPr>
        <p:txBody>
          <a:bodyPr>
            <a:normAutofit fontScale="90000"/>
          </a:bodyPr>
          <a:lstStyle/>
          <a:p>
            <a:r>
              <a:rPr lang="en-GB" i="0" dirty="0">
                <a:solidFill>
                  <a:srgbClr val="771F28"/>
                </a:solidFill>
                <a:ea typeface="+mn-ea"/>
              </a:rPr>
              <a:t>Balance based on Actual Availability of Feed Resources</a:t>
            </a:r>
            <a:br>
              <a:rPr lang="en-GB" i="0" dirty="0">
                <a:solidFill>
                  <a:srgbClr val="771F28"/>
                </a:solidFill>
                <a:ea typeface="+mn-ea"/>
              </a:rPr>
            </a:br>
            <a:r>
              <a:rPr lang="en-GB" i="0" dirty="0">
                <a:solidFill>
                  <a:srgbClr val="771F28"/>
                </a:solidFill>
                <a:ea typeface="+mn-ea"/>
              </a:rPr>
              <a:t>(taking into account competitive uses)</a:t>
            </a:r>
            <a:endParaRPr lang="en-US" dirty="0"/>
          </a:p>
        </p:txBody>
      </p:sp>
      <p:graphicFrame>
        <p:nvGraphicFramePr>
          <p:cNvPr id="4" name="Table 3">
            <a:extLst>
              <a:ext uri="{FF2B5EF4-FFF2-40B4-BE49-F238E27FC236}">
                <a16:creationId xmlns:a16="http://schemas.microsoft.com/office/drawing/2014/main" id="{D8FAF181-98E1-4F8E-9A7F-89C96BAF3AC8}"/>
              </a:ext>
            </a:extLst>
          </p:cNvPr>
          <p:cNvGraphicFramePr>
            <a:graphicFrameLocks noGrp="1"/>
          </p:cNvGraphicFramePr>
          <p:nvPr>
            <p:extLst>
              <p:ext uri="{D42A27DB-BD31-4B8C-83A1-F6EECF244321}">
                <p14:modId xmlns:p14="http://schemas.microsoft.com/office/powerpoint/2010/main" val="3039131160"/>
              </p:ext>
            </p:extLst>
          </p:nvPr>
        </p:nvGraphicFramePr>
        <p:xfrm>
          <a:off x="551384" y="1052737"/>
          <a:ext cx="11161240" cy="4979759"/>
        </p:xfrm>
        <a:graphic>
          <a:graphicData uri="http://schemas.openxmlformats.org/drawingml/2006/table">
            <a:tbl>
              <a:tblPr firstRow="1" firstCol="1" bandRow="1"/>
              <a:tblGrid>
                <a:gridCol w="1892753">
                  <a:extLst>
                    <a:ext uri="{9D8B030D-6E8A-4147-A177-3AD203B41FA5}">
                      <a16:colId xmlns:a16="http://schemas.microsoft.com/office/drawing/2014/main" val="1224413805"/>
                    </a:ext>
                  </a:extLst>
                </a:gridCol>
                <a:gridCol w="3211855">
                  <a:extLst>
                    <a:ext uri="{9D8B030D-6E8A-4147-A177-3AD203B41FA5}">
                      <a16:colId xmlns:a16="http://schemas.microsoft.com/office/drawing/2014/main" val="379392498"/>
                    </a:ext>
                  </a:extLst>
                </a:gridCol>
                <a:gridCol w="3216585">
                  <a:extLst>
                    <a:ext uri="{9D8B030D-6E8A-4147-A177-3AD203B41FA5}">
                      <a16:colId xmlns:a16="http://schemas.microsoft.com/office/drawing/2014/main" val="668269270"/>
                    </a:ext>
                  </a:extLst>
                </a:gridCol>
                <a:gridCol w="2840047">
                  <a:extLst>
                    <a:ext uri="{9D8B030D-6E8A-4147-A177-3AD203B41FA5}">
                      <a16:colId xmlns:a16="http://schemas.microsoft.com/office/drawing/2014/main" val="2993868170"/>
                    </a:ext>
                  </a:extLst>
                </a:gridCol>
              </a:tblGrid>
              <a:tr h="834761">
                <a:tc>
                  <a:txBody>
                    <a:bodyPr/>
                    <a:lstStyle/>
                    <a:p>
                      <a:pPr>
                        <a:spcAft>
                          <a:spcPts val="0"/>
                        </a:spcAft>
                      </a:pPr>
                      <a:r>
                        <a:rPr lang="en-GB" sz="2200" b="1" dirty="0">
                          <a:solidFill>
                            <a:srgbClr val="000000"/>
                          </a:solidFill>
                          <a:effectLst/>
                          <a:highlight>
                            <a:srgbClr val="FFFF00"/>
                          </a:highlight>
                          <a:latin typeface="Arial Narrow" panose="020B0606020202030204" pitchFamily="34" charset="0"/>
                          <a:cs typeface="Times New Roman" panose="02020603050405020304" pitchFamily="18" charset="0"/>
                        </a:rPr>
                        <a:t>Region</a:t>
                      </a:r>
                      <a:endParaRPr lang="en-GB" sz="2200" b="1" dirty="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Feed dry matter balance (%)</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Feed </a:t>
                      </a:r>
                      <a:r>
                        <a:rPr lang="en-GB" sz="2200" b="1" dirty="0" err="1">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metabolizable</a:t>
                      </a: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 energy balance (%)</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Feed crude protein balance (%)</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770269"/>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Tigray</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-21.07</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-53.06</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-51.87</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2586949201"/>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Afar</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-35.14</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-51.30</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-48.10</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491813033"/>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Amhara</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-16.88</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-50.68</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-47.04</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2005891835"/>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Oromia</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-24.03</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-53.93</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-50.87</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096706363"/>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Somali</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+29.39</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GB" sz="2200" dirty="0">
                          <a:solidFill>
                            <a:srgbClr val="000000"/>
                          </a:solidFill>
                          <a:effectLst/>
                          <a:highlight>
                            <a:srgbClr val="FFFF00"/>
                          </a:highlight>
                          <a:latin typeface="Arial Narrow" panose="020B0606020202030204" pitchFamily="34" charset="0"/>
                          <a:cs typeface="Times New Roman" panose="02020603050405020304" pitchFamily="18" charset="0"/>
                        </a:rPr>
                        <a:t>-5.02</a:t>
                      </a:r>
                      <a:endParaRPr lang="en-GB" sz="2200" dirty="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+0.57</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536149"/>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B-G</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+142.98</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GB" sz="2200" dirty="0">
                          <a:solidFill>
                            <a:srgbClr val="000000"/>
                          </a:solidFill>
                          <a:effectLst/>
                          <a:highlight>
                            <a:srgbClr val="FFFF00"/>
                          </a:highlight>
                          <a:latin typeface="Arial Narrow" panose="020B0606020202030204" pitchFamily="34" charset="0"/>
                          <a:cs typeface="Times New Roman" panose="02020603050405020304" pitchFamily="18" charset="0"/>
                        </a:rPr>
                        <a:t>+47.16</a:t>
                      </a:r>
                      <a:endParaRPr lang="en-GB" sz="2200" dirty="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+73.37</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1487515"/>
                  </a:ext>
                </a:extLst>
              </a:tr>
              <a:tr h="376818">
                <a:tc>
                  <a:txBody>
                    <a:bodyPr/>
                    <a:lstStyle/>
                    <a:p>
                      <a:pPr algn="just">
                        <a:lnSpc>
                          <a:spcPct val="107000"/>
                        </a:lnSpc>
                        <a:spcAft>
                          <a:spcPts val="0"/>
                        </a:spcAft>
                      </a:pPr>
                      <a:r>
                        <a:rPr lang="en-GB" sz="2200" b="1">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SNNPR</a:t>
                      </a:r>
                      <a:endParaRPr lang="en-GB" sz="2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-40.31</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spcAft>
                          <a:spcPts val="0"/>
                        </a:spcAft>
                      </a:pPr>
                      <a:r>
                        <a:rPr lang="en-GB" sz="2200" dirty="0">
                          <a:solidFill>
                            <a:srgbClr val="000000"/>
                          </a:solidFill>
                          <a:effectLst/>
                          <a:highlight>
                            <a:srgbClr val="FFFF00"/>
                          </a:highlight>
                          <a:latin typeface="Arial Narrow" panose="020B0606020202030204" pitchFamily="34" charset="0"/>
                          <a:cs typeface="Times New Roman" panose="02020603050405020304" pitchFamily="18" charset="0"/>
                        </a:rPr>
                        <a:t>-62.62</a:t>
                      </a:r>
                      <a:endParaRPr lang="en-GB" sz="2200" dirty="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-57.89</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874989145"/>
                  </a:ext>
                </a:extLst>
              </a:tr>
              <a:tr h="376818">
                <a:tc>
                  <a:txBody>
                    <a:bodyPr/>
                    <a:lstStyle/>
                    <a:p>
                      <a:pPr algn="just">
                        <a:lnSpc>
                          <a:spcPct val="107000"/>
                        </a:lnSpc>
                        <a:spcAft>
                          <a:spcPts val="0"/>
                        </a:spcAft>
                      </a:pPr>
                      <a:r>
                        <a:rPr lang="en-GB" sz="2200" b="1" dirty="0" err="1">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Gambela</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+280.36</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GB" sz="2200" dirty="0">
                          <a:solidFill>
                            <a:srgbClr val="000000"/>
                          </a:solidFill>
                          <a:effectLst/>
                          <a:highlight>
                            <a:srgbClr val="FFFF00"/>
                          </a:highlight>
                          <a:latin typeface="Arial Narrow" panose="020B0606020202030204" pitchFamily="34" charset="0"/>
                          <a:cs typeface="Times New Roman" panose="02020603050405020304" pitchFamily="18" charset="0"/>
                        </a:rPr>
                        <a:t>+139.05</a:t>
                      </a:r>
                      <a:endParaRPr lang="en-GB" sz="2200" dirty="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+163.52</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65379394"/>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Harari</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-70.98</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spcAft>
                          <a:spcPts val="0"/>
                        </a:spcAft>
                      </a:pPr>
                      <a:r>
                        <a:rPr lang="en-GB" sz="2200">
                          <a:solidFill>
                            <a:srgbClr val="000000"/>
                          </a:solidFill>
                          <a:effectLst/>
                          <a:highlight>
                            <a:srgbClr val="FFFF00"/>
                          </a:highlight>
                          <a:latin typeface="Arial Narrow" panose="020B0606020202030204" pitchFamily="34" charset="0"/>
                          <a:cs typeface="Times New Roman" panose="02020603050405020304" pitchFamily="18" charset="0"/>
                        </a:rPr>
                        <a:t>-81.28</a:t>
                      </a:r>
                      <a:endParaRPr lang="en-GB" sz="220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-84.09</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2496667661"/>
                  </a:ext>
                </a:extLst>
              </a:tr>
              <a:tr h="376818">
                <a:tc>
                  <a:txBody>
                    <a:bodyPr/>
                    <a:lstStyle/>
                    <a:p>
                      <a:pPr algn="just">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Dire </a:t>
                      </a:r>
                      <a:r>
                        <a:rPr lang="en-GB" sz="2200" b="1" dirty="0" err="1">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Dawa</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-55.53</a:t>
                      </a:r>
                      <a:endParaRPr lang="en-GB" sz="22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spcAft>
                          <a:spcPts val="0"/>
                        </a:spcAft>
                      </a:pPr>
                      <a:r>
                        <a:rPr lang="en-GB" sz="2200">
                          <a:solidFill>
                            <a:srgbClr val="000000"/>
                          </a:solidFill>
                          <a:effectLst/>
                          <a:highlight>
                            <a:srgbClr val="FFFF00"/>
                          </a:highlight>
                          <a:latin typeface="Arial Narrow" panose="020B0606020202030204" pitchFamily="34" charset="0"/>
                          <a:cs typeface="Times New Roman" panose="02020603050405020304" pitchFamily="18" charset="0"/>
                        </a:rPr>
                        <a:t>-69.34</a:t>
                      </a:r>
                      <a:endParaRPr lang="en-GB" sz="220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-74.49</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927664475"/>
                  </a:ext>
                </a:extLst>
              </a:tr>
              <a:tr h="376818">
                <a:tc>
                  <a:txBody>
                    <a:bodyPr/>
                    <a:lstStyle/>
                    <a:p>
                      <a:pP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Total</a:t>
                      </a:r>
                      <a:endParaRPr lang="en-GB"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-21.16</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spcAft>
                          <a:spcPts val="0"/>
                        </a:spcAft>
                      </a:pPr>
                      <a:r>
                        <a:rPr lang="en-GB" sz="2200" b="1">
                          <a:solidFill>
                            <a:srgbClr val="000000"/>
                          </a:solidFill>
                          <a:effectLst/>
                          <a:highlight>
                            <a:srgbClr val="FFFF00"/>
                          </a:highlight>
                          <a:latin typeface="Arial Narrow" panose="020B0606020202030204" pitchFamily="34" charset="0"/>
                          <a:cs typeface="Times New Roman" panose="02020603050405020304" pitchFamily="18" charset="0"/>
                        </a:rPr>
                        <a:t>-51.70</a:t>
                      </a:r>
                      <a:endParaRPr lang="en-GB" sz="2200">
                        <a:effectLst/>
                        <a:latin typeface="Arial Narrow" panose="020B0606020202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07000"/>
                        </a:lnSpc>
                        <a:spcAft>
                          <a:spcPts val="0"/>
                        </a:spcAft>
                      </a:pPr>
                      <a:r>
                        <a:rPr lang="en-GB" sz="2200" b="1"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-48.24</a:t>
                      </a:r>
                      <a:endParaRPr lang="en-GB"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271926912"/>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9776284"/>
      </p:ext>
    </p:extLst>
  </p:cSld>
  <p:clrMapOvr>
    <a:masterClrMapping/>
  </p:clrMapOvr>
  <mc:AlternateContent xmlns:mc="http://schemas.openxmlformats.org/markup-compatibility/2006">
    <mc:Choice xmlns:p14="http://schemas.microsoft.com/office/powerpoint/2010/main" Requires="p14">
      <p:transition spd="med" p14:dur="700" advClick="0" advTm="54498">
        <p:fade/>
      </p:transition>
    </mc:Choice>
    <mc:Fallback>
      <p:transition spd="med" advClick="0" advTm="54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B21C9C-29CF-4E00-BDD1-AD0EC7A131B9}"/>
              </a:ext>
            </a:extLst>
          </p:cNvPr>
          <p:cNvSpPr txBox="1"/>
          <p:nvPr/>
        </p:nvSpPr>
        <p:spPr>
          <a:xfrm>
            <a:off x="247239" y="319130"/>
            <a:ext cx="11728861" cy="461665"/>
          </a:xfrm>
          <a:prstGeom prst="rect">
            <a:avLst/>
          </a:prstGeom>
          <a:noFill/>
        </p:spPr>
        <p:txBody>
          <a:bodyPr wrap="square" rtlCol="0">
            <a:spAutoFit/>
          </a:bodyPr>
          <a:lstStyle/>
          <a:p>
            <a:pPr>
              <a:defRPr/>
            </a:pPr>
            <a:r>
              <a:rPr lang="en-US" sz="2400" b="1" dirty="0">
                <a:solidFill>
                  <a:srgbClr val="771F28"/>
                </a:solidFill>
                <a:latin typeface="Arial Narrow" panose="020B0606020202030204" pitchFamily="34" charset="0"/>
              </a:rPr>
              <a:t>PREDICTIVE LIVESTOCK EARLY WARNING INFORMATION (PLEWS) – TEXAS A&amp;M UNIVERSITY </a:t>
            </a:r>
            <a:endParaRPr lang="en-GB" sz="2400" b="1" dirty="0">
              <a:solidFill>
                <a:srgbClr val="771F28"/>
              </a:solidFill>
              <a:latin typeface="Arial Narrow" panose="020B0606020202030204" pitchFamily="34" charset="0"/>
            </a:endParaRPr>
          </a:p>
        </p:txBody>
      </p:sp>
      <p:sp>
        <p:nvSpPr>
          <p:cNvPr id="36" name="Content Placeholder 2"/>
          <p:cNvSpPr>
            <a:spLocks noGrp="1"/>
          </p:cNvSpPr>
          <p:nvPr>
            <p:ph idx="1"/>
          </p:nvPr>
        </p:nvSpPr>
        <p:spPr>
          <a:xfrm>
            <a:off x="0" y="1097069"/>
            <a:ext cx="5638464" cy="4764429"/>
          </a:xfrm>
        </p:spPr>
        <p:txBody>
          <a:bodyPr>
            <a:noAutofit/>
          </a:bodyPr>
          <a:lstStyle/>
          <a:p>
            <a:pPr>
              <a:lnSpc>
                <a:spcPct val="110000"/>
              </a:lnSpc>
            </a:pPr>
            <a:r>
              <a:rPr lang="en-GB" sz="2200" dirty="0"/>
              <a:t>A decision support tool that can project edible vegetation up to six months into the future</a:t>
            </a:r>
            <a:endParaRPr lang="en-US" sz="2200" dirty="0"/>
          </a:p>
          <a:p>
            <a:pPr>
              <a:lnSpc>
                <a:spcPct val="110000"/>
              </a:lnSpc>
            </a:pPr>
            <a:r>
              <a:rPr lang="en-US" sz="2200" dirty="0"/>
              <a:t>Initiated in response to NDMA’s request - indicator for drought response and contingency planning</a:t>
            </a:r>
          </a:p>
          <a:p>
            <a:pPr>
              <a:lnSpc>
                <a:spcPct val="110000"/>
              </a:lnSpc>
            </a:pPr>
            <a:r>
              <a:rPr lang="en-GB" sz="2200" dirty="0"/>
              <a:t>Innovative in two key ways: </a:t>
            </a:r>
          </a:p>
          <a:p>
            <a:pPr marL="857250" lvl="1" indent="-457200">
              <a:lnSpc>
                <a:spcPct val="110000"/>
              </a:lnSpc>
              <a:buClr>
                <a:srgbClr val="0070C0"/>
              </a:buClr>
              <a:buFont typeface="+mj-lt"/>
              <a:buAutoNum type="arabicPeriod"/>
            </a:pPr>
            <a:r>
              <a:rPr lang="en-GB" sz="2200" dirty="0">
                <a:solidFill>
                  <a:srgbClr val="0070C0"/>
                </a:solidFill>
              </a:rPr>
              <a:t>Enables the projection of future forage conditions, rather than just current conditions, and </a:t>
            </a:r>
          </a:p>
          <a:p>
            <a:pPr marL="857250" lvl="1" indent="-457200">
              <a:lnSpc>
                <a:spcPct val="110000"/>
              </a:lnSpc>
              <a:buClr>
                <a:srgbClr val="0070C0"/>
              </a:buClr>
              <a:buFont typeface="+mj-lt"/>
              <a:buAutoNum type="arabicPeriod"/>
            </a:pPr>
            <a:r>
              <a:rPr lang="en-GB" sz="2200" dirty="0">
                <a:solidFill>
                  <a:srgbClr val="0070C0"/>
                </a:solidFill>
              </a:rPr>
              <a:t>Unlike NDVI, PLEWS excludes inedible species and considers specific feeding preferences of different livestock species </a:t>
            </a:r>
            <a:endParaRPr lang="en-US" sz="2200" dirty="0">
              <a:solidFill>
                <a:srgbClr val="0070C0"/>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6218" y="1078308"/>
            <a:ext cx="3869782" cy="4749274"/>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8368" y="2492896"/>
            <a:ext cx="1478531" cy="1256165"/>
          </a:xfrm>
          <a:prstGeom prst="rect">
            <a:avLst/>
          </a:prstGeom>
        </p:spPr>
      </p:pic>
      <p:cxnSp>
        <p:nvCxnSpPr>
          <p:cNvPr id="10" name="Straight Connector 9">
            <a:extLst>
              <a:ext uri="{FF2B5EF4-FFF2-40B4-BE49-F238E27FC236}">
                <a16:creationId xmlns:a16="http://schemas.microsoft.com/office/drawing/2014/main" id="{F32E13F2-B585-416F-94F5-BAC1C0A4F1DB}"/>
              </a:ext>
            </a:extLst>
          </p:cNvPr>
          <p:cNvCxnSpPr/>
          <p:nvPr/>
        </p:nvCxnSpPr>
        <p:spPr>
          <a:xfrm flipH="1">
            <a:off x="551384" y="980728"/>
            <a:ext cx="7339725" cy="0"/>
          </a:xfrm>
          <a:prstGeom prst="line">
            <a:avLst/>
          </a:prstGeom>
          <a:ln w="9525" cmpd="sng">
            <a:solidFill>
              <a:srgbClr val="AE1F21"/>
            </a:solidFill>
          </a:ln>
          <a:effectLst/>
        </p:spPr>
        <p:style>
          <a:lnRef idx="2">
            <a:schemeClr val="accent1"/>
          </a:lnRef>
          <a:fillRef idx="0">
            <a:schemeClr val="accent1"/>
          </a:fillRef>
          <a:effectRef idx="1">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0235305"/>
      </p:ext>
    </p:extLst>
  </p:cSld>
  <p:clrMapOvr>
    <a:masterClrMapping/>
  </p:clrMapOvr>
  <mc:AlternateContent xmlns:mc="http://schemas.openxmlformats.org/markup-compatibility/2006">
    <mc:Choice xmlns:p14="http://schemas.microsoft.com/office/powerpoint/2010/main" Requires="p14">
      <p:transition spd="med" p14:dur="700" advClick="0" advTm="54745">
        <p:fade/>
      </p:transition>
    </mc:Choice>
    <mc:Fallback>
      <p:transition spd="med" advClick="0" advTm="547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384" y="332655"/>
            <a:ext cx="10945216" cy="648419"/>
          </a:xfrm>
        </p:spPr>
        <p:txBody>
          <a:bodyPr/>
          <a:lstStyle/>
          <a:p>
            <a:r>
              <a:rPr lang="en-GB" i="0" dirty="0">
                <a:solidFill>
                  <a:srgbClr val="771F28"/>
                </a:solidFill>
              </a:rPr>
              <a:t>Context</a:t>
            </a:r>
            <a:endParaRPr lang="en-US" i="0" dirty="0">
              <a:solidFill>
                <a:srgbClr val="771F28"/>
              </a:solidFill>
            </a:endParaRPr>
          </a:p>
        </p:txBody>
      </p:sp>
      <p:sp>
        <p:nvSpPr>
          <p:cNvPr id="8" name="Content Placeholder 7"/>
          <p:cNvSpPr>
            <a:spLocks noGrp="1"/>
          </p:cNvSpPr>
          <p:nvPr>
            <p:ph idx="1"/>
          </p:nvPr>
        </p:nvSpPr>
        <p:spPr>
          <a:xfrm>
            <a:off x="4948023" y="1319883"/>
            <a:ext cx="6816759" cy="4104425"/>
          </a:xfrm>
        </p:spPr>
        <p:txBody>
          <a:bodyPr>
            <a:normAutofit fontScale="92500" lnSpcReduction="20000"/>
          </a:bodyPr>
          <a:lstStyle/>
          <a:p>
            <a:pPr algn="just">
              <a:spcBef>
                <a:spcPts val="1200"/>
              </a:spcBef>
              <a:spcAft>
                <a:spcPts val="600"/>
              </a:spcAft>
            </a:pPr>
            <a:r>
              <a:rPr lang="en-US" sz="2400" dirty="0"/>
              <a:t>East Africa has a population of </a:t>
            </a:r>
            <a:r>
              <a:rPr lang="en-US" sz="2400" dirty="0">
                <a:solidFill>
                  <a:srgbClr val="0070C0"/>
                </a:solidFill>
              </a:rPr>
              <a:t>over 200 million people with diverse and rich culture</a:t>
            </a:r>
            <a:r>
              <a:rPr lang="en-US" sz="2400" dirty="0"/>
              <a:t>, resources and opportunities while livestock population is estimated at 640 million heads</a:t>
            </a:r>
          </a:p>
          <a:p>
            <a:pPr algn="just">
              <a:spcBef>
                <a:spcPts val="1200"/>
              </a:spcBef>
              <a:spcAft>
                <a:spcPts val="600"/>
              </a:spcAft>
            </a:pPr>
            <a:r>
              <a:rPr lang="en-US" sz="2400" dirty="0"/>
              <a:t>The livestock sector provides </a:t>
            </a:r>
            <a:r>
              <a:rPr lang="en-US" sz="2400" dirty="0">
                <a:solidFill>
                  <a:srgbClr val="0070C0"/>
                </a:solidFill>
              </a:rPr>
              <a:t>between 30 and 80 percent of the agricultural GDP</a:t>
            </a:r>
            <a:r>
              <a:rPr lang="en-US" sz="2400" dirty="0"/>
              <a:t>, generates up to </a:t>
            </a:r>
            <a:r>
              <a:rPr lang="en-US" sz="2400" dirty="0">
                <a:solidFill>
                  <a:srgbClr val="0070C0"/>
                </a:solidFill>
              </a:rPr>
              <a:t>70 percent of household cash income</a:t>
            </a:r>
          </a:p>
          <a:p>
            <a:pPr algn="just">
              <a:spcBef>
                <a:spcPts val="1200"/>
              </a:spcBef>
              <a:spcAft>
                <a:spcPts val="600"/>
              </a:spcAft>
            </a:pPr>
            <a:r>
              <a:rPr lang="en-US" sz="2400" dirty="0"/>
              <a:t>The sector also forms the basis for agriculture-led growth and the socio-economic transformation, </a:t>
            </a:r>
            <a:r>
              <a:rPr lang="en-US" sz="2400" dirty="0">
                <a:solidFill>
                  <a:srgbClr val="0070C0"/>
                </a:solidFill>
              </a:rPr>
              <a:t>envisioned in AU’s Malabo Declaration </a:t>
            </a:r>
            <a:r>
              <a:rPr lang="en-US" sz="2400" dirty="0"/>
              <a:t>“Accelerated Africa Agriculture Growth and Transformation for shared prosperity and improved livelihoods”  and the declaration that forms the AU Agenda 2063 framework</a:t>
            </a:r>
          </a:p>
        </p:txBody>
      </p:sp>
      <p:sp>
        <p:nvSpPr>
          <p:cNvPr id="7" name="TextBox 6"/>
          <p:cNvSpPr txBox="1"/>
          <p:nvPr/>
        </p:nvSpPr>
        <p:spPr>
          <a:xfrm>
            <a:off x="4367809" y="3284984"/>
            <a:ext cx="184731" cy="369332"/>
          </a:xfrm>
          <a:prstGeom prst="rect">
            <a:avLst/>
          </a:prstGeom>
          <a:noFill/>
        </p:spPr>
        <p:txBody>
          <a:bodyPr wrap="none" rtlCol="0">
            <a:spAutoFit/>
          </a:bodyPr>
          <a:lstStyle/>
          <a:p>
            <a:endParaRPr lang="en-GB"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66" y="1319883"/>
            <a:ext cx="4396341" cy="390931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5954644"/>
      </p:ext>
    </p:extLst>
  </p:cSld>
  <p:clrMapOvr>
    <a:masterClrMapping/>
  </p:clrMapOvr>
  <mc:AlternateContent xmlns:mc="http://schemas.openxmlformats.org/markup-compatibility/2006">
    <mc:Choice xmlns:p14="http://schemas.microsoft.com/office/powerpoint/2010/main" Requires="p14">
      <p:transition spd="med" p14:dur="700" advClick="0" advTm="38869">
        <p:fade/>
      </p:transition>
    </mc:Choice>
    <mc:Fallback>
      <p:transition spd="med" advClick="0" advTm="38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 name="TextBox 268"/>
          <p:cNvSpPr txBox="1"/>
          <p:nvPr/>
        </p:nvSpPr>
        <p:spPr>
          <a:xfrm>
            <a:off x="8263527" y="3731633"/>
            <a:ext cx="1723549" cy="307777"/>
          </a:xfrm>
          <a:prstGeom prst="rect">
            <a:avLst/>
          </a:prstGeom>
          <a:noFill/>
        </p:spPr>
        <p:txBody>
          <a:bodyPr wrap="none" rtlCol="0">
            <a:spAutoFit/>
          </a:bodyPr>
          <a:lstStyle/>
          <a:p>
            <a:r>
              <a:rPr lang="en-US" sz="1400" b="1" dirty="0">
                <a:latin typeface="Arial Narrow" panose="020B0606020202030204" pitchFamily="34" charset="0"/>
              </a:rPr>
              <a:t>PLEWs Generated by:</a:t>
            </a:r>
          </a:p>
        </p:txBody>
      </p:sp>
      <p:sp>
        <p:nvSpPr>
          <p:cNvPr id="281" name="TextBox 280"/>
          <p:cNvSpPr txBox="1"/>
          <p:nvPr/>
        </p:nvSpPr>
        <p:spPr>
          <a:xfrm>
            <a:off x="8153018" y="1078723"/>
            <a:ext cx="707245" cy="307777"/>
          </a:xfrm>
          <a:prstGeom prst="rect">
            <a:avLst/>
          </a:prstGeom>
          <a:noFill/>
        </p:spPr>
        <p:txBody>
          <a:bodyPr wrap="none" rtlCol="0">
            <a:spAutoFit/>
          </a:bodyPr>
          <a:lstStyle/>
          <a:p>
            <a:pPr fontAlgn="auto">
              <a:spcBef>
                <a:spcPts val="0"/>
              </a:spcBef>
              <a:spcAft>
                <a:spcPts val="0"/>
              </a:spcAft>
            </a:pPr>
            <a:r>
              <a:rPr lang="en-US" sz="1400" b="1" dirty="0">
                <a:solidFill>
                  <a:prstClr val="black"/>
                </a:solidFill>
                <a:latin typeface="Arial Narrow" panose="020B0606020202030204" pitchFamily="34" charset="0"/>
              </a:rPr>
              <a:t>Legend</a:t>
            </a:r>
          </a:p>
        </p:txBody>
      </p:sp>
      <p:sp>
        <p:nvSpPr>
          <p:cNvPr id="276" name="TextBox 275"/>
          <p:cNvSpPr txBox="1"/>
          <p:nvPr/>
        </p:nvSpPr>
        <p:spPr>
          <a:xfrm>
            <a:off x="8480618" y="1614552"/>
            <a:ext cx="1596912" cy="276999"/>
          </a:xfrm>
          <a:prstGeom prst="rect">
            <a:avLst/>
          </a:prstGeom>
          <a:noFill/>
        </p:spPr>
        <p:txBody>
          <a:bodyPr wrap="none" rtlCol="0">
            <a:spAutoFit/>
          </a:bodyPr>
          <a:lstStyle/>
          <a:p>
            <a:r>
              <a:rPr lang="en-US" sz="1200" dirty="0">
                <a:latin typeface="Arial Narrow" panose="020B0606020202030204" pitchFamily="34" charset="0"/>
              </a:rPr>
              <a:t>Normal</a:t>
            </a:r>
            <a:r>
              <a:rPr lang="en-US" sz="1200" dirty="0"/>
              <a:t> </a:t>
            </a:r>
            <a:r>
              <a:rPr lang="en-US" sz="1200" dirty="0">
                <a:latin typeface="Arial Narrow" panose="020B0606020202030204" pitchFamily="34" charset="0"/>
              </a:rPr>
              <a:t>forage conditions</a:t>
            </a:r>
          </a:p>
        </p:txBody>
      </p:sp>
      <p:sp>
        <p:nvSpPr>
          <p:cNvPr id="277" name="TextBox 276"/>
          <p:cNvSpPr txBox="1"/>
          <p:nvPr/>
        </p:nvSpPr>
        <p:spPr>
          <a:xfrm>
            <a:off x="8499523" y="1784055"/>
            <a:ext cx="1478290" cy="276999"/>
          </a:xfrm>
          <a:prstGeom prst="rect">
            <a:avLst/>
          </a:prstGeom>
          <a:noFill/>
        </p:spPr>
        <p:txBody>
          <a:bodyPr wrap="none" rtlCol="0">
            <a:spAutoFit/>
          </a:bodyPr>
          <a:lstStyle/>
          <a:p>
            <a:r>
              <a:rPr lang="en-US" sz="1200" dirty="0">
                <a:latin typeface="Arial Narrow" panose="020B0606020202030204" pitchFamily="34" charset="0"/>
              </a:rPr>
              <a:t>Moderate forage deficit</a:t>
            </a:r>
          </a:p>
        </p:txBody>
      </p:sp>
      <p:grpSp>
        <p:nvGrpSpPr>
          <p:cNvPr id="150" name="Group 149"/>
          <p:cNvGrpSpPr/>
          <p:nvPr/>
        </p:nvGrpSpPr>
        <p:grpSpPr>
          <a:xfrm>
            <a:off x="8256240" y="1427951"/>
            <a:ext cx="2037816" cy="992959"/>
            <a:chOff x="1903018" y="5930106"/>
            <a:chExt cx="2037816" cy="992959"/>
          </a:xfrm>
        </p:grpSpPr>
        <p:pic>
          <p:nvPicPr>
            <p:cNvPr id="282" name="Picture 281"/>
            <p:cNvPicPr>
              <a:picLocks noChangeAspect="1"/>
            </p:cNvPicPr>
            <p:nvPr/>
          </p:nvPicPr>
          <p:blipFill rotWithShape="1">
            <a:blip r:embed="rId6"/>
            <a:srcRect l="52018" t="67212" r="46797" b="15818"/>
            <a:stretch/>
          </p:blipFill>
          <p:spPr>
            <a:xfrm>
              <a:off x="1903018" y="5957173"/>
              <a:ext cx="243283" cy="913528"/>
            </a:xfrm>
            <a:prstGeom prst="rect">
              <a:avLst/>
            </a:prstGeom>
          </p:spPr>
        </p:pic>
        <p:sp>
          <p:nvSpPr>
            <p:cNvPr id="283" name="TextBox 282"/>
            <p:cNvSpPr txBox="1"/>
            <p:nvPr/>
          </p:nvSpPr>
          <p:spPr>
            <a:xfrm>
              <a:off x="2127396" y="5930106"/>
              <a:ext cx="1813438" cy="276999"/>
            </a:xfrm>
            <a:prstGeom prst="rect">
              <a:avLst/>
            </a:prstGeom>
            <a:noFill/>
          </p:spPr>
          <p:txBody>
            <a:bodyPr wrap="square" rtlCol="0">
              <a:spAutoFit/>
            </a:bodyPr>
            <a:lstStyle/>
            <a:p>
              <a:r>
                <a:rPr lang="en-US" sz="1200" dirty="0">
                  <a:latin typeface="Arial Narrow" panose="020B0606020202030204" pitchFamily="34" charset="0"/>
                </a:rPr>
                <a:t>Very good forage</a:t>
              </a:r>
            </a:p>
          </p:txBody>
        </p:sp>
        <p:sp>
          <p:nvSpPr>
            <p:cNvPr id="278" name="TextBox 277"/>
            <p:cNvSpPr txBox="1"/>
            <p:nvPr/>
          </p:nvSpPr>
          <p:spPr>
            <a:xfrm>
              <a:off x="2127396" y="6476563"/>
              <a:ext cx="1343638" cy="276999"/>
            </a:xfrm>
            <a:prstGeom prst="rect">
              <a:avLst/>
            </a:prstGeom>
            <a:noFill/>
          </p:spPr>
          <p:txBody>
            <a:bodyPr wrap="none" rtlCol="0">
              <a:spAutoFit/>
            </a:bodyPr>
            <a:lstStyle/>
            <a:p>
              <a:r>
                <a:rPr lang="en-US" sz="1200" dirty="0">
                  <a:latin typeface="Arial Narrow" panose="020B0606020202030204" pitchFamily="34" charset="0"/>
                </a:rPr>
                <a:t>Severe forage deficit</a:t>
              </a:r>
            </a:p>
          </p:txBody>
        </p:sp>
        <p:sp>
          <p:nvSpPr>
            <p:cNvPr id="279" name="TextBox 278"/>
            <p:cNvSpPr txBox="1"/>
            <p:nvPr/>
          </p:nvSpPr>
          <p:spPr>
            <a:xfrm>
              <a:off x="2127396" y="6646066"/>
              <a:ext cx="1414170" cy="276999"/>
            </a:xfrm>
            <a:prstGeom prst="rect">
              <a:avLst/>
            </a:prstGeom>
            <a:noFill/>
          </p:spPr>
          <p:txBody>
            <a:bodyPr wrap="none" rtlCol="0">
              <a:spAutoFit/>
            </a:bodyPr>
            <a:lstStyle/>
            <a:p>
              <a:r>
                <a:rPr lang="en-US" sz="1200" dirty="0">
                  <a:latin typeface="Arial Narrow" panose="020B0606020202030204" pitchFamily="34" charset="0"/>
                </a:rPr>
                <a:t>Extreme forage deficit</a:t>
              </a:r>
            </a:p>
          </p:txBody>
        </p:sp>
      </p:grpSp>
      <p:sp>
        <p:nvSpPr>
          <p:cNvPr id="280" name="TextBox 279"/>
          <p:cNvSpPr txBox="1"/>
          <p:nvPr/>
        </p:nvSpPr>
        <p:spPr>
          <a:xfrm>
            <a:off x="8519645" y="2349852"/>
            <a:ext cx="628698" cy="276999"/>
          </a:xfrm>
          <a:prstGeom prst="rect">
            <a:avLst/>
          </a:prstGeom>
          <a:noFill/>
        </p:spPr>
        <p:txBody>
          <a:bodyPr wrap="none" rtlCol="0">
            <a:spAutoFit/>
          </a:bodyPr>
          <a:lstStyle/>
          <a:p>
            <a:r>
              <a:rPr lang="en-US" sz="1200" dirty="0">
                <a:latin typeface="Arial Narrow" panose="020B0606020202030204" pitchFamily="34" charset="0"/>
              </a:rPr>
              <a:t>No data</a:t>
            </a:r>
          </a:p>
        </p:txBody>
      </p:sp>
      <p:pic>
        <p:nvPicPr>
          <p:cNvPr id="285" name="Picture 284"/>
          <p:cNvPicPr>
            <a:picLocks noChangeAspect="1"/>
          </p:cNvPicPr>
          <p:nvPr/>
        </p:nvPicPr>
        <p:blipFill rotWithShape="1">
          <a:blip r:embed="rId6"/>
          <a:srcRect l="52019" t="84677" r="46755" b="11875"/>
          <a:stretch/>
        </p:blipFill>
        <p:spPr>
          <a:xfrm>
            <a:off x="8263527" y="2393652"/>
            <a:ext cx="251542" cy="185619"/>
          </a:xfrm>
          <a:prstGeom prst="rect">
            <a:avLst/>
          </a:prstGeom>
        </p:spPr>
      </p:pic>
      <p:grpSp>
        <p:nvGrpSpPr>
          <p:cNvPr id="231" name="Group 230"/>
          <p:cNvGrpSpPr/>
          <p:nvPr/>
        </p:nvGrpSpPr>
        <p:grpSpPr>
          <a:xfrm>
            <a:off x="8378016" y="4113948"/>
            <a:ext cx="2979434" cy="512926"/>
            <a:chOff x="5977503" y="5929648"/>
            <a:chExt cx="2979434" cy="512926"/>
          </a:xfrm>
        </p:grpSpPr>
        <p:pic>
          <p:nvPicPr>
            <p:cNvPr id="270" name="Picture 2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5234" y="5992218"/>
              <a:ext cx="392600" cy="392600"/>
            </a:xfrm>
            <a:prstGeom prst="rect">
              <a:avLst/>
            </a:prstGeom>
          </p:spPr>
        </p:pic>
        <p:pic>
          <p:nvPicPr>
            <p:cNvPr id="271" name="Picture 270"/>
            <p:cNvPicPr>
              <a:picLocks noChangeAspect="1"/>
            </p:cNvPicPr>
            <p:nvPr/>
          </p:nvPicPr>
          <p:blipFill rotWithShape="1">
            <a:blip r:embed="rId8"/>
            <a:srcRect l="52526" t="32119" r="18889" b="30382"/>
            <a:stretch/>
          </p:blipFill>
          <p:spPr>
            <a:xfrm>
              <a:off x="7412273" y="6027158"/>
              <a:ext cx="910786" cy="347580"/>
            </a:xfrm>
            <a:prstGeom prst="rect">
              <a:avLst/>
            </a:prstGeom>
          </p:spPr>
        </p:pic>
        <p:pic>
          <p:nvPicPr>
            <p:cNvPr id="273" name="Picture 272"/>
            <p:cNvPicPr>
              <a:picLocks noChangeAspect="1"/>
            </p:cNvPicPr>
            <p:nvPr/>
          </p:nvPicPr>
          <p:blipFill rotWithShape="1">
            <a:blip r:embed="rId9"/>
            <a:srcRect l="61969" t="45172" r="29091" b="23925"/>
            <a:stretch/>
          </p:blipFill>
          <p:spPr>
            <a:xfrm>
              <a:off x="8446891" y="5929648"/>
              <a:ext cx="510046" cy="512926"/>
            </a:xfrm>
            <a:prstGeom prst="rect">
              <a:avLst/>
            </a:prstGeom>
          </p:spPr>
        </p:pic>
        <p:grpSp>
          <p:nvGrpSpPr>
            <p:cNvPr id="275" name="Group 2"/>
            <p:cNvGrpSpPr>
              <a:grpSpLocks/>
            </p:cNvGrpSpPr>
            <p:nvPr/>
          </p:nvGrpSpPr>
          <p:grpSpPr bwMode="auto">
            <a:xfrm>
              <a:off x="5977503" y="5984167"/>
              <a:ext cx="801119" cy="442098"/>
              <a:chOff x="1778" y="8078"/>
              <a:chExt cx="8730" cy="5760"/>
            </a:xfrm>
          </p:grpSpPr>
          <p:sp>
            <p:nvSpPr>
              <p:cNvPr id="284" name="Rectangle 3"/>
              <p:cNvSpPr>
                <a:spLocks noChangeArrowheads="1"/>
              </p:cNvSpPr>
              <p:nvPr/>
            </p:nvSpPr>
            <p:spPr bwMode="auto">
              <a:xfrm>
                <a:off x="1778" y="8078"/>
                <a:ext cx="8730" cy="5760"/>
              </a:xfrm>
              <a:prstGeom prst="rect">
                <a:avLst/>
              </a:prstGeom>
              <a:solidFill>
                <a:srgbClr val="000080"/>
              </a:solidFill>
              <a:ln w="25400">
                <a:solidFill>
                  <a:srgbClr val="000080"/>
                </a:solidFill>
                <a:miter lim="800000"/>
                <a:headEnd/>
                <a:tailEnd/>
              </a:ln>
            </p:spPr>
            <p:txBody>
              <a:bodyPr vert="horz" wrap="square" lIns="91440" tIns="45720" rIns="91440" bIns="45720" numCol="1" anchor="t" anchorCtr="0" compatLnSpc="1">
                <a:prstTxWarp prst="textNoShape">
                  <a:avLst/>
                </a:prstTxWarp>
              </a:bodyPr>
              <a:lstStyle/>
              <a:p>
                <a:endParaRPr lang="sw-KE"/>
              </a:p>
            </p:txBody>
          </p:sp>
          <p:grpSp>
            <p:nvGrpSpPr>
              <p:cNvPr id="286" name="Group 4"/>
              <p:cNvGrpSpPr>
                <a:grpSpLocks/>
              </p:cNvGrpSpPr>
              <p:nvPr/>
            </p:nvGrpSpPr>
            <p:grpSpPr bwMode="auto">
              <a:xfrm>
                <a:off x="3848" y="8712"/>
                <a:ext cx="4590" cy="4586"/>
                <a:chOff x="3668" y="2232"/>
                <a:chExt cx="4590" cy="4586"/>
              </a:xfrm>
            </p:grpSpPr>
            <p:sp>
              <p:nvSpPr>
                <p:cNvPr id="287" name="AutoShape 5"/>
                <p:cNvSpPr>
                  <a:spLocks noChangeArrowheads="1"/>
                </p:cNvSpPr>
                <p:nvPr/>
              </p:nvSpPr>
              <p:spPr bwMode="auto">
                <a:xfrm>
                  <a:off x="3668" y="42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88" name="AutoShape 6"/>
                <p:cNvSpPr>
                  <a:spLocks noChangeArrowheads="1"/>
                </p:cNvSpPr>
                <p:nvPr/>
              </p:nvSpPr>
              <p:spPr bwMode="auto">
                <a:xfrm>
                  <a:off x="4658" y="24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89" name="AutoShape 7"/>
                <p:cNvSpPr>
                  <a:spLocks noChangeArrowheads="1"/>
                </p:cNvSpPr>
                <p:nvPr/>
              </p:nvSpPr>
              <p:spPr bwMode="auto">
                <a:xfrm>
                  <a:off x="7358" y="51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0" name="AutoShape 8"/>
                <p:cNvSpPr>
                  <a:spLocks noChangeArrowheads="1"/>
                </p:cNvSpPr>
                <p:nvPr/>
              </p:nvSpPr>
              <p:spPr bwMode="auto">
                <a:xfrm>
                  <a:off x="6638" y="591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1" name="AutoShape 9"/>
                <p:cNvSpPr>
                  <a:spLocks noChangeArrowheads="1"/>
                </p:cNvSpPr>
                <p:nvPr/>
              </p:nvSpPr>
              <p:spPr bwMode="auto">
                <a:xfrm>
                  <a:off x="4658" y="591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2" name="AutoShape 10"/>
                <p:cNvSpPr>
                  <a:spLocks noChangeArrowheads="1"/>
                </p:cNvSpPr>
                <p:nvPr/>
              </p:nvSpPr>
              <p:spPr bwMode="auto">
                <a:xfrm>
                  <a:off x="5648" y="627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3" name="AutoShape 11"/>
                <p:cNvSpPr>
                  <a:spLocks noChangeArrowheads="1"/>
                </p:cNvSpPr>
                <p:nvPr/>
              </p:nvSpPr>
              <p:spPr bwMode="auto">
                <a:xfrm>
                  <a:off x="3938" y="321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4" name="AutoShape 12"/>
                <p:cNvSpPr>
                  <a:spLocks noChangeArrowheads="1"/>
                </p:cNvSpPr>
                <p:nvPr/>
              </p:nvSpPr>
              <p:spPr bwMode="auto">
                <a:xfrm>
                  <a:off x="3938" y="51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5" name="AutoShape 13"/>
                <p:cNvSpPr>
                  <a:spLocks noChangeArrowheads="1"/>
                </p:cNvSpPr>
                <p:nvPr/>
              </p:nvSpPr>
              <p:spPr bwMode="auto">
                <a:xfrm>
                  <a:off x="6638" y="24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6" name="AutoShape 14"/>
                <p:cNvSpPr>
                  <a:spLocks noChangeArrowheads="1"/>
                </p:cNvSpPr>
                <p:nvPr/>
              </p:nvSpPr>
              <p:spPr bwMode="auto">
                <a:xfrm>
                  <a:off x="7358" y="321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7" name="AutoShape 15"/>
                <p:cNvSpPr>
                  <a:spLocks noChangeArrowheads="1"/>
                </p:cNvSpPr>
                <p:nvPr/>
              </p:nvSpPr>
              <p:spPr bwMode="auto">
                <a:xfrm>
                  <a:off x="7628" y="4298"/>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sp>
              <p:nvSpPr>
                <p:cNvPr id="298" name="AutoShape 16"/>
                <p:cNvSpPr>
                  <a:spLocks noChangeArrowheads="1"/>
                </p:cNvSpPr>
                <p:nvPr/>
              </p:nvSpPr>
              <p:spPr bwMode="auto">
                <a:xfrm>
                  <a:off x="5648" y="2232"/>
                  <a:ext cx="630" cy="54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sw-KE"/>
                </a:p>
              </p:txBody>
            </p:sp>
          </p:grpSp>
        </p:grpSp>
      </p:grpSp>
      <p:sp>
        <p:nvSpPr>
          <p:cNvPr id="320" name="TextBox 319">
            <a:extLst>
              <a:ext uri="{FF2B5EF4-FFF2-40B4-BE49-F238E27FC236}">
                <a16:creationId xmlns:a16="http://schemas.microsoft.com/office/drawing/2014/main" id="{7EB21C9C-29CF-4E00-BDD1-AD0EC7A131B9}"/>
              </a:ext>
            </a:extLst>
          </p:cNvPr>
          <p:cNvSpPr txBox="1"/>
          <p:nvPr/>
        </p:nvSpPr>
        <p:spPr>
          <a:xfrm>
            <a:off x="514884" y="333495"/>
            <a:ext cx="9582584" cy="430887"/>
          </a:xfrm>
          <a:prstGeom prst="rect">
            <a:avLst/>
          </a:prstGeom>
          <a:noFill/>
        </p:spPr>
        <p:txBody>
          <a:bodyPr wrap="square" rtlCol="0">
            <a:spAutoFit/>
          </a:bodyPr>
          <a:lstStyle/>
          <a:p>
            <a:pPr>
              <a:defRPr/>
            </a:pPr>
            <a:r>
              <a:rPr lang="en-GB" sz="2200" b="1" cap="small" dirty="0">
                <a:solidFill>
                  <a:srgbClr val="771F28"/>
                </a:solidFill>
                <a:latin typeface="Arial Narrow" panose="020B0606020202030204" pitchFamily="34" charset="0"/>
                <a:ea typeface="+mj-ea"/>
                <a:cs typeface="Times New Roman" pitchFamily="18" charset="0"/>
              </a:rPr>
              <a:t>Trend Analysis Predictive Livestock Early Warning Information (PLEWS)</a:t>
            </a:r>
            <a:endParaRPr lang="en-GB" sz="2400" b="1" dirty="0">
              <a:solidFill>
                <a:srgbClr val="771F28"/>
              </a:solidFill>
              <a:latin typeface="Arial Narrow" panose="020B0606020202030204" pitchFamily="34" charset="0"/>
            </a:endParaRPr>
          </a:p>
        </p:txBody>
      </p:sp>
      <p:pic>
        <p:nvPicPr>
          <p:cNvPr id="149" name="Audio 14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grpSp>
        <p:nvGrpSpPr>
          <p:cNvPr id="321" name="Group 320"/>
          <p:cNvGrpSpPr/>
          <p:nvPr/>
        </p:nvGrpSpPr>
        <p:grpSpPr>
          <a:xfrm>
            <a:off x="591440" y="1048438"/>
            <a:ext cx="7310622" cy="4623023"/>
            <a:chOff x="1827151" y="1104205"/>
            <a:chExt cx="7310622" cy="4623023"/>
          </a:xfrm>
        </p:grpSpPr>
        <p:grpSp>
          <p:nvGrpSpPr>
            <p:cNvPr id="322" name="Group 321"/>
            <p:cNvGrpSpPr/>
            <p:nvPr/>
          </p:nvGrpSpPr>
          <p:grpSpPr>
            <a:xfrm>
              <a:off x="2797244" y="1274681"/>
              <a:ext cx="5148999" cy="4449887"/>
              <a:chOff x="2665204" y="1500187"/>
              <a:chExt cx="4486263" cy="3857999"/>
            </a:xfrm>
          </p:grpSpPr>
          <p:pic>
            <p:nvPicPr>
              <p:cNvPr id="416" name="Picture 415"/>
              <p:cNvPicPr>
                <a:picLocks noChangeAspect="1"/>
              </p:cNvPicPr>
              <p:nvPr/>
            </p:nvPicPr>
            <p:blipFill>
              <a:blip r:embed="rId11"/>
              <a:stretch>
                <a:fillRect/>
              </a:stretch>
            </p:blipFill>
            <p:spPr>
              <a:xfrm>
                <a:off x="2672467" y="1840569"/>
                <a:ext cx="232192" cy="286942"/>
              </a:xfrm>
              <a:prstGeom prst="rect">
                <a:avLst/>
              </a:prstGeom>
            </p:spPr>
          </p:pic>
          <p:pic>
            <p:nvPicPr>
              <p:cNvPr id="417" name="Picture 416"/>
              <p:cNvPicPr>
                <a:picLocks noChangeAspect="1"/>
              </p:cNvPicPr>
              <p:nvPr/>
            </p:nvPicPr>
            <p:blipFill>
              <a:blip r:embed="rId12"/>
              <a:stretch>
                <a:fillRect/>
              </a:stretch>
            </p:blipFill>
            <p:spPr>
              <a:xfrm>
                <a:off x="2672468" y="2156024"/>
                <a:ext cx="232191" cy="286940"/>
              </a:xfrm>
              <a:prstGeom prst="rect">
                <a:avLst/>
              </a:prstGeom>
            </p:spPr>
          </p:pic>
          <p:pic>
            <p:nvPicPr>
              <p:cNvPr id="418" name="Picture 417"/>
              <p:cNvPicPr>
                <a:picLocks noChangeAspect="1"/>
              </p:cNvPicPr>
              <p:nvPr/>
            </p:nvPicPr>
            <p:blipFill>
              <a:blip r:embed="rId13"/>
              <a:stretch>
                <a:fillRect/>
              </a:stretch>
            </p:blipFill>
            <p:spPr>
              <a:xfrm>
                <a:off x="2675445" y="2479849"/>
                <a:ext cx="242282" cy="303726"/>
              </a:xfrm>
              <a:prstGeom prst="rect">
                <a:avLst/>
              </a:prstGeom>
            </p:spPr>
          </p:pic>
          <p:pic>
            <p:nvPicPr>
              <p:cNvPr id="419" name="Picture 418"/>
              <p:cNvPicPr>
                <a:picLocks noChangeAspect="1"/>
              </p:cNvPicPr>
              <p:nvPr/>
            </p:nvPicPr>
            <p:blipFill>
              <a:blip r:embed="rId14"/>
              <a:stretch>
                <a:fillRect/>
              </a:stretch>
            </p:blipFill>
            <p:spPr>
              <a:xfrm>
                <a:off x="2671753" y="2799872"/>
                <a:ext cx="233681" cy="292604"/>
              </a:xfrm>
              <a:prstGeom prst="rect">
                <a:avLst/>
              </a:prstGeom>
            </p:spPr>
          </p:pic>
          <p:pic>
            <p:nvPicPr>
              <p:cNvPr id="420" name="Picture 419"/>
              <p:cNvPicPr>
                <a:picLocks noChangeAspect="1"/>
              </p:cNvPicPr>
              <p:nvPr/>
            </p:nvPicPr>
            <p:blipFill>
              <a:blip r:embed="rId15"/>
              <a:stretch>
                <a:fillRect/>
              </a:stretch>
            </p:blipFill>
            <p:spPr>
              <a:xfrm>
                <a:off x="2678299" y="3125907"/>
                <a:ext cx="229358" cy="288674"/>
              </a:xfrm>
              <a:prstGeom prst="rect">
                <a:avLst/>
              </a:prstGeom>
            </p:spPr>
          </p:pic>
          <p:pic>
            <p:nvPicPr>
              <p:cNvPr id="421" name="Picture 420"/>
              <p:cNvPicPr>
                <a:picLocks noChangeAspect="1"/>
              </p:cNvPicPr>
              <p:nvPr/>
            </p:nvPicPr>
            <p:blipFill>
              <a:blip r:embed="rId16"/>
              <a:stretch>
                <a:fillRect/>
              </a:stretch>
            </p:blipFill>
            <p:spPr>
              <a:xfrm>
                <a:off x="2667002" y="3448011"/>
                <a:ext cx="253760" cy="316113"/>
              </a:xfrm>
              <a:prstGeom prst="rect">
                <a:avLst/>
              </a:prstGeom>
            </p:spPr>
          </p:pic>
          <p:pic>
            <p:nvPicPr>
              <p:cNvPr id="422" name="Picture 421"/>
              <p:cNvPicPr>
                <a:picLocks noChangeAspect="1"/>
              </p:cNvPicPr>
              <p:nvPr/>
            </p:nvPicPr>
            <p:blipFill>
              <a:blip r:embed="rId17"/>
              <a:stretch>
                <a:fillRect/>
              </a:stretch>
            </p:blipFill>
            <p:spPr>
              <a:xfrm>
                <a:off x="2667000" y="3771870"/>
                <a:ext cx="250820" cy="314428"/>
              </a:xfrm>
              <a:prstGeom prst="rect">
                <a:avLst/>
              </a:prstGeom>
            </p:spPr>
          </p:pic>
          <p:pic>
            <p:nvPicPr>
              <p:cNvPr id="423" name="Picture 422"/>
              <p:cNvPicPr>
                <a:picLocks noChangeAspect="1"/>
              </p:cNvPicPr>
              <p:nvPr/>
            </p:nvPicPr>
            <p:blipFill>
              <a:blip r:embed="rId18"/>
              <a:stretch>
                <a:fillRect/>
              </a:stretch>
            </p:blipFill>
            <p:spPr>
              <a:xfrm>
                <a:off x="2679317" y="4105439"/>
                <a:ext cx="243391" cy="304938"/>
              </a:xfrm>
              <a:prstGeom prst="rect">
                <a:avLst/>
              </a:prstGeom>
            </p:spPr>
          </p:pic>
          <p:pic>
            <p:nvPicPr>
              <p:cNvPr id="424" name="Picture 423"/>
              <p:cNvPicPr>
                <a:picLocks noChangeAspect="1"/>
              </p:cNvPicPr>
              <p:nvPr/>
            </p:nvPicPr>
            <p:blipFill>
              <a:blip r:embed="rId19"/>
              <a:stretch>
                <a:fillRect/>
              </a:stretch>
            </p:blipFill>
            <p:spPr>
              <a:xfrm>
                <a:off x="2667000" y="4442917"/>
                <a:ext cx="245222" cy="304775"/>
              </a:xfrm>
              <a:prstGeom prst="rect">
                <a:avLst/>
              </a:prstGeom>
            </p:spPr>
          </p:pic>
          <p:pic>
            <p:nvPicPr>
              <p:cNvPr id="425" name="Picture 424"/>
              <p:cNvPicPr>
                <a:picLocks noChangeAspect="1"/>
              </p:cNvPicPr>
              <p:nvPr/>
            </p:nvPicPr>
            <p:blipFill>
              <a:blip r:embed="rId19"/>
              <a:stretch>
                <a:fillRect/>
              </a:stretch>
            </p:blipFill>
            <p:spPr>
              <a:xfrm>
                <a:off x="2672768" y="4751238"/>
                <a:ext cx="239454" cy="297607"/>
              </a:xfrm>
              <a:prstGeom prst="rect">
                <a:avLst/>
              </a:prstGeom>
            </p:spPr>
          </p:pic>
          <p:pic>
            <p:nvPicPr>
              <p:cNvPr id="426" name="Picture 425"/>
              <p:cNvPicPr>
                <a:picLocks noChangeAspect="1"/>
              </p:cNvPicPr>
              <p:nvPr/>
            </p:nvPicPr>
            <p:blipFill>
              <a:blip r:embed="rId20"/>
              <a:stretch>
                <a:fillRect/>
              </a:stretch>
            </p:blipFill>
            <p:spPr>
              <a:xfrm>
                <a:off x="2665204" y="1503848"/>
                <a:ext cx="251846" cy="314689"/>
              </a:xfrm>
              <a:prstGeom prst="rect">
                <a:avLst/>
              </a:prstGeom>
            </p:spPr>
          </p:pic>
          <p:pic>
            <p:nvPicPr>
              <p:cNvPr id="427" name="Picture 426"/>
              <p:cNvPicPr>
                <a:picLocks noChangeAspect="1"/>
              </p:cNvPicPr>
              <p:nvPr/>
            </p:nvPicPr>
            <p:blipFill>
              <a:blip r:embed="rId16"/>
              <a:stretch>
                <a:fillRect/>
              </a:stretch>
            </p:blipFill>
            <p:spPr>
              <a:xfrm>
                <a:off x="2668017" y="5036437"/>
                <a:ext cx="251770" cy="313633"/>
              </a:xfrm>
              <a:prstGeom prst="rect">
                <a:avLst/>
              </a:prstGeom>
            </p:spPr>
          </p:pic>
          <p:pic>
            <p:nvPicPr>
              <p:cNvPr id="428" name="Picture 427"/>
              <p:cNvPicPr>
                <a:picLocks noChangeAspect="1"/>
              </p:cNvPicPr>
              <p:nvPr/>
            </p:nvPicPr>
            <p:blipFill>
              <a:blip r:embed="rId21"/>
              <a:stretch>
                <a:fillRect/>
              </a:stretch>
            </p:blipFill>
            <p:spPr>
              <a:xfrm>
                <a:off x="2922706" y="1506182"/>
                <a:ext cx="250820" cy="312936"/>
              </a:xfrm>
              <a:prstGeom prst="rect">
                <a:avLst/>
              </a:prstGeom>
            </p:spPr>
          </p:pic>
          <p:pic>
            <p:nvPicPr>
              <p:cNvPr id="429" name="Picture 428"/>
              <p:cNvPicPr>
                <a:picLocks noChangeAspect="1"/>
              </p:cNvPicPr>
              <p:nvPr/>
            </p:nvPicPr>
            <p:blipFill>
              <a:blip r:embed="rId22"/>
              <a:stretch>
                <a:fillRect/>
              </a:stretch>
            </p:blipFill>
            <p:spPr>
              <a:xfrm>
                <a:off x="2924376" y="1815415"/>
                <a:ext cx="249151" cy="312263"/>
              </a:xfrm>
              <a:prstGeom prst="rect">
                <a:avLst/>
              </a:prstGeom>
            </p:spPr>
          </p:pic>
          <p:pic>
            <p:nvPicPr>
              <p:cNvPr id="430" name="Picture 429"/>
              <p:cNvPicPr>
                <a:picLocks noChangeAspect="1"/>
              </p:cNvPicPr>
              <p:nvPr/>
            </p:nvPicPr>
            <p:blipFill>
              <a:blip r:embed="rId23"/>
              <a:stretch>
                <a:fillRect/>
              </a:stretch>
            </p:blipFill>
            <p:spPr>
              <a:xfrm>
                <a:off x="2922706" y="2156730"/>
                <a:ext cx="250820" cy="313880"/>
              </a:xfrm>
              <a:prstGeom prst="rect">
                <a:avLst/>
              </a:prstGeom>
            </p:spPr>
          </p:pic>
          <p:pic>
            <p:nvPicPr>
              <p:cNvPr id="431" name="Picture 430"/>
              <p:cNvPicPr>
                <a:picLocks noChangeAspect="1"/>
              </p:cNvPicPr>
              <p:nvPr/>
            </p:nvPicPr>
            <p:blipFill>
              <a:blip r:embed="rId23"/>
              <a:stretch>
                <a:fillRect/>
              </a:stretch>
            </p:blipFill>
            <p:spPr>
              <a:xfrm>
                <a:off x="2922705" y="2482486"/>
                <a:ext cx="256038" cy="320411"/>
              </a:xfrm>
              <a:prstGeom prst="rect">
                <a:avLst/>
              </a:prstGeom>
            </p:spPr>
          </p:pic>
          <p:pic>
            <p:nvPicPr>
              <p:cNvPr id="432" name="Picture 431"/>
              <p:cNvPicPr>
                <a:picLocks noChangeAspect="1"/>
              </p:cNvPicPr>
              <p:nvPr/>
            </p:nvPicPr>
            <p:blipFill>
              <a:blip r:embed="rId24"/>
              <a:stretch>
                <a:fillRect/>
              </a:stretch>
            </p:blipFill>
            <p:spPr>
              <a:xfrm>
                <a:off x="2935574" y="2805091"/>
                <a:ext cx="238241" cy="298659"/>
              </a:xfrm>
              <a:prstGeom prst="rect">
                <a:avLst/>
              </a:prstGeom>
            </p:spPr>
          </p:pic>
          <p:pic>
            <p:nvPicPr>
              <p:cNvPr id="433" name="Picture 432"/>
              <p:cNvPicPr>
                <a:picLocks noChangeAspect="1"/>
              </p:cNvPicPr>
              <p:nvPr/>
            </p:nvPicPr>
            <p:blipFill>
              <a:blip r:embed="rId25"/>
              <a:stretch>
                <a:fillRect/>
              </a:stretch>
            </p:blipFill>
            <p:spPr>
              <a:xfrm>
                <a:off x="2935574" y="3125907"/>
                <a:ext cx="237953" cy="297951"/>
              </a:xfrm>
              <a:prstGeom prst="rect">
                <a:avLst/>
              </a:prstGeom>
            </p:spPr>
          </p:pic>
          <p:pic>
            <p:nvPicPr>
              <p:cNvPr id="434" name="Picture 433"/>
              <p:cNvPicPr>
                <a:picLocks noChangeAspect="1"/>
              </p:cNvPicPr>
              <p:nvPr/>
            </p:nvPicPr>
            <p:blipFill>
              <a:blip r:embed="rId26"/>
              <a:stretch>
                <a:fillRect/>
              </a:stretch>
            </p:blipFill>
            <p:spPr>
              <a:xfrm>
                <a:off x="2927350" y="3444891"/>
                <a:ext cx="252909" cy="319234"/>
              </a:xfrm>
              <a:prstGeom prst="rect">
                <a:avLst/>
              </a:prstGeom>
            </p:spPr>
          </p:pic>
          <p:pic>
            <p:nvPicPr>
              <p:cNvPr id="435" name="Picture 434"/>
              <p:cNvPicPr>
                <a:picLocks noChangeAspect="1"/>
              </p:cNvPicPr>
              <p:nvPr/>
            </p:nvPicPr>
            <p:blipFill>
              <a:blip r:embed="rId27"/>
              <a:stretch>
                <a:fillRect/>
              </a:stretch>
            </p:blipFill>
            <p:spPr>
              <a:xfrm>
                <a:off x="2927350" y="3770869"/>
                <a:ext cx="254378" cy="315428"/>
              </a:xfrm>
              <a:prstGeom prst="rect">
                <a:avLst/>
              </a:prstGeom>
            </p:spPr>
          </p:pic>
          <p:pic>
            <p:nvPicPr>
              <p:cNvPr id="436" name="Picture 435"/>
              <p:cNvPicPr>
                <a:picLocks noChangeAspect="1"/>
              </p:cNvPicPr>
              <p:nvPr/>
            </p:nvPicPr>
            <p:blipFill>
              <a:blip r:embed="rId28"/>
              <a:stretch>
                <a:fillRect/>
              </a:stretch>
            </p:blipFill>
            <p:spPr>
              <a:xfrm>
                <a:off x="2928915" y="4442917"/>
                <a:ext cx="255010" cy="316589"/>
              </a:xfrm>
              <a:prstGeom prst="rect">
                <a:avLst/>
              </a:prstGeom>
            </p:spPr>
          </p:pic>
          <p:pic>
            <p:nvPicPr>
              <p:cNvPr id="437" name="Picture 436"/>
              <p:cNvPicPr>
                <a:picLocks noChangeAspect="1"/>
              </p:cNvPicPr>
              <p:nvPr/>
            </p:nvPicPr>
            <p:blipFill>
              <a:blip r:embed="rId29"/>
              <a:stretch>
                <a:fillRect/>
              </a:stretch>
            </p:blipFill>
            <p:spPr>
              <a:xfrm>
                <a:off x="2914801" y="4097791"/>
                <a:ext cx="258725" cy="319731"/>
              </a:xfrm>
              <a:prstGeom prst="rect">
                <a:avLst/>
              </a:prstGeom>
            </p:spPr>
          </p:pic>
          <p:pic>
            <p:nvPicPr>
              <p:cNvPr id="438" name="Picture 437"/>
              <p:cNvPicPr>
                <a:picLocks noChangeAspect="1"/>
              </p:cNvPicPr>
              <p:nvPr/>
            </p:nvPicPr>
            <p:blipFill>
              <a:blip r:embed="rId30"/>
              <a:stretch>
                <a:fillRect/>
              </a:stretch>
            </p:blipFill>
            <p:spPr>
              <a:xfrm>
                <a:off x="2935573" y="4759505"/>
                <a:ext cx="237953" cy="292399"/>
              </a:xfrm>
              <a:prstGeom prst="rect">
                <a:avLst/>
              </a:prstGeom>
            </p:spPr>
          </p:pic>
          <p:pic>
            <p:nvPicPr>
              <p:cNvPr id="439" name="Picture 438"/>
              <p:cNvPicPr>
                <a:picLocks noChangeAspect="1"/>
              </p:cNvPicPr>
              <p:nvPr/>
            </p:nvPicPr>
            <p:blipFill>
              <a:blip r:embed="rId31"/>
              <a:stretch>
                <a:fillRect/>
              </a:stretch>
            </p:blipFill>
            <p:spPr>
              <a:xfrm>
                <a:off x="2935573" y="5049549"/>
                <a:ext cx="241242" cy="300519"/>
              </a:xfrm>
              <a:prstGeom prst="rect">
                <a:avLst/>
              </a:prstGeom>
            </p:spPr>
          </p:pic>
          <p:pic>
            <p:nvPicPr>
              <p:cNvPr id="440" name="Picture 439"/>
              <p:cNvPicPr>
                <a:picLocks noChangeAspect="1"/>
              </p:cNvPicPr>
              <p:nvPr/>
            </p:nvPicPr>
            <p:blipFill>
              <a:blip r:embed="rId32"/>
              <a:stretch>
                <a:fillRect/>
              </a:stretch>
            </p:blipFill>
            <p:spPr>
              <a:xfrm>
                <a:off x="3183925" y="1508920"/>
                <a:ext cx="254768" cy="318278"/>
              </a:xfrm>
              <a:prstGeom prst="rect">
                <a:avLst/>
              </a:prstGeom>
            </p:spPr>
          </p:pic>
          <p:pic>
            <p:nvPicPr>
              <p:cNvPr id="441" name="Picture 440"/>
              <p:cNvPicPr>
                <a:picLocks noChangeAspect="1"/>
              </p:cNvPicPr>
              <p:nvPr/>
            </p:nvPicPr>
            <p:blipFill>
              <a:blip r:embed="rId33"/>
              <a:stretch>
                <a:fillRect/>
              </a:stretch>
            </p:blipFill>
            <p:spPr>
              <a:xfrm>
                <a:off x="3183925" y="1825576"/>
                <a:ext cx="254768" cy="320031"/>
              </a:xfrm>
              <a:prstGeom prst="rect">
                <a:avLst/>
              </a:prstGeom>
            </p:spPr>
          </p:pic>
          <p:pic>
            <p:nvPicPr>
              <p:cNvPr id="442" name="Picture 441"/>
              <p:cNvPicPr>
                <a:picLocks noChangeAspect="1"/>
              </p:cNvPicPr>
              <p:nvPr/>
            </p:nvPicPr>
            <p:blipFill>
              <a:blip r:embed="rId34"/>
              <a:stretch>
                <a:fillRect/>
              </a:stretch>
            </p:blipFill>
            <p:spPr>
              <a:xfrm>
                <a:off x="3184010" y="2156024"/>
                <a:ext cx="254731" cy="314471"/>
              </a:xfrm>
              <a:prstGeom prst="rect">
                <a:avLst/>
              </a:prstGeom>
            </p:spPr>
          </p:pic>
          <p:pic>
            <p:nvPicPr>
              <p:cNvPr id="443" name="Picture 442"/>
              <p:cNvPicPr>
                <a:picLocks noChangeAspect="1"/>
              </p:cNvPicPr>
              <p:nvPr/>
            </p:nvPicPr>
            <p:blipFill>
              <a:blip r:embed="rId34"/>
              <a:stretch>
                <a:fillRect/>
              </a:stretch>
            </p:blipFill>
            <p:spPr>
              <a:xfrm>
                <a:off x="3183722" y="2479850"/>
                <a:ext cx="252380" cy="311568"/>
              </a:xfrm>
              <a:prstGeom prst="rect">
                <a:avLst/>
              </a:prstGeom>
            </p:spPr>
          </p:pic>
          <p:pic>
            <p:nvPicPr>
              <p:cNvPr id="444" name="Picture 443"/>
              <p:cNvPicPr>
                <a:picLocks noChangeAspect="1"/>
              </p:cNvPicPr>
              <p:nvPr/>
            </p:nvPicPr>
            <p:blipFill>
              <a:blip r:embed="rId35"/>
              <a:stretch>
                <a:fillRect/>
              </a:stretch>
            </p:blipFill>
            <p:spPr>
              <a:xfrm>
                <a:off x="3183722" y="2802896"/>
                <a:ext cx="249398" cy="311568"/>
              </a:xfrm>
              <a:prstGeom prst="rect">
                <a:avLst/>
              </a:prstGeom>
            </p:spPr>
          </p:pic>
          <p:pic>
            <p:nvPicPr>
              <p:cNvPr id="445" name="Picture 444"/>
              <p:cNvPicPr>
                <a:picLocks noChangeAspect="1"/>
              </p:cNvPicPr>
              <p:nvPr/>
            </p:nvPicPr>
            <p:blipFill>
              <a:blip r:embed="rId36"/>
              <a:stretch>
                <a:fillRect/>
              </a:stretch>
            </p:blipFill>
            <p:spPr>
              <a:xfrm>
                <a:off x="3173527" y="3124544"/>
                <a:ext cx="259595" cy="320981"/>
              </a:xfrm>
              <a:prstGeom prst="rect">
                <a:avLst/>
              </a:prstGeom>
            </p:spPr>
          </p:pic>
          <p:pic>
            <p:nvPicPr>
              <p:cNvPr id="446" name="Picture 445"/>
              <p:cNvPicPr>
                <a:picLocks noChangeAspect="1"/>
              </p:cNvPicPr>
              <p:nvPr/>
            </p:nvPicPr>
            <p:blipFill>
              <a:blip r:embed="rId37"/>
              <a:stretch>
                <a:fillRect/>
              </a:stretch>
            </p:blipFill>
            <p:spPr>
              <a:xfrm>
                <a:off x="3181726" y="3448645"/>
                <a:ext cx="255116" cy="319442"/>
              </a:xfrm>
              <a:prstGeom prst="rect">
                <a:avLst/>
              </a:prstGeom>
            </p:spPr>
          </p:pic>
          <p:pic>
            <p:nvPicPr>
              <p:cNvPr id="447" name="Picture 446"/>
              <p:cNvPicPr>
                <a:picLocks noChangeAspect="1"/>
              </p:cNvPicPr>
              <p:nvPr/>
            </p:nvPicPr>
            <p:blipFill>
              <a:blip r:embed="rId38"/>
              <a:stretch>
                <a:fillRect/>
              </a:stretch>
            </p:blipFill>
            <p:spPr>
              <a:xfrm>
                <a:off x="3183057" y="3774830"/>
                <a:ext cx="250064" cy="311510"/>
              </a:xfrm>
              <a:prstGeom prst="rect">
                <a:avLst/>
              </a:prstGeom>
            </p:spPr>
          </p:pic>
          <p:pic>
            <p:nvPicPr>
              <p:cNvPr id="448" name="Picture 447"/>
              <p:cNvPicPr>
                <a:picLocks noChangeAspect="1"/>
              </p:cNvPicPr>
              <p:nvPr/>
            </p:nvPicPr>
            <p:blipFill>
              <a:blip r:embed="rId39"/>
              <a:stretch>
                <a:fillRect/>
              </a:stretch>
            </p:blipFill>
            <p:spPr>
              <a:xfrm>
                <a:off x="3173528" y="4108897"/>
                <a:ext cx="259595" cy="323199"/>
              </a:xfrm>
              <a:prstGeom prst="rect">
                <a:avLst/>
              </a:prstGeom>
            </p:spPr>
          </p:pic>
          <p:pic>
            <p:nvPicPr>
              <p:cNvPr id="449" name="Picture 448"/>
              <p:cNvPicPr>
                <a:picLocks noChangeAspect="1"/>
              </p:cNvPicPr>
              <p:nvPr/>
            </p:nvPicPr>
            <p:blipFill>
              <a:blip r:embed="rId40"/>
              <a:stretch>
                <a:fillRect/>
              </a:stretch>
            </p:blipFill>
            <p:spPr>
              <a:xfrm>
                <a:off x="3183057" y="4420852"/>
                <a:ext cx="250064" cy="306577"/>
              </a:xfrm>
              <a:prstGeom prst="rect">
                <a:avLst/>
              </a:prstGeom>
            </p:spPr>
          </p:pic>
          <p:pic>
            <p:nvPicPr>
              <p:cNvPr id="450" name="Picture 449"/>
              <p:cNvPicPr>
                <a:picLocks noChangeAspect="1"/>
              </p:cNvPicPr>
              <p:nvPr/>
            </p:nvPicPr>
            <p:blipFill>
              <a:blip r:embed="rId41"/>
              <a:stretch>
                <a:fillRect/>
              </a:stretch>
            </p:blipFill>
            <p:spPr>
              <a:xfrm>
                <a:off x="3171044" y="5021703"/>
                <a:ext cx="262077" cy="330051"/>
              </a:xfrm>
              <a:prstGeom prst="rect">
                <a:avLst/>
              </a:prstGeom>
            </p:spPr>
          </p:pic>
          <p:pic>
            <p:nvPicPr>
              <p:cNvPr id="451" name="Picture 450"/>
              <p:cNvPicPr>
                <a:picLocks noChangeAspect="1"/>
              </p:cNvPicPr>
              <p:nvPr/>
            </p:nvPicPr>
            <p:blipFill>
              <a:blip r:embed="rId42"/>
              <a:stretch>
                <a:fillRect/>
              </a:stretch>
            </p:blipFill>
            <p:spPr>
              <a:xfrm>
                <a:off x="3173527" y="4720285"/>
                <a:ext cx="259595" cy="325795"/>
              </a:xfrm>
              <a:prstGeom prst="rect">
                <a:avLst/>
              </a:prstGeom>
            </p:spPr>
          </p:pic>
          <p:pic>
            <p:nvPicPr>
              <p:cNvPr id="452" name="Picture 451"/>
              <p:cNvPicPr>
                <a:picLocks noChangeAspect="1"/>
              </p:cNvPicPr>
              <p:nvPr/>
            </p:nvPicPr>
            <p:blipFill>
              <a:blip r:embed="rId32"/>
              <a:stretch>
                <a:fillRect/>
              </a:stretch>
            </p:blipFill>
            <p:spPr>
              <a:xfrm>
                <a:off x="3449093" y="1506953"/>
                <a:ext cx="254579" cy="318042"/>
              </a:xfrm>
              <a:prstGeom prst="rect">
                <a:avLst/>
              </a:prstGeom>
            </p:spPr>
          </p:pic>
          <p:pic>
            <p:nvPicPr>
              <p:cNvPr id="453" name="Picture 452"/>
              <p:cNvPicPr>
                <a:picLocks noChangeAspect="1"/>
              </p:cNvPicPr>
              <p:nvPr/>
            </p:nvPicPr>
            <p:blipFill>
              <a:blip r:embed="rId43"/>
              <a:stretch>
                <a:fillRect/>
              </a:stretch>
            </p:blipFill>
            <p:spPr>
              <a:xfrm>
                <a:off x="3452792" y="1842395"/>
                <a:ext cx="240837" cy="301958"/>
              </a:xfrm>
              <a:prstGeom prst="rect">
                <a:avLst/>
              </a:prstGeom>
            </p:spPr>
          </p:pic>
          <p:pic>
            <p:nvPicPr>
              <p:cNvPr id="454" name="Picture 453"/>
              <p:cNvPicPr>
                <a:picLocks noChangeAspect="1"/>
              </p:cNvPicPr>
              <p:nvPr/>
            </p:nvPicPr>
            <p:blipFill>
              <a:blip r:embed="rId44"/>
              <a:stretch>
                <a:fillRect/>
              </a:stretch>
            </p:blipFill>
            <p:spPr>
              <a:xfrm>
                <a:off x="3445232" y="2155269"/>
                <a:ext cx="258438" cy="325021"/>
              </a:xfrm>
              <a:prstGeom prst="rect">
                <a:avLst/>
              </a:prstGeom>
            </p:spPr>
          </p:pic>
          <p:pic>
            <p:nvPicPr>
              <p:cNvPr id="455" name="Picture 454"/>
              <p:cNvPicPr>
                <a:picLocks noChangeAspect="1"/>
              </p:cNvPicPr>
              <p:nvPr/>
            </p:nvPicPr>
            <p:blipFill>
              <a:blip r:embed="rId45"/>
              <a:stretch>
                <a:fillRect/>
              </a:stretch>
            </p:blipFill>
            <p:spPr>
              <a:xfrm>
                <a:off x="3452791" y="2478020"/>
                <a:ext cx="250880" cy="315227"/>
              </a:xfrm>
              <a:prstGeom prst="rect">
                <a:avLst/>
              </a:prstGeom>
            </p:spPr>
          </p:pic>
          <p:pic>
            <p:nvPicPr>
              <p:cNvPr id="456" name="Picture 455"/>
              <p:cNvPicPr>
                <a:picLocks noChangeAspect="1"/>
              </p:cNvPicPr>
              <p:nvPr/>
            </p:nvPicPr>
            <p:blipFill>
              <a:blip r:embed="rId46"/>
              <a:stretch>
                <a:fillRect/>
              </a:stretch>
            </p:blipFill>
            <p:spPr>
              <a:xfrm>
                <a:off x="3436104" y="2791419"/>
                <a:ext cx="255923" cy="318987"/>
              </a:xfrm>
              <a:prstGeom prst="rect">
                <a:avLst/>
              </a:prstGeom>
            </p:spPr>
          </p:pic>
          <p:pic>
            <p:nvPicPr>
              <p:cNvPr id="457" name="Picture 456"/>
              <p:cNvPicPr>
                <a:picLocks noChangeAspect="1"/>
              </p:cNvPicPr>
              <p:nvPr/>
            </p:nvPicPr>
            <p:blipFill>
              <a:blip r:embed="rId47"/>
              <a:stretch>
                <a:fillRect/>
              </a:stretch>
            </p:blipFill>
            <p:spPr>
              <a:xfrm>
                <a:off x="3419701" y="3108290"/>
                <a:ext cx="271714" cy="335783"/>
              </a:xfrm>
              <a:prstGeom prst="rect">
                <a:avLst/>
              </a:prstGeom>
            </p:spPr>
          </p:pic>
          <p:pic>
            <p:nvPicPr>
              <p:cNvPr id="458" name="Picture 457"/>
              <p:cNvPicPr>
                <a:picLocks noChangeAspect="1"/>
              </p:cNvPicPr>
              <p:nvPr/>
            </p:nvPicPr>
            <p:blipFill>
              <a:blip r:embed="rId48"/>
              <a:stretch>
                <a:fillRect/>
              </a:stretch>
            </p:blipFill>
            <p:spPr>
              <a:xfrm>
                <a:off x="3452793" y="3431331"/>
                <a:ext cx="253046" cy="318136"/>
              </a:xfrm>
              <a:prstGeom prst="rect">
                <a:avLst/>
              </a:prstGeom>
            </p:spPr>
          </p:pic>
          <p:pic>
            <p:nvPicPr>
              <p:cNvPr id="459" name="Picture 458"/>
              <p:cNvPicPr>
                <a:picLocks noChangeAspect="1"/>
              </p:cNvPicPr>
              <p:nvPr/>
            </p:nvPicPr>
            <p:blipFill>
              <a:blip r:embed="rId49"/>
              <a:stretch>
                <a:fillRect/>
              </a:stretch>
            </p:blipFill>
            <p:spPr>
              <a:xfrm>
                <a:off x="3433121" y="3770074"/>
                <a:ext cx="264023" cy="327959"/>
              </a:xfrm>
              <a:prstGeom prst="rect">
                <a:avLst/>
              </a:prstGeom>
            </p:spPr>
          </p:pic>
          <p:pic>
            <p:nvPicPr>
              <p:cNvPr id="460" name="Picture 459"/>
              <p:cNvPicPr>
                <a:picLocks noChangeAspect="1"/>
              </p:cNvPicPr>
              <p:nvPr/>
            </p:nvPicPr>
            <p:blipFill>
              <a:blip r:embed="rId50"/>
              <a:stretch>
                <a:fillRect/>
              </a:stretch>
            </p:blipFill>
            <p:spPr>
              <a:xfrm>
                <a:off x="3446584" y="4117876"/>
                <a:ext cx="252713" cy="311251"/>
              </a:xfrm>
              <a:prstGeom prst="rect">
                <a:avLst/>
              </a:prstGeom>
            </p:spPr>
          </p:pic>
          <p:pic>
            <p:nvPicPr>
              <p:cNvPr id="461" name="Picture 460"/>
              <p:cNvPicPr>
                <a:picLocks noChangeAspect="1"/>
              </p:cNvPicPr>
              <p:nvPr/>
            </p:nvPicPr>
            <p:blipFill>
              <a:blip r:embed="rId51"/>
              <a:stretch>
                <a:fillRect/>
              </a:stretch>
            </p:blipFill>
            <p:spPr>
              <a:xfrm>
                <a:off x="3433120" y="4424030"/>
                <a:ext cx="270551" cy="339743"/>
              </a:xfrm>
              <a:prstGeom prst="rect">
                <a:avLst/>
              </a:prstGeom>
            </p:spPr>
          </p:pic>
          <p:pic>
            <p:nvPicPr>
              <p:cNvPr id="462" name="Picture 461"/>
              <p:cNvPicPr>
                <a:picLocks noChangeAspect="1"/>
              </p:cNvPicPr>
              <p:nvPr/>
            </p:nvPicPr>
            <p:blipFill>
              <a:blip r:embed="rId52"/>
              <a:stretch>
                <a:fillRect/>
              </a:stretch>
            </p:blipFill>
            <p:spPr>
              <a:xfrm>
                <a:off x="3443342" y="4746983"/>
                <a:ext cx="251052" cy="310793"/>
              </a:xfrm>
              <a:prstGeom prst="rect">
                <a:avLst/>
              </a:prstGeom>
            </p:spPr>
          </p:pic>
          <p:pic>
            <p:nvPicPr>
              <p:cNvPr id="463" name="Picture 462"/>
              <p:cNvPicPr>
                <a:picLocks noChangeAspect="1"/>
              </p:cNvPicPr>
              <p:nvPr/>
            </p:nvPicPr>
            <p:blipFill>
              <a:blip r:embed="rId53"/>
              <a:stretch>
                <a:fillRect/>
              </a:stretch>
            </p:blipFill>
            <p:spPr>
              <a:xfrm>
                <a:off x="3452791" y="5051904"/>
                <a:ext cx="244352" cy="305439"/>
              </a:xfrm>
              <a:prstGeom prst="rect">
                <a:avLst/>
              </a:prstGeom>
            </p:spPr>
          </p:pic>
          <p:pic>
            <p:nvPicPr>
              <p:cNvPr id="464" name="Picture 463"/>
              <p:cNvPicPr>
                <a:picLocks noChangeAspect="1"/>
              </p:cNvPicPr>
              <p:nvPr/>
            </p:nvPicPr>
            <p:blipFill rotWithShape="1">
              <a:blip r:embed="rId54"/>
              <a:srcRect b="1174"/>
              <a:stretch/>
            </p:blipFill>
            <p:spPr>
              <a:xfrm>
                <a:off x="3703670" y="1506185"/>
                <a:ext cx="257375" cy="315083"/>
              </a:xfrm>
              <a:prstGeom prst="rect">
                <a:avLst/>
              </a:prstGeom>
            </p:spPr>
          </p:pic>
          <p:pic>
            <p:nvPicPr>
              <p:cNvPr id="465" name="Picture 464"/>
              <p:cNvPicPr>
                <a:picLocks noChangeAspect="1"/>
              </p:cNvPicPr>
              <p:nvPr/>
            </p:nvPicPr>
            <p:blipFill>
              <a:blip r:embed="rId55"/>
              <a:stretch>
                <a:fillRect/>
              </a:stretch>
            </p:blipFill>
            <p:spPr>
              <a:xfrm>
                <a:off x="3694704" y="1829210"/>
                <a:ext cx="266340" cy="336857"/>
              </a:xfrm>
              <a:prstGeom prst="rect">
                <a:avLst/>
              </a:prstGeom>
            </p:spPr>
          </p:pic>
          <p:pic>
            <p:nvPicPr>
              <p:cNvPr id="466" name="Picture 465"/>
              <p:cNvPicPr>
                <a:picLocks noChangeAspect="1"/>
              </p:cNvPicPr>
              <p:nvPr/>
            </p:nvPicPr>
            <p:blipFill>
              <a:blip r:embed="rId56"/>
              <a:stretch>
                <a:fillRect/>
              </a:stretch>
            </p:blipFill>
            <p:spPr>
              <a:xfrm>
                <a:off x="3710150" y="2478683"/>
                <a:ext cx="250895" cy="315245"/>
              </a:xfrm>
              <a:prstGeom prst="rect">
                <a:avLst/>
              </a:prstGeom>
            </p:spPr>
          </p:pic>
          <p:pic>
            <p:nvPicPr>
              <p:cNvPr id="467" name="Picture 466"/>
              <p:cNvPicPr>
                <a:picLocks noChangeAspect="1"/>
              </p:cNvPicPr>
              <p:nvPr/>
            </p:nvPicPr>
            <p:blipFill>
              <a:blip r:embed="rId56"/>
              <a:stretch>
                <a:fillRect/>
              </a:stretch>
            </p:blipFill>
            <p:spPr>
              <a:xfrm>
                <a:off x="3697144" y="2145027"/>
                <a:ext cx="262493" cy="329818"/>
              </a:xfrm>
              <a:prstGeom prst="rect">
                <a:avLst/>
              </a:prstGeom>
            </p:spPr>
          </p:pic>
          <p:pic>
            <p:nvPicPr>
              <p:cNvPr id="468" name="Picture 467"/>
              <p:cNvPicPr>
                <a:picLocks noChangeAspect="1"/>
              </p:cNvPicPr>
              <p:nvPr/>
            </p:nvPicPr>
            <p:blipFill>
              <a:blip r:embed="rId57"/>
              <a:stretch>
                <a:fillRect/>
              </a:stretch>
            </p:blipFill>
            <p:spPr>
              <a:xfrm>
                <a:off x="3702099" y="2792663"/>
                <a:ext cx="257537" cy="326413"/>
              </a:xfrm>
              <a:prstGeom prst="rect">
                <a:avLst/>
              </a:prstGeom>
            </p:spPr>
          </p:pic>
          <p:pic>
            <p:nvPicPr>
              <p:cNvPr id="469" name="Picture 468"/>
              <p:cNvPicPr>
                <a:picLocks noChangeAspect="1"/>
              </p:cNvPicPr>
              <p:nvPr/>
            </p:nvPicPr>
            <p:blipFill>
              <a:blip r:embed="rId58"/>
              <a:stretch>
                <a:fillRect/>
              </a:stretch>
            </p:blipFill>
            <p:spPr>
              <a:xfrm>
                <a:off x="3691222" y="3116880"/>
                <a:ext cx="268415" cy="335136"/>
              </a:xfrm>
              <a:prstGeom prst="rect">
                <a:avLst/>
              </a:prstGeom>
            </p:spPr>
          </p:pic>
          <p:pic>
            <p:nvPicPr>
              <p:cNvPr id="470" name="Picture 469"/>
              <p:cNvPicPr>
                <a:picLocks noChangeAspect="1"/>
              </p:cNvPicPr>
              <p:nvPr/>
            </p:nvPicPr>
            <p:blipFill>
              <a:blip r:embed="rId59"/>
              <a:stretch>
                <a:fillRect/>
              </a:stretch>
            </p:blipFill>
            <p:spPr>
              <a:xfrm>
                <a:off x="3707363" y="3442029"/>
                <a:ext cx="252272" cy="315340"/>
              </a:xfrm>
              <a:prstGeom prst="rect">
                <a:avLst/>
              </a:prstGeom>
            </p:spPr>
          </p:pic>
          <p:pic>
            <p:nvPicPr>
              <p:cNvPr id="471" name="Picture 470"/>
              <p:cNvPicPr>
                <a:picLocks noChangeAspect="1"/>
              </p:cNvPicPr>
              <p:nvPr/>
            </p:nvPicPr>
            <p:blipFill>
              <a:blip r:embed="rId60"/>
              <a:stretch>
                <a:fillRect/>
              </a:stretch>
            </p:blipFill>
            <p:spPr>
              <a:xfrm>
                <a:off x="3702099" y="3783152"/>
                <a:ext cx="258946" cy="322755"/>
              </a:xfrm>
              <a:prstGeom prst="rect">
                <a:avLst/>
              </a:prstGeom>
            </p:spPr>
          </p:pic>
          <p:pic>
            <p:nvPicPr>
              <p:cNvPr id="472" name="Picture 471"/>
              <p:cNvPicPr>
                <a:picLocks noChangeAspect="1"/>
              </p:cNvPicPr>
              <p:nvPr/>
            </p:nvPicPr>
            <p:blipFill>
              <a:blip r:embed="rId61"/>
              <a:stretch>
                <a:fillRect/>
              </a:stretch>
            </p:blipFill>
            <p:spPr>
              <a:xfrm>
                <a:off x="3697958" y="4109449"/>
                <a:ext cx="254909" cy="319184"/>
              </a:xfrm>
              <a:prstGeom prst="rect">
                <a:avLst/>
              </a:prstGeom>
            </p:spPr>
          </p:pic>
          <p:pic>
            <p:nvPicPr>
              <p:cNvPr id="473" name="Picture 472"/>
              <p:cNvPicPr>
                <a:picLocks noChangeAspect="1"/>
              </p:cNvPicPr>
              <p:nvPr/>
            </p:nvPicPr>
            <p:blipFill>
              <a:blip r:embed="rId62"/>
              <a:stretch>
                <a:fillRect/>
              </a:stretch>
            </p:blipFill>
            <p:spPr>
              <a:xfrm>
                <a:off x="3705839" y="4428634"/>
                <a:ext cx="253797" cy="309248"/>
              </a:xfrm>
              <a:prstGeom prst="rect">
                <a:avLst/>
              </a:prstGeom>
            </p:spPr>
          </p:pic>
          <p:pic>
            <p:nvPicPr>
              <p:cNvPr id="474" name="Picture 473"/>
              <p:cNvPicPr>
                <a:picLocks noChangeAspect="1"/>
              </p:cNvPicPr>
              <p:nvPr/>
            </p:nvPicPr>
            <p:blipFill>
              <a:blip r:embed="rId63"/>
              <a:stretch>
                <a:fillRect/>
              </a:stretch>
            </p:blipFill>
            <p:spPr>
              <a:xfrm>
                <a:off x="3702099" y="4733800"/>
                <a:ext cx="250767" cy="314180"/>
              </a:xfrm>
              <a:prstGeom prst="rect">
                <a:avLst/>
              </a:prstGeom>
            </p:spPr>
          </p:pic>
          <p:pic>
            <p:nvPicPr>
              <p:cNvPr id="475" name="Picture 474"/>
              <p:cNvPicPr>
                <a:picLocks noChangeAspect="1"/>
              </p:cNvPicPr>
              <p:nvPr/>
            </p:nvPicPr>
            <p:blipFill>
              <a:blip r:embed="rId64"/>
              <a:stretch>
                <a:fillRect/>
              </a:stretch>
            </p:blipFill>
            <p:spPr>
              <a:xfrm>
                <a:off x="3695330" y="5040418"/>
                <a:ext cx="257537" cy="317192"/>
              </a:xfrm>
              <a:prstGeom prst="rect">
                <a:avLst/>
              </a:prstGeom>
            </p:spPr>
          </p:pic>
          <p:pic>
            <p:nvPicPr>
              <p:cNvPr id="476" name="Picture 475"/>
              <p:cNvPicPr>
                <a:picLocks noChangeAspect="1"/>
              </p:cNvPicPr>
              <p:nvPr/>
            </p:nvPicPr>
            <p:blipFill>
              <a:blip r:embed="rId65"/>
              <a:stretch>
                <a:fillRect/>
              </a:stretch>
            </p:blipFill>
            <p:spPr>
              <a:xfrm>
                <a:off x="3960470" y="1506460"/>
                <a:ext cx="273347" cy="341489"/>
              </a:xfrm>
              <a:prstGeom prst="rect">
                <a:avLst/>
              </a:prstGeom>
            </p:spPr>
          </p:pic>
          <p:pic>
            <p:nvPicPr>
              <p:cNvPr id="477" name="Picture 476"/>
              <p:cNvPicPr>
                <a:picLocks noChangeAspect="1"/>
              </p:cNvPicPr>
              <p:nvPr/>
            </p:nvPicPr>
            <p:blipFill>
              <a:blip r:embed="rId66"/>
              <a:stretch>
                <a:fillRect/>
              </a:stretch>
            </p:blipFill>
            <p:spPr>
              <a:xfrm>
                <a:off x="3963231" y="1840569"/>
                <a:ext cx="261618" cy="324328"/>
              </a:xfrm>
              <a:prstGeom prst="rect">
                <a:avLst/>
              </a:prstGeom>
            </p:spPr>
          </p:pic>
          <p:pic>
            <p:nvPicPr>
              <p:cNvPr id="478" name="Picture 477"/>
              <p:cNvPicPr>
                <a:picLocks noChangeAspect="1"/>
              </p:cNvPicPr>
              <p:nvPr/>
            </p:nvPicPr>
            <p:blipFill>
              <a:blip r:embed="rId67"/>
              <a:stretch>
                <a:fillRect/>
              </a:stretch>
            </p:blipFill>
            <p:spPr>
              <a:xfrm>
                <a:off x="3977724" y="2165782"/>
                <a:ext cx="247127" cy="310781"/>
              </a:xfrm>
              <a:prstGeom prst="rect">
                <a:avLst/>
              </a:prstGeom>
            </p:spPr>
          </p:pic>
          <p:pic>
            <p:nvPicPr>
              <p:cNvPr id="479" name="Picture 478"/>
              <p:cNvPicPr>
                <a:picLocks noChangeAspect="1"/>
              </p:cNvPicPr>
              <p:nvPr/>
            </p:nvPicPr>
            <p:blipFill>
              <a:blip r:embed="rId68"/>
              <a:stretch>
                <a:fillRect/>
              </a:stretch>
            </p:blipFill>
            <p:spPr>
              <a:xfrm>
                <a:off x="3977719" y="2482487"/>
                <a:ext cx="247131" cy="311228"/>
              </a:xfrm>
              <a:prstGeom prst="rect">
                <a:avLst/>
              </a:prstGeom>
            </p:spPr>
          </p:pic>
          <p:pic>
            <p:nvPicPr>
              <p:cNvPr id="480" name="Picture 479"/>
              <p:cNvPicPr>
                <a:picLocks noChangeAspect="1"/>
              </p:cNvPicPr>
              <p:nvPr/>
            </p:nvPicPr>
            <p:blipFill>
              <a:blip r:embed="rId69"/>
              <a:stretch>
                <a:fillRect/>
              </a:stretch>
            </p:blipFill>
            <p:spPr>
              <a:xfrm>
                <a:off x="3982768" y="2783577"/>
                <a:ext cx="249975" cy="314275"/>
              </a:xfrm>
              <a:prstGeom prst="rect">
                <a:avLst/>
              </a:prstGeom>
            </p:spPr>
          </p:pic>
          <p:pic>
            <p:nvPicPr>
              <p:cNvPr id="481" name="Picture 480"/>
              <p:cNvPicPr>
                <a:picLocks noChangeAspect="1"/>
              </p:cNvPicPr>
              <p:nvPr/>
            </p:nvPicPr>
            <p:blipFill>
              <a:blip r:embed="rId70"/>
              <a:stretch>
                <a:fillRect/>
              </a:stretch>
            </p:blipFill>
            <p:spPr>
              <a:xfrm>
                <a:off x="3977720" y="3108291"/>
                <a:ext cx="251729" cy="315568"/>
              </a:xfrm>
              <a:prstGeom prst="rect">
                <a:avLst/>
              </a:prstGeom>
            </p:spPr>
          </p:pic>
          <p:pic>
            <p:nvPicPr>
              <p:cNvPr id="482" name="Picture 481"/>
              <p:cNvPicPr>
                <a:picLocks noChangeAspect="1"/>
              </p:cNvPicPr>
              <p:nvPr/>
            </p:nvPicPr>
            <p:blipFill rotWithShape="1">
              <a:blip r:embed="rId71"/>
              <a:srcRect t="1274"/>
              <a:stretch/>
            </p:blipFill>
            <p:spPr>
              <a:xfrm>
                <a:off x="3956252" y="3418637"/>
                <a:ext cx="278853" cy="349730"/>
              </a:xfrm>
              <a:prstGeom prst="rect">
                <a:avLst/>
              </a:prstGeom>
            </p:spPr>
          </p:pic>
          <p:pic>
            <p:nvPicPr>
              <p:cNvPr id="483" name="Picture 482"/>
              <p:cNvPicPr>
                <a:picLocks noChangeAspect="1"/>
              </p:cNvPicPr>
              <p:nvPr/>
            </p:nvPicPr>
            <p:blipFill>
              <a:blip r:embed="rId72"/>
              <a:stretch>
                <a:fillRect/>
              </a:stretch>
            </p:blipFill>
            <p:spPr>
              <a:xfrm>
                <a:off x="3963215" y="3762363"/>
                <a:ext cx="266957" cy="335428"/>
              </a:xfrm>
              <a:prstGeom prst="rect">
                <a:avLst/>
              </a:prstGeom>
            </p:spPr>
          </p:pic>
          <p:pic>
            <p:nvPicPr>
              <p:cNvPr id="484" name="Picture 483"/>
              <p:cNvPicPr>
                <a:picLocks noChangeAspect="1"/>
              </p:cNvPicPr>
              <p:nvPr/>
            </p:nvPicPr>
            <p:blipFill>
              <a:blip r:embed="rId73"/>
              <a:stretch>
                <a:fillRect/>
              </a:stretch>
            </p:blipFill>
            <p:spPr>
              <a:xfrm>
                <a:off x="3977719" y="4117875"/>
                <a:ext cx="247131" cy="305403"/>
              </a:xfrm>
              <a:prstGeom prst="rect">
                <a:avLst/>
              </a:prstGeom>
            </p:spPr>
          </p:pic>
          <p:pic>
            <p:nvPicPr>
              <p:cNvPr id="485" name="Picture 484"/>
              <p:cNvPicPr>
                <a:picLocks noChangeAspect="1"/>
              </p:cNvPicPr>
              <p:nvPr/>
            </p:nvPicPr>
            <p:blipFill>
              <a:blip r:embed="rId74"/>
              <a:stretch>
                <a:fillRect/>
              </a:stretch>
            </p:blipFill>
            <p:spPr>
              <a:xfrm>
                <a:off x="3952865" y="4430979"/>
                <a:ext cx="280950" cy="346029"/>
              </a:xfrm>
              <a:prstGeom prst="rect">
                <a:avLst/>
              </a:prstGeom>
            </p:spPr>
          </p:pic>
          <p:pic>
            <p:nvPicPr>
              <p:cNvPr id="486" name="Picture 485"/>
              <p:cNvPicPr>
                <a:picLocks noChangeAspect="1"/>
              </p:cNvPicPr>
              <p:nvPr/>
            </p:nvPicPr>
            <p:blipFill>
              <a:blip r:embed="rId75"/>
              <a:stretch>
                <a:fillRect/>
              </a:stretch>
            </p:blipFill>
            <p:spPr>
              <a:xfrm>
                <a:off x="3959636" y="4762877"/>
                <a:ext cx="255596" cy="323014"/>
              </a:xfrm>
              <a:prstGeom prst="rect">
                <a:avLst/>
              </a:prstGeom>
            </p:spPr>
          </p:pic>
          <p:pic>
            <p:nvPicPr>
              <p:cNvPr id="487" name="Picture 486"/>
              <p:cNvPicPr>
                <a:picLocks noChangeAspect="1"/>
              </p:cNvPicPr>
              <p:nvPr/>
            </p:nvPicPr>
            <p:blipFill>
              <a:blip r:embed="rId76"/>
              <a:stretch>
                <a:fillRect/>
              </a:stretch>
            </p:blipFill>
            <p:spPr>
              <a:xfrm>
                <a:off x="3959636" y="5035494"/>
                <a:ext cx="254540" cy="315111"/>
              </a:xfrm>
              <a:prstGeom prst="rect">
                <a:avLst/>
              </a:prstGeom>
            </p:spPr>
          </p:pic>
          <p:pic>
            <p:nvPicPr>
              <p:cNvPr id="488" name="Picture 487"/>
              <p:cNvPicPr>
                <a:picLocks noChangeAspect="1"/>
              </p:cNvPicPr>
              <p:nvPr/>
            </p:nvPicPr>
            <p:blipFill>
              <a:blip r:embed="rId77"/>
              <a:stretch>
                <a:fillRect/>
              </a:stretch>
            </p:blipFill>
            <p:spPr>
              <a:xfrm>
                <a:off x="4242204" y="1511103"/>
                <a:ext cx="257375" cy="321718"/>
              </a:xfrm>
              <a:prstGeom prst="rect">
                <a:avLst/>
              </a:prstGeom>
            </p:spPr>
          </p:pic>
          <p:pic>
            <p:nvPicPr>
              <p:cNvPr id="489" name="Picture 488"/>
              <p:cNvPicPr>
                <a:picLocks noChangeAspect="1"/>
              </p:cNvPicPr>
              <p:nvPr/>
            </p:nvPicPr>
            <p:blipFill>
              <a:blip r:embed="rId78"/>
              <a:stretch>
                <a:fillRect/>
              </a:stretch>
            </p:blipFill>
            <p:spPr>
              <a:xfrm>
                <a:off x="4232743" y="1825257"/>
                <a:ext cx="248669" cy="311307"/>
              </a:xfrm>
              <a:prstGeom prst="rect">
                <a:avLst/>
              </a:prstGeom>
            </p:spPr>
          </p:pic>
          <p:pic>
            <p:nvPicPr>
              <p:cNvPr id="490" name="Picture 489"/>
              <p:cNvPicPr>
                <a:picLocks noChangeAspect="1"/>
              </p:cNvPicPr>
              <p:nvPr/>
            </p:nvPicPr>
            <p:blipFill>
              <a:blip r:embed="rId79"/>
              <a:stretch>
                <a:fillRect/>
              </a:stretch>
            </p:blipFill>
            <p:spPr>
              <a:xfrm>
                <a:off x="4224849" y="2136256"/>
                <a:ext cx="256562" cy="325995"/>
              </a:xfrm>
              <a:prstGeom prst="rect">
                <a:avLst/>
              </a:prstGeom>
            </p:spPr>
          </p:pic>
          <p:pic>
            <p:nvPicPr>
              <p:cNvPr id="491" name="Picture 490"/>
              <p:cNvPicPr>
                <a:picLocks noChangeAspect="1"/>
              </p:cNvPicPr>
              <p:nvPr/>
            </p:nvPicPr>
            <p:blipFill>
              <a:blip r:embed="rId80"/>
              <a:stretch>
                <a:fillRect/>
              </a:stretch>
            </p:blipFill>
            <p:spPr>
              <a:xfrm>
                <a:off x="4233689" y="2453688"/>
                <a:ext cx="247127" cy="310511"/>
              </a:xfrm>
              <a:prstGeom prst="rect">
                <a:avLst/>
              </a:prstGeom>
            </p:spPr>
          </p:pic>
          <p:pic>
            <p:nvPicPr>
              <p:cNvPr id="492" name="Picture 491"/>
              <p:cNvPicPr>
                <a:picLocks noChangeAspect="1"/>
              </p:cNvPicPr>
              <p:nvPr/>
            </p:nvPicPr>
            <p:blipFill>
              <a:blip r:embed="rId81"/>
              <a:stretch>
                <a:fillRect/>
              </a:stretch>
            </p:blipFill>
            <p:spPr>
              <a:xfrm>
                <a:off x="4215232" y="2767699"/>
                <a:ext cx="283670" cy="358278"/>
              </a:xfrm>
              <a:prstGeom prst="rect">
                <a:avLst/>
              </a:prstGeom>
            </p:spPr>
          </p:pic>
          <p:pic>
            <p:nvPicPr>
              <p:cNvPr id="493" name="Picture 492"/>
              <p:cNvPicPr>
                <a:picLocks noChangeAspect="1"/>
              </p:cNvPicPr>
              <p:nvPr/>
            </p:nvPicPr>
            <p:blipFill>
              <a:blip r:embed="rId82"/>
              <a:stretch>
                <a:fillRect/>
              </a:stretch>
            </p:blipFill>
            <p:spPr>
              <a:xfrm>
                <a:off x="4231156" y="3116982"/>
                <a:ext cx="252836" cy="319333"/>
              </a:xfrm>
              <a:prstGeom prst="rect">
                <a:avLst/>
              </a:prstGeom>
            </p:spPr>
          </p:pic>
          <p:pic>
            <p:nvPicPr>
              <p:cNvPr id="494" name="Picture 493"/>
              <p:cNvPicPr>
                <a:picLocks noChangeAspect="1"/>
              </p:cNvPicPr>
              <p:nvPr/>
            </p:nvPicPr>
            <p:blipFill>
              <a:blip r:embed="rId83"/>
              <a:stretch>
                <a:fillRect/>
              </a:stretch>
            </p:blipFill>
            <p:spPr>
              <a:xfrm>
                <a:off x="4233687" y="3437461"/>
                <a:ext cx="263795" cy="328613"/>
              </a:xfrm>
              <a:prstGeom prst="rect">
                <a:avLst/>
              </a:prstGeom>
            </p:spPr>
          </p:pic>
          <p:pic>
            <p:nvPicPr>
              <p:cNvPr id="495" name="Picture 494"/>
              <p:cNvPicPr>
                <a:picLocks noChangeAspect="1"/>
              </p:cNvPicPr>
              <p:nvPr/>
            </p:nvPicPr>
            <p:blipFill>
              <a:blip r:embed="rId83"/>
              <a:stretch>
                <a:fillRect/>
              </a:stretch>
            </p:blipFill>
            <p:spPr>
              <a:xfrm>
                <a:off x="4233688" y="3764305"/>
                <a:ext cx="265214" cy="330382"/>
              </a:xfrm>
              <a:prstGeom prst="rect">
                <a:avLst/>
              </a:prstGeom>
            </p:spPr>
          </p:pic>
          <p:pic>
            <p:nvPicPr>
              <p:cNvPr id="496" name="Picture 495"/>
              <p:cNvPicPr>
                <a:picLocks noChangeAspect="1"/>
              </p:cNvPicPr>
              <p:nvPr/>
            </p:nvPicPr>
            <p:blipFill>
              <a:blip r:embed="rId84"/>
              <a:stretch>
                <a:fillRect/>
              </a:stretch>
            </p:blipFill>
            <p:spPr>
              <a:xfrm>
                <a:off x="4233131" y="4088323"/>
                <a:ext cx="263255" cy="322580"/>
              </a:xfrm>
              <a:prstGeom prst="rect">
                <a:avLst/>
              </a:prstGeom>
            </p:spPr>
          </p:pic>
          <p:pic>
            <p:nvPicPr>
              <p:cNvPr id="497" name="Picture 496"/>
              <p:cNvPicPr>
                <a:picLocks noChangeAspect="1"/>
              </p:cNvPicPr>
              <p:nvPr/>
            </p:nvPicPr>
            <p:blipFill>
              <a:blip r:embed="rId85"/>
              <a:stretch>
                <a:fillRect/>
              </a:stretch>
            </p:blipFill>
            <p:spPr>
              <a:xfrm>
                <a:off x="4221845" y="4406907"/>
                <a:ext cx="279809" cy="345788"/>
              </a:xfrm>
              <a:prstGeom prst="rect">
                <a:avLst/>
              </a:prstGeom>
            </p:spPr>
          </p:pic>
          <p:pic>
            <p:nvPicPr>
              <p:cNvPr id="498" name="Picture 497"/>
              <p:cNvPicPr>
                <a:picLocks noChangeAspect="1"/>
              </p:cNvPicPr>
              <p:nvPr/>
            </p:nvPicPr>
            <p:blipFill>
              <a:blip r:embed="rId86"/>
              <a:stretch>
                <a:fillRect/>
              </a:stretch>
            </p:blipFill>
            <p:spPr>
              <a:xfrm>
                <a:off x="4233129" y="4739632"/>
                <a:ext cx="265772" cy="333742"/>
              </a:xfrm>
              <a:prstGeom prst="rect">
                <a:avLst/>
              </a:prstGeom>
            </p:spPr>
          </p:pic>
          <p:pic>
            <p:nvPicPr>
              <p:cNvPr id="499" name="Picture 498"/>
              <p:cNvPicPr>
                <a:picLocks noChangeAspect="1"/>
              </p:cNvPicPr>
              <p:nvPr/>
            </p:nvPicPr>
            <p:blipFill>
              <a:blip r:embed="rId87"/>
              <a:stretch>
                <a:fillRect/>
              </a:stretch>
            </p:blipFill>
            <p:spPr>
              <a:xfrm>
                <a:off x="4242203" y="5049964"/>
                <a:ext cx="243534" cy="300105"/>
              </a:xfrm>
              <a:prstGeom prst="rect">
                <a:avLst/>
              </a:prstGeom>
            </p:spPr>
          </p:pic>
          <p:pic>
            <p:nvPicPr>
              <p:cNvPr id="500" name="Picture 499"/>
              <p:cNvPicPr>
                <a:picLocks noChangeAspect="1"/>
              </p:cNvPicPr>
              <p:nvPr/>
            </p:nvPicPr>
            <p:blipFill>
              <a:blip r:embed="rId88"/>
              <a:stretch>
                <a:fillRect/>
              </a:stretch>
            </p:blipFill>
            <p:spPr>
              <a:xfrm>
                <a:off x="4497481" y="1500188"/>
                <a:ext cx="249637" cy="311867"/>
              </a:xfrm>
              <a:prstGeom prst="rect">
                <a:avLst/>
              </a:prstGeom>
            </p:spPr>
          </p:pic>
          <p:pic>
            <p:nvPicPr>
              <p:cNvPr id="501" name="Picture 500"/>
              <p:cNvPicPr>
                <a:picLocks noChangeAspect="1"/>
              </p:cNvPicPr>
              <p:nvPr/>
            </p:nvPicPr>
            <p:blipFill>
              <a:blip r:embed="rId89"/>
              <a:stretch>
                <a:fillRect/>
              </a:stretch>
            </p:blipFill>
            <p:spPr>
              <a:xfrm>
                <a:off x="4490386" y="1818446"/>
                <a:ext cx="250078" cy="310830"/>
              </a:xfrm>
              <a:prstGeom prst="rect">
                <a:avLst/>
              </a:prstGeom>
            </p:spPr>
          </p:pic>
          <p:pic>
            <p:nvPicPr>
              <p:cNvPr id="502" name="Picture 501"/>
              <p:cNvPicPr>
                <a:picLocks noChangeAspect="1"/>
              </p:cNvPicPr>
              <p:nvPr/>
            </p:nvPicPr>
            <p:blipFill>
              <a:blip r:embed="rId90"/>
              <a:stretch>
                <a:fillRect/>
              </a:stretch>
            </p:blipFill>
            <p:spPr>
              <a:xfrm>
                <a:off x="4505044" y="2132577"/>
                <a:ext cx="230421" cy="294920"/>
              </a:xfrm>
              <a:prstGeom prst="rect">
                <a:avLst/>
              </a:prstGeom>
            </p:spPr>
          </p:pic>
          <p:pic>
            <p:nvPicPr>
              <p:cNvPr id="503" name="Picture 502"/>
              <p:cNvPicPr>
                <a:picLocks noChangeAspect="1"/>
              </p:cNvPicPr>
              <p:nvPr/>
            </p:nvPicPr>
            <p:blipFill>
              <a:blip r:embed="rId91"/>
              <a:stretch>
                <a:fillRect/>
              </a:stretch>
            </p:blipFill>
            <p:spPr>
              <a:xfrm>
                <a:off x="4483348" y="2448860"/>
                <a:ext cx="245303" cy="306629"/>
              </a:xfrm>
              <a:prstGeom prst="rect">
                <a:avLst/>
              </a:prstGeom>
            </p:spPr>
          </p:pic>
          <p:pic>
            <p:nvPicPr>
              <p:cNvPr id="504" name="Picture 503"/>
              <p:cNvPicPr>
                <a:picLocks noChangeAspect="1"/>
              </p:cNvPicPr>
              <p:nvPr/>
            </p:nvPicPr>
            <p:blipFill>
              <a:blip r:embed="rId92"/>
              <a:stretch>
                <a:fillRect/>
              </a:stretch>
            </p:blipFill>
            <p:spPr>
              <a:xfrm>
                <a:off x="4489618" y="2773165"/>
                <a:ext cx="261744" cy="330585"/>
              </a:xfrm>
              <a:prstGeom prst="rect">
                <a:avLst/>
              </a:prstGeom>
            </p:spPr>
          </p:pic>
          <p:pic>
            <p:nvPicPr>
              <p:cNvPr id="505" name="Picture 504"/>
              <p:cNvPicPr>
                <a:picLocks noChangeAspect="1"/>
              </p:cNvPicPr>
              <p:nvPr/>
            </p:nvPicPr>
            <p:blipFill>
              <a:blip r:embed="rId93"/>
              <a:stretch>
                <a:fillRect/>
              </a:stretch>
            </p:blipFill>
            <p:spPr>
              <a:xfrm>
                <a:off x="4490701" y="3101822"/>
                <a:ext cx="249764" cy="308825"/>
              </a:xfrm>
              <a:prstGeom prst="rect">
                <a:avLst/>
              </a:prstGeom>
            </p:spPr>
          </p:pic>
          <p:pic>
            <p:nvPicPr>
              <p:cNvPr id="506" name="Picture 505"/>
              <p:cNvPicPr>
                <a:picLocks noChangeAspect="1"/>
              </p:cNvPicPr>
              <p:nvPr/>
            </p:nvPicPr>
            <p:blipFill>
              <a:blip r:embed="rId94"/>
              <a:stretch>
                <a:fillRect/>
              </a:stretch>
            </p:blipFill>
            <p:spPr>
              <a:xfrm>
                <a:off x="4490266" y="3448465"/>
                <a:ext cx="248192" cy="311484"/>
              </a:xfrm>
              <a:prstGeom prst="rect">
                <a:avLst/>
              </a:prstGeom>
            </p:spPr>
          </p:pic>
          <p:pic>
            <p:nvPicPr>
              <p:cNvPr id="507" name="Picture 506"/>
              <p:cNvPicPr>
                <a:picLocks noChangeAspect="1"/>
              </p:cNvPicPr>
              <p:nvPr/>
            </p:nvPicPr>
            <p:blipFill>
              <a:blip r:embed="rId95"/>
              <a:stretch>
                <a:fillRect/>
              </a:stretch>
            </p:blipFill>
            <p:spPr>
              <a:xfrm>
                <a:off x="4493317" y="3778665"/>
                <a:ext cx="250124" cy="314997"/>
              </a:xfrm>
              <a:prstGeom prst="rect">
                <a:avLst/>
              </a:prstGeom>
            </p:spPr>
          </p:pic>
          <p:pic>
            <p:nvPicPr>
              <p:cNvPr id="508" name="Picture 507"/>
              <p:cNvPicPr>
                <a:picLocks noChangeAspect="1"/>
              </p:cNvPicPr>
              <p:nvPr/>
            </p:nvPicPr>
            <p:blipFill>
              <a:blip r:embed="rId96"/>
              <a:stretch>
                <a:fillRect/>
              </a:stretch>
            </p:blipFill>
            <p:spPr>
              <a:xfrm>
                <a:off x="4490256" y="4101921"/>
                <a:ext cx="251658" cy="314392"/>
              </a:xfrm>
              <a:prstGeom prst="rect">
                <a:avLst/>
              </a:prstGeom>
            </p:spPr>
          </p:pic>
          <p:pic>
            <p:nvPicPr>
              <p:cNvPr id="509" name="Picture 508"/>
              <p:cNvPicPr>
                <a:picLocks noChangeAspect="1"/>
              </p:cNvPicPr>
              <p:nvPr/>
            </p:nvPicPr>
            <p:blipFill>
              <a:blip r:embed="rId97"/>
              <a:stretch>
                <a:fillRect/>
              </a:stretch>
            </p:blipFill>
            <p:spPr>
              <a:xfrm>
                <a:off x="4501655" y="4420852"/>
                <a:ext cx="246919" cy="304115"/>
              </a:xfrm>
              <a:prstGeom prst="rect">
                <a:avLst/>
              </a:prstGeom>
            </p:spPr>
          </p:pic>
          <p:pic>
            <p:nvPicPr>
              <p:cNvPr id="510" name="Picture 509"/>
              <p:cNvPicPr>
                <a:picLocks noChangeAspect="1"/>
              </p:cNvPicPr>
              <p:nvPr/>
            </p:nvPicPr>
            <p:blipFill>
              <a:blip r:embed="rId98"/>
              <a:stretch>
                <a:fillRect/>
              </a:stretch>
            </p:blipFill>
            <p:spPr>
              <a:xfrm>
                <a:off x="4489585" y="4733153"/>
                <a:ext cx="255110" cy="320542"/>
              </a:xfrm>
              <a:prstGeom prst="rect">
                <a:avLst/>
              </a:prstGeom>
            </p:spPr>
          </p:pic>
          <p:pic>
            <p:nvPicPr>
              <p:cNvPr id="511" name="Picture 510"/>
              <p:cNvPicPr>
                <a:picLocks noChangeAspect="1"/>
              </p:cNvPicPr>
              <p:nvPr/>
            </p:nvPicPr>
            <p:blipFill>
              <a:blip r:embed="rId99"/>
              <a:stretch>
                <a:fillRect/>
              </a:stretch>
            </p:blipFill>
            <p:spPr>
              <a:xfrm>
                <a:off x="4497481" y="5056018"/>
                <a:ext cx="236591" cy="294050"/>
              </a:xfrm>
              <a:prstGeom prst="rect">
                <a:avLst/>
              </a:prstGeom>
            </p:spPr>
          </p:pic>
          <p:pic>
            <p:nvPicPr>
              <p:cNvPr id="512" name="Picture 511"/>
              <p:cNvPicPr>
                <a:picLocks noChangeAspect="1"/>
              </p:cNvPicPr>
              <p:nvPr/>
            </p:nvPicPr>
            <p:blipFill>
              <a:blip r:embed="rId100"/>
              <a:stretch>
                <a:fillRect/>
              </a:stretch>
            </p:blipFill>
            <p:spPr>
              <a:xfrm>
                <a:off x="4745832" y="1500190"/>
                <a:ext cx="255602" cy="314977"/>
              </a:xfrm>
              <a:prstGeom prst="rect">
                <a:avLst/>
              </a:prstGeom>
            </p:spPr>
          </p:pic>
          <p:pic>
            <p:nvPicPr>
              <p:cNvPr id="513" name="Picture 512"/>
              <p:cNvPicPr>
                <a:picLocks noChangeAspect="1"/>
              </p:cNvPicPr>
              <p:nvPr/>
            </p:nvPicPr>
            <p:blipFill>
              <a:blip r:embed="rId101"/>
              <a:stretch>
                <a:fillRect/>
              </a:stretch>
            </p:blipFill>
            <p:spPr>
              <a:xfrm>
                <a:off x="4737481" y="1813909"/>
                <a:ext cx="251165" cy="318878"/>
              </a:xfrm>
              <a:prstGeom prst="rect">
                <a:avLst/>
              </a:prstGeom>
            </p:spPr>
          </p:pic>
          <p:pic>
            <p:nvPicPr>
              <p:cNvPr id="514" name="Picture 513"/>
              <p:cNvPicPr>
                <a:picLocks noChangeAspect="1"/>
              </p:cNvPicPr>
              <p:nvPr/>
            </p:nvPicPr>
            <p:blipFill>
              <a:blip r:embed="rId102"/>
              <a:stretch>
                <a:fillRect/>
              </a:stretch>
            </p:blipFill>
            <p:spPr>
              <a:xfrm>
                <a:off x="4734862" y="2127512"/>
                <a:ext cx="256400" cy="329021"/>
              </a:xfrm>
              <a:prstGeom prst="rect">
                <a:avLst/>
              </a:prstGeom>
            </p:spPr>
          </p:pic>
          <p:pic>
            <p:nvPicPr>
              <p:cNvPr id="515" name="Picture 514"/>
              <p:cNvPicPr>
                <a:picLocks noChangeAspect="1"/>
              </p:cNvPicPr>
              <p:nvPr/>
            </p:nvPicPr>
            <p:blipFill>
              <a:blip r:embed="rId103"/>
              <a:stretch>
                <a:fillRect/>
              </a:stretch>
            </p:blipFill>
            <p:spPr>
              <a:xfrm>
                <a:off x="4734071" y="2458266"/>
                <a:ext cx="247490" cy="311867"/>
              </a:xfrm>
              <a:prstGeom prst="rect">
                <a:avLst/>
              </a:prstGeom>
            </p:spPr>
          </p:pic>
          <p:pic>
            <p:nvPicPr>
              <p:cNvPr id="516" name="Picture 515"/>
              <p:cNvPicPr>
                <a:picLocks noChangeAspect="1"/>
              </p:cNvPicPr>
              <p:nvPr/>
            </p:nvPicPr>
            <p:blipFill>
              <a:blip r:embed="rId104"/>
              <a:stretch>
                <a:fillRect/>
              </a:stretch>
            </p:blipFill>
            <p:spPr>
              <a:xfrm>
                <a:off x="4733665" y="2772458"/>
                <a:ext cx="254981" cy="316001"/>
              </a:xfrm>
              <a:prstGeom prst="rect">
                <a:avLst/>
              </a:prstGeom>
            </p:spPr>
          </p:pic>
          <p:pic>
            <p:nvPicPr>
              <p:cNvPr id="517" name="Picture 516"/>
              <p:cNvPicPr>
                <a:picLocks noChangeAspect="1"/>
              </p:cNvPicPr>
              <p:nvPr/>
            </p:nvPicPr>
            <p:blipFill>
              <a:blip r:embed="rId105"/>
              <a:stretch>
                <a:fillRect/>
              </a:stretch>
            </p:blipFill>
            <p:spPr>
              <a:xfrm>
                <a:off x="4733453" y="3100367"/>
                <a:ext cx="248108" cy="304019"/>
              </a:xfrm>
              <a:prstGeom prst="rect">
                <a:avLst/>
              </a:prstGeom>
            </p:spPr>
          </p:pic>
          <p:pic>
            <p:nvPicPr>
              <p:cNvPr id="518" name="Picture 517"/>
              <p:cNvPicPr>
                <a:picLocks noChangeAspect="1"/>
              </p:cNvPicPr>
              <p:nvPr/>
            </p:nvPicPr>
            <p:blipFill>
              <a:blip r:embed="rId106"/>
              <a:stretch>
                <a:fillRect/>
              </a:stretch>
            </p:blipFill>
            <p:spPr>
              <a:xfrm>
                <a:off x="4741915" y="3438491"/>
                <a:ext cx="252474" cy="318876"/>
              </a:xfrm>
              <a:prstGeom prst="rect">
                <a:avLst/>
              </a:prstGeom>
            </p:spPr>
          </p:pic>
          <p:pic>
            <p:nvPicPr>
              <p:cNvPr id="519" name="Picture 518"/>
              <p:cNvPicPr>
                <a:picLocks noChangeAspect="1"/>
              </p:cNvPicPr>
              <p:nvPr/>
            </p:nvPicPr>
            <p:blipFill>
              <a:blip r:embed="rId107"/>
              <a:stretch>
                <a:fillRect/>
              </a:stretch>
            </p:blipFill>
            <p:spPr>
              <a:xfrm>
                <a:off x="4741915" y="3782438"/>
                <a:ext cx="251703" cy="315353"/>
              </a:xfrm>
              <a:prstGeom prst="rect">
                <a:avLst/>
              </a:prstGeom>
            </p:spPr>
          </p:pic>
          <p:pic>
            <p:nvPicPr>
              <p:cNvPr id="520" name="Picture 519"/>
              <p:cNvPicPr>
                <a:picLocks noChangeAspect="1"/>
              </p:cNvPicPr>
              <p:nvPr/>
            </p:nvPicPr>
            <p:blipFill>
              <a:blip r:embed="rId108"/>
              <a:stretch>
                <a:fillRect/>
              </a:stretch>
            </p:blipFill>
            <p:spPr>
              <a:xfrm>
                <a:off x="4737481" y="4100270"/>
                <a:ext cx="254606" cy="318257"/>
              </a:xfrm>
              <a:prstGeom prst="rect">
                <a:avLst/>
              </a:prstGeom>
            </p:spPr>
          </p:pic>
          <p:pic>
            <p:nvPicPr>
              <p:cNvPr id="521" name="Picture 520"/>
              <p:cNvPicPr>
                <a:picLocks noChangeAspect="1"/>
              </p:cNvPicPr>
              <p:nvPr/>
            </p:nvPicPr>
            <p:blipFill>
              <a:blip r:embed="rId109"/>
              <a:stretch>
                <a:fillRect/>
              </a:stretch>
            </p:blipFill>
            <p:spPr>
              <a:xfrm>
                <a:off x="4728651" y="4427324"/>
                <a:ext cx="252497" cy="311867"/>
              </a:xfrm>
              <a:prstGeom prst="rect">
                <a:avLst/>
              </a:prstGeom>
            </p:spPr>
          </p:pic>
          <p:pic>
            <p:nvPicPr>
              <p:cNvPr id="522" name="Picture 521"/>
              <p:cNvPicPr>
                <a:picLocks noChangeAspect="1"/>
              </p:cNvPicPr>
              <p:nvPr/>
            </p:nvPicPr>
            <p:blipFill>
              <a:blip r:embed="rId110"/>
              <a:stretch>
                <a:fillRect/>
              </a:stretch>
            </p:blipFill>
            <p:spPr>
              <a:xfrm>
                <a:off x="4732151" y="4729502"/>
                <a:ext cx="245497" cy="311867"/>
              </a:xfrm>
              <a:prstGeom prst="rect">
                <a:avLst/>
              </a:prstGeom>
            </p:spPr>
          </p:pic>
          <p:pic>
            <p:nvPicPr>
              <p:cNvPr id="523" name="Picture 522"/>
              <p:cNvPicPr>
                <a:picLocks noChangeAspect="1"/>
              </p:cNvPicPr>
              <p:nvPr/>
            </p:nvPicPr>
            <p:blipFill>
              <a:blip r:embed="rId110"/>
              <a:stretch>
                <a:fillRect/>
              </a:stretch>
            </p:blipFill>
            <p:spPr>
              <a:xfrm>
                <a:off x="4733591" y="5044909"/>
                <a:ext cx="242617" cy="308209"/>
              </a:xfrm>
              <a:prstGeom prst="rect">
                <a:avLst/>
              </a:prstGeom>
            </p:spPr>
          </p:pic>
          <p:pic>
            <p:nvPicPr>
              <p:cNvPr id="524" name="Picture 523"/>
              <p:cNvPicPr>
                <a:picLocks noChangeAspect="1"/>
              </p:cNvPicPr>
              <p:nvPr/>
            </p:nvPicPr>
            <p:blipFill>
              <a:blip r:embed="rId111"/>
              <a:stretch>
                <a:fillRect/>
              </a:stretch>
            </p:blipFill>
            <p:spPr>
              <a:xfrm>
                <a:off x="5010779" y="1508164"/>
                <a:ext cx="247800" cy="310283"/>
              </a:xfrm>
              <a:prstGeom prst="rect">
                <a:avLst/>
              </a:prstGeom>
            </p:spPr>
          </p:pic>
          <p:pic>
            <p:nvPicPr>
              <p:cNvPr id="525" name="Picture 524"/>
              <p:cNvPicPr>
                <a:picLocks noChangeAspect="1"/>
              </p:cNvPicPr>
              <p:nvPr/>
            </p:nvPicPr>
            <p:blipFill>
              <a:blip r:embed="rId112"/>
              <a:stretch>
                <a:fillRect/>
              </a:stretch>
            </p:blipFill>
            <p:spPr>
              <a:xfrm>
                <a:off x="5001434" y="1824996"/>
                <a:ext cx="251828" cy="313481"/>
              </a:xfrm>
              <a:prstGeom prst="rect">
                <a:avLst/>
              </a:prstGeom>
            </p:spPr>
          </p:pic>
          <p:pic>
            <p:nvPicPr>
              <p:cNvPr id="526" name="Picture 525"/>
              <p:cNvPicPr>
                <a:picLocks noChangeAspect="1"/>
              </p:cNvPicPr>
              <p:nvPr/>
            </p:nvPicPr>
            <p:blipFill>
              <a:blip r:embed="rId113"/>
              <a:stretch>
                <a:fillRect/>
              </a:stretch>
            </p:blipFill>
            <p:spPr>
              <a:xfrm>
                <a:off x="4988646" y="2126008"/>
                <a:ext cx="256538" cy="316957"/>
              </a:xfrm>
              <a:prstGeom prst="rect">
                <a:avLst/>
              </a:prstGeom>
            </p:spPr>
          </p:pic>
          <p:pic>
            <p:nvPicPr>
              <p:cNvPr id="527" name="Picture 526"/>
              <p:cNvPicPr>
                <a:picLocks noChangeAspect="1"/>
              </p:cNvPicPr>
              <p:nvPr/>
            </p:nvPicPr>
            <p:blipFill>
              <a:blip r:embed="rId114"/>
              <a:stretch>
                <a:fillRect/>
              </a:stretch>
            </p:blipFill>
            <p:spPr>
              <a:xfrm>
                <a:off x="5006006" y="2465276"/>
                <a:ext cx="247256" cy="304856"/>
              </a:xfrm>
              <a:prstGeom prst="rect">
                <a:avLst/>
              </a:prstGeom>
            </p:spPr>
          </p:pic>
          <p:pic>
            <p:nvPicPr>
              <p:cNvPr id="528" name="Picture 527"/>
              <p:cNvPicPr>
                <a:picLocks noChangeAspect="1"/>
              </p:cNvPicPr>
              <p:nvPr/>
            </p:nvPicPr>
            <p:blipFill>
              <a:blip r:embed="rId115"/>
              <a:stretch>
                <a:fillRect/>
              </a:stretch>
            </p:blipFill>
            <p:spPr>
              <a:xfrm>
                <a:off x="5003492" y="2785687"/>
                <a:ext cx="247712" cy="311246"/>
              </a:xfrm>
              <a:prstGeom prst="rect">
                <a:avLst/>
              </a:prstGeom>
            </p:spPr>
          </p:pic>
          <p:pic>
            <p:nvPicPr>
              <p:cNvPr id="529" name="Picture 528"/>
              <p:cNvPicPr>
                <a:picLocks noChangeAspect="1"/>
              </p:cNvPicPr>
              <p:nvPr/>
            </p:nvPicPr>
            <p:blipFill>
              <a:blip r:embed="rId116"/>
              <a:stretch>
                <a:fillRect/>
              </a:stretch>
            </p:blipFill>
            <p:spPr>
              <a:xfrm>
                <a:off x="4992837" y="3092476"/>
                <a:ext cx="252347" cy="313456"/>
              </a:xfrm>
              <a:prstGeom prst="rect">
                <a:avLst/>
              </a:prstGeom>
            </p:spPr>
          </p:pic>
          <p:pic>
            <p:nvPicPr>
              <p:cNvPr id="530" name="Picture 529"/>
              <p:cNvPicPr>
                <a:picLocks noChangeAspect="1"/>
              </p:cNvPicPr>
              <p:nvPr/>
            </p:nvPicPr>
            <p:blipFill>
              <a:blip r:embed="rId117"/>
              <a:stretch>
                <a:fillRect/>
              </a:stretch>
            </p:blipFill>
            <p:spPr>
              <a:xfrm>
                <a:off x="5005883" y="3436313"/>
                <a:ext cx="242928" cy="305597"/>
              </a:xfrm>
              <a:prstGeom prst="rect">
                <a:avLst/>
              </a:prstGeom>
            </p:spPr>
          </p:pic>
          <p:pic>
            <p:nvPicPr>
              <p:cNvPr id="531" name="Picture 530"/>
              <p:cNvPicPr>
                <a:picLocks noChangeAspect="1"/>
              </p:cNvPicPr>
              <p:nvPr/>
            </p:nvPicPr>
            <p:blipFill>
              <a:blip r:embed="rId118"/>
              <a:stretch>
                <a:fillRect/>
              </a:stretch>
            </p:blipFill>
            <p:spPr>
              <a:xfrm>
                <a:off x="5010782" y="3782439"/>
                <a:ext cx="248003" cy="303891"/>
              </a:xfrm>
              <a:prstGeom prst="rect">
                <a:avLst/>
              </a:prstGeom>
            </p:spPr>
          </p:pic>
          <p:pic>
            <p:nvPicPr>
              <p:cNvPr id="532" name="Picture 531"/>
              <p:cNvPicPr>
                <a:picLocks noChangeAspect="1"/>
              </p:cNvPicPr>
              <p:nvPr/>
            </p:nvPicPr>
            <p:blipFill>
              <a:blip r:embed="rId119"/>
              <a:stretch>
                <a:fillRect/>
              </a:stretch>
            </p:blipFill>
            <p:spPr>
              <a:xfrm>
                <a:off x="4996105" y="4110568"/>
                <a:ext cx="249080" cy="310283"/>
              </a:xfrm>
              <a:prstGeom prst="rect">
                <a:avLst/>
              </a:prstGeom>
            </p:spPr>
          </p:pic>
          <p:pic>
            <p:nvPicPr>
              <p:cNvPr id="533" name="Picture 532"/>
              <p:cNvPicPr>
                <a:picLocks noChangeAspect="1"/>
              </p:cNvPicPr>
              <p:nvPr/>
            </p:nvPicPr>
            <p:blipFill>
              <a:blip r:embed="rId120"/>
              <a:stretch>
                <a:fillRect/>
              </a:stretch>
            </p:blipFill>
            <p:spPr>
              <a:xfrm>
                <a:off x="4988646" y="4420524"/>
                <a:ext cx="249653" cy="310283"/>
              </a:xfrm>
              <a:prstGeom prst="rect">
                <a:avLst/>
              </a:prstGeom>
            </p:spPr>
          </p:pic>
          <p:pic>
            <p:nvPicPr>
              <p:cNvPr id="534" name="Picture 533"/>
              <p:cNvPicPr>
                <a:picLocks noChangeAspect="1"/>
              </p:cNvPicPr>
              <p:nvPr/>
            </p:nvPicPr>
            <p:blipFill>
              <a:blip r:embed="rId121"/>
              <a:stretch>
                <a:fillRect/>
              </a:stretch>
            </p:blipFill>
            <p:spPr>
              <a:xfrm>
                <a:off x="4992546" y="4746014"/>
                <a:ext cx="254752" cy="318257"/>
              </a:xfrm>
              <a:prstGeom prst="rect">
                <a:avLst/>
              </a:prstGeom>
            </p:spPr>
          </p:pic>
          <p:pic>
            <p:nvPicPr>
              <p:cNvPr id="535" name="Picture 534"/>
              <p:cNvPicPr>
                <a:picLocks noChangeAspect="1"/>
              </p:cNvPicPr>
              <p:nvPr/>
            </p:nvPicPr>
            <p:blipFill>
              <a:blip r:embed="rId122"/>
              <a:stretch>
                <a:fillRect/>
              </a:stretch>
            </p:blipFill>
            <p:spPr>
              <a:xfrm>
                <a:off x="4985004" y="5036976"/>
                <a:ext cx="253294" cy="320839"/>
              </a:xfrm>
              <a:prstGeom prst="rect">
                <a:avLst/>
              </a:prstGeom>
            </p:spPr>
          </p:pic>
          <p:pic>
            <p:nvPicPr>
              <p:cNvPr id="536" name="Picture 535"/>
              <p:cNvPicPr>
                <a:picLocks noChangeAspect="1"/>
              </p:cNvPicPr>
              <p:nvPr/>
            </p:nvPicPr>
            <p:blipFill>
              <a:blip r:embed="rId123"/>
              <a:stretch>
                <a:fillRect/>
              </a:stretch>
            </p:blipFill>
            <p:spPr>
              <a:xfrm>
                <a:off x="5267320" y="1500188"/>
                <a:ext cx="250927" cy="311867"/>
              </a:xfrm>
              <a:prstGeom prst="rect">
                <a:avLst/>
              </a:prstGeom>
            </p:spPr>
          </p:pic>
          <p:pic>
            <p:nvPicPr>
              <p:cNvPr id="537" name="Picture 536"/>
              <p:cNvPicPr>
                <a:picLocks noChangeAspect="1"/>
              </p:cNvPicPr>
              <p:nvPr/>
            </p:nvPicPr>
            <p:blipFill>
              <a:blip r:embed="rId124"/>
              <a:stretch>
                <a:fillRect/>
              </a:stretch>
            </p:blipFill>
            <p:spPr>
              <a:xfrm>
                <a:off x="5248811" y="1809441"/>
                <a:ext cx="253986" cy="317603"/>
              </a:xfrm>
              <a:prstGeom prst="rect">
                <a:avLst/>
              </a:prstGeom>
            </p:spPr>
          </p:pic>
          <p:pic>
            <p:nvPicPr>
              <p:cNvPr id="538" name="Picture 537"/>
              <p:cNvPicPr>
                <a:picLocks noChangeAspect="1"/>
              </p:cNvPicPr>
              <p:nvPr/>
            </p:nvPicPr>
            <p:blipFill>
              <a:blip r:embed="rId125"/>
              <a:stretch>
                <a:fillRect/>
              </a:stretch>
            </p:blipFill>
            <p:spPr>
              <a:xfrm>
                <a:off x="5246523" y="2127045"/>
                <a:ext cx="258565" cy="316345"/>
              </a:xfrm>
              <a:prstGeom prst="rect">
                <a:avLst/>
              </a:prstGeom>
            </p:spPr>
          </p:pic>
          <p:pic>
            <p:nvPicPr>
              <p:cNvPr id="539" name="Picture 538"/>
              <p:cNvPicPr>
                <a:picLocks noChangeAspect="1"/>
              </p:cNvPicPr>
              <p:nvPr/>
            </p:nvPicPr>
            <p:blipFill>
              <a:blip r:embed="rId126"/>
              <a:stretch>
                <a:fillRect/>
              </a:stretch>
            </p:blipFill>
            <p:spPr>
              <a:xfrm>
                <a:off x="5257722" y="2462251"/>
                <a:ext cx="248449" cy="307906"/>
              </a:xfrm>
              <a:prstGeom prst="rect">
                <a:avLst/>
              </a:prstGeom>
            </p:spPr>
          </p:pic>
          <p:pic>
            <p:nvPicPr>
              <p:cNvPr id="540" name="Picture 539"/>
              <p:cNvPicPr>
                <a:picLocks noChangeAspect="1"/>
              </p:cNvPicPr>
              <p:nvPr/>
            </p:nvPicPr>
            <p:blipFill>
              <a:blip r:embed="rId127"/>
              <a:stretch>
                <a:fillRect/>
              </a:stretch>
            </p:blipFill>
            <p:spPr>
              <a:xfrm>
                <a:off x="5266049" y="2789559"/>
                <a:ext cx="252371" cy="314559"/>
              </a:xfrm>
              <a:prstGeom prst="rect">
                <a:avLst/>
              </a:prstGeom>
            </p:spPr>
          </p:pic>
          <p:pic>
            <p:nvPicPr>
              <p:cNvPr id="541" name="Picture 540"/>
              <p:cNvPicPr>
                <a:picLocks noChangeAspect="1"/>
              </p:cNvPicPr>
              <p:nvPr/>
            </p:nvPicPr>
            <p:blipFill>
              <a:blip r:embed="rId128"/>
              <a:stretch>
                <a:fillRect/>
              </a:stretch>
            </p:blipFill>
            <p:spPr>
              <a:xfrm>
                <a:off x="5257723" y="3103244"/>
                <a:ext cx="251077" cy="311336"/>
              </a:xfrm>
              <a:prstGeom prst="rect">
                <a:avLst/>
              </a:prstGeom>
            </p:spPr>
          </p:pic>
          <p:pic>
            <p:nvPicPr>
              <p:cNvPr id="542" name="Picture 541"/>
              <p:cNvPicPr>
                <a:picLocks noChangeAspect="1"/>
              </p:cNvPicPr>
              <p:nvPr/>
            </p:nvPicPr>
            <p:blipFill>
              <a:blip r:embed="rId129"/>
              <a:stretch>
                <a:fillRect/>
              </a:stretch>
            </p:blipFill>
            <p:spPr>
              <a:xfrm>
                <a:off x="5266049" y="3431332"/>
                <a:ext cx="249716" cy="307559"/>
              </a:xfrm>
              <a:prstGeom prst="rect">
                <a:avLst/>
              </a:prstGeom>
            </p:spPr>
          </p:pic>
          <p:pic>
            <p:nvPicPr>
              <p:cNvPr id="543" name="Picture 542"/>
              <p:cNvPicPr>
                <a:picLocks noChangeAspect="1"/>
              </p:cNvPicPr>
              <p:nvPr/>
            </p:nvPicPr>
            <p:blipFill>
              <a:blip r:embed="rId130"/>
              <a:stretch>
                <a:fillRect/>
              </a:stretch>
            </p:blipFill>
            <p:spPr>
              <a:xfrm>
                <a:off x="5255381" y="3771868"/>
                <a:ext cx="253127" cy="314600"/>
              </a:xfrm>
              <a:prstGeom prst="rect">
                <a:avLst/>
              </a:prstGeom>
            </p:spPr>
          </p:pic>
          <p:pic>
            <p:nvPicPr>
              <p:cNvPr id="544" name="Picture 543"/>
              <p:cNvPicPr>
                <a:picLocks noChangeAspect="1"/>
              </p:cNvPicPr>
              <p:nvPr/>
            </p:nvPicPr>
            <p:blipFill>
              <a:blip r:embed="rId131"/>
              <a:stretch>
                <a:fillRect/>
              </a:stretch>
            </p:blipFill>
            <p:spPr>
              <a:xfrm>
                <a:off x="5260142" y="4105829"/>
                <a:ext cx="252546" cy="314600"/>
              </a:xfrm>
              <a:prstGeom prst="rect">
                <a:avLst/>
              </a:prstGeom>
            </p:spPr>
          </p:pic>
          <p:pic>
            <p:nvPicPr>
              <p:cNvPr id="545" name="Picture 544"/>
              <p:cNvPicPr>
                <a:picLocks noChangeAspect="1"/>
              </p:cNvPicPr>
              <p:nvPr/>
            </p:nvPicPr>
            <p:blipFill>
              <a:blip r:embed="rId132"/>
              <a:stretch>
                <a:fillRect/>
              </a:stretch>
            </p:blipFill>
            <p:spPr>
              <a:xfrm>
                <a:off x="5253199" y="4434773"/>
                <a:ext cx="255193" cy="318257"/>
              </a:xfrm>
              <a:prstGeom prst="rect">
                <a:avLst/>
              </a:prstGeom>
            </p:spPr>
          </p:pic>
          <p:pic>
            <p:nvPicPr>
              <p:cNvPr id="546" name="Picture 545"/>
              <p:cNvPicPr>
                <a:picLocks noChangeAspect="1"/>
              </p:cNvPicPr>
              <p:nvPr/>
            </p:nvPicPr>
            <p:blipFill>
              <a:blip r:embed="rId133"/>
              <a:stretch>
                <a:fillRect/>
              </a:stretch>
            </p:blipFill>
            <p:spPr>
              <a:xfrm>
                <a:off x="5256910" y="4746013"/>
                <a:ext cx="253441" cy="318257"/>
              </a:xfrm>
              <a:prstGeom prst="rect">
                <a:avLst/>
              </a:prstGeom>
            </p:spPr>
          </p:pic>
          <p:pic>
            <p:nvPicPr>
              <p:cNvPr id="547" name="Picture 546"/>
              <p:cNvPicPr>
                <a:picLocks noChangeAspect="1"/>
              </p:cNvPicPr>
              <p:nvPr/>
            </p:nvPicPr>
            <p:blipFill>
              <a:blip r:embed="rId134"/>
              <a:stretch>
                <a:fillRect/>
              </a:stretch>
            </p:blipFill>
            <p:spPr>
              <a:xfrm>
                <a:off x="5258579" y="5041280"/>
                <a:ext cx="252371" cy="314559"/>
              </a:xfrm>
              <a:prstGeom prst="rect">
                <a:avLst/>
              </a:prstGeom>
            </p:spPr>
          </p:pic>
          <p:pic>
            <p:nvPicPr>
              <p:cNvPr id="548" name="Picture 547"/>
              <p:cNvPicPr>
                <a:picLocks noChangeAspect="1"/>
              </p:cNvPicPr>
              <p:nvPr/>
            </p:nvPicPr>
            <p:blipFill>
              <a:blip r:embed="rId135"/>
              <a:stretch>
                <a:fillRect/>
              </a:stretch>
            </p:blipFill>
            <p:spPr>
              <a:xfrm>
                <a:off x="5526983" y="1500191"/>
                <a:ext cx="257532" cy="318257"/>
              </a:xfrm>
              <a:prstGeom prst="rect">
                <a:avLst/>
              </a:prstGeom>
            </p:spPr>
          </p:pic>
          <p:pic>
            <p:nvPicPr>
              <p:cNvPr id="549" name="Picture 548"/>
              <p:cNvPicPr>
                <a:picLocks noChangeAspect="1"/>
              </p:cNvPicPr>
              <p:nvPr/>
            </p:nvPicPr>
            <p:blipFill>
              <a:blip r:embed="rId136"/>
              <a:stretch>
                <a:fillRect/>
              </a:stretch>
            </p:blipFill>
            <p:spPr>
              <a:xfrm>
                <a:off x="5534981" y="1824609"/>
                <a:ext cx="247434" cy="307320"/>
              </a:xfrm>
              <a:prstGeom prst="rect">
                <a:avLst/>
              </a:prstGeom>
            </p:spPr>
          </p:pic>
          <p:pic>
            <p:nvPicPr>
              <p:cNvPr id="550" name="Picture 549"/>
              <p:cNvPicPr>
                <a:picLocks noChangeAspect="1"/>
              </p:cNvPicPr>
              <p:nvPr/>
            </p:nvPicPr>
            <p:blipFill>
              <a:blip r:embed="rId137"/>
              <a:stretch>
                <a:fillRect/>
              </a:stretch>
            </p:blipFill>
            <p:spPr>
              <a:xfrm>
                <a:off x="5505276" y="2151437"/>
                <a:ext cx="275970" cy="316345"/>
              </a:xfrm>
              <a:prstGeom prst="rect">
                <a:avLst/>
              </a:prstGeom>
            </p:spPr>
          </p:pic>
          <p:pic>
            <p:nvPicPr>
              <p:cNvPr id="551" name="Picture 550"/>
              <p:cNvPicPr>
                <a:picLocks noChangeAspect="1"/>
              </p:cNvPicPr>
              <p:nvPr/>
            </p:nvPicPr>
            <p:blipFill>
              <a:blip r:embed="rId138"/>
              <a:stretch>
                <a:fillRect/>
              </a:stretch>
            </p:blipFill>
            <p:spPr>
              <a:xfrm>
                <a:off x="5517730" y="2442784"/>
                <a:ext cx="251024" cy="312704"/>
              </a:xfrm>
              <a:prstGeom prst="rect">
                <a:avLst/>
              </a:prstGeom>
            </p:spPr>
          </p:pic>
          <p:pic>
            <p:nvPicPr>
              <p:cNvPr id="552" name="Picture 551"/>
              <p:cNvPicPr>
                <a:picLocks noChangeAspect="1"/>
              </p:cNvPicPr>
              <p:nvPr/>
            </p:nvPicPr>
            <p:blipFill>
              <a:blip r:embed="rId139"/>
              <a:stretch>
                <a:fillRect/>
              </a:stretch>
            </p:blipFill>
            <p:spPr>
              <a:xfrm>
                <a:off x="5526750" y="2787329"/>
                <a:ext cx="251243" cy="309605"/>
              </a:xfrm>
              <a:prstGeom prst="rect">
                <a:avLst/>
              </a:prstGeom>
            </p:spPr>
          </p:pic>
          <p:pic>
            <p:nvPicPr>
              <p:cNvPr id="553" name="Picture 552"/>
              <p:cNvPicPr>
                <a:picLocks noChangeAspect="1"/>
              </p:cNvPicPr>
              <p:nvPr/>
            </p:nvPicPr>
            <p:blipFill>
              <a:blip r:embed="rId140"/>
              <a:stretch>
                <a:fillRect/>
              </a:stretch>
            </p:blipFill>
            <p:spPr>
              <a:xfrm>
                <a:off x="5517127" y="3101821"/>
                <a:ext cx="250883" cy="312704"/>
              </a:xfrm>
              <a:prstGeom prst="rect">
                <a:avLst/>
              </a:prstGeom>
            </p:spPr>
          </p:pic>
          <p:pic>
            <p:nvPicPr>
              <p:cNvPr id="554" name="Picture 553"/>
              <p:cNvPicPr>
                <a:picLocks noChangeAspect="1"/>
              </p:cNvPicPr>
              <p:nvPr/>
            </p:nvPicPr>
            <p:blipFill>
              <a:blip r:embed="rId141"/>
              <a:stretch>
                <a:fillRect/>
              </a:stretch>
            </p:blipFill>
            <p:spPr>
              <a:xfrm>
                <a:off x="5526750" y="3436314"/>
                <a:ext cx="248767" cy="308301"/>
              </a:xfrm>
              <a:prstGeom prst="rect">
                <a:avLst/>
              </a:prstGeom>
            </p:spPr>
          </p:pic>
          <p:pic>
            <p:nvPicPr>
              <p:cNvPr id="555" name="Picture 554"/>
              <p:cNvPicPr>
                <a:picLocks noChangeAspect="1"/>
              </p:cNvPicPr>
              <p:nvPr/>
            </p:nvPicPr>
            <p:blipFill>
              <a:blip r:embed="rId142"/>
              <a:stretch>
                <a:fillRect/>
              </a:stretch>
            </p:blipFill>
            <p:spPr>
              <a:xfrm>
                <a:off x="5527140" y="3775406"/>
                <a:ext cx="255926" cy="318257"/>
              </a:xfrm>
              <a:prstGeom prst="rect">
                <a:avLst/>
              </a:prstGeom>
            </p:spPr>
          </p:pic>
          <p:pic>
            <p:nvPicPr>
              <p:cNvPr id="556" name="Picture 555"/>
              <p:cNvPicPr>
                <a:picLocks noChangeAspect="1"/>
              </p:cNvPicPr>
              <p:nvPr/>
            </p:nvPicPr>
            <p:blipFill>
              <a:blip r:embed="rId143"/>
              <a:stretch>
                <a:fillRect/>
              </a:stretch>
            </p:blipFill>
            <p:spPr>
              <a:xfrm>
                <a:off x="5524868" y="4109739"/>
                <a:ext cx="259649" cy="318894"/>
              </a:xfrm>
              <a:prstGeom prst="rect">
                <a:avLst/>
              </a:prstGeom>
            </p:spPr>
          </p:pic>
          <p:pic>
            <p:nvPicPr>
              <p:cNvPr id="557" name="Picture 556"/>
              <p:cNvPicPr>
                <a:picLocks noChangeAspect="1"/>
              </p:cNvPicPr>
              <p:nvPr/>
            </p:nvPicPr>
            <p:blipFill>
              <a:blip r:embed="rId144"/>
              <a:stretch>
                <a:fillRect/>
              </a:stretch>
            </p:blipFill>
            <p:spPr>
              <a:xfrm>
                <a:off x="5518762" y="5043213"/>
                <a:ext cx="251680" cy="314600"/>
              </a:xfrm>
              <a:prstGeom prst="rect">
                <a:avLst/>
              </a:prstGeom>
            </p:spPr>
          </p:pic>
          <p:pic>
            <p:nvPicPr>
              <p:cNvPr id="558" name="Picture 557"/>
              <p:cNvPicPr>
                <a:picLocks noChangeAspect="1"/>
              </p:cNvPicPr>
              <p:nvPr/>
            </p:nvPicPr>
            <p:blipFill>
              <a:blip r:embed="rId145"/>
              <a:stretch>
                <a:fillRect/>
              </a:stretch>
            </p:blipFill>
            <p:spPr>
              <a:xfrm>
                <a:off x="5793253" y="1508165"/>
                <a:ext cx="257486" cy="318931"/>
              </a:xfrm>
              <a:prstGeom prst="rect">
                <a:avLst/>
              </a:prstGeom>
            </p:spPr>
          </p:pic>
          <p:pic>
            <p:nvPicPr>
              <p:cNvPr id="559" name="Picture 558"/>
              <p:cNvPicPr>
                <a:picLocks noChangeAspect="1"/>
              </p:cNvPicPr>
              <p:nvPr/>
            </p:nvPicPr>
            <p:blipFill>
              <a:blip r:embed="rId146"/>
              <a:stretch>
                <a:fillRect/>
              </a:stretch>
            </p:blipFill>
            <p:spPr>
              <a:xfrm>
                <a:off x="5798062" y="1810547"/>
                <a:ext cx="247873" cy="317603"/>
              </a:xfrm>
              <a:prstGeom prst="rect">
                <a:avLst/>
              </a:prstGeom>
            </p:spPr>
          </p:pic>
          <p:pic>
            <p:nvPicPr>
              <p:cNvPr id="560" name="Picture 559"/>
              <p:cNvPicPr>
                <a:picLocks noChangeAspect="1"/>
              </p:cNvPicPr>
              <p:nvPr/>
            </p:nvPicPr>
            <p:blipFill>
              <a:blip r:embed="rId147"/>
              <a:stretch>
                <a:fillRect/>
              </a:stretch>
            </p:blipFill>
            <p:spPr>
              <a:xfrm>
                <a:off x="5807411" y="2140360"/>
                <a:ext cx="240915" cy="303323"/>
              </a:xfrm>
              <a:prstGeom prst="rect">
                <a:avLst/>
              </a:prstGeom>
            </p:spPr>
          </p:pic>
          <p:pic>
            <p:nvPicPr>
              <p:cNvPr id="561" name="Picture 560"/>
              <p:cNvPicPr>
                <a:picLocks noChangeAspect="1"/>
              </p:cNvPicPr>
              <p:nvPr/>
            </p:nvPicPr>
            <p:blipFill>
              <a:blip r:embed="rId148"/>
              <a:stretch>
                <a:fillRect/>
              </a:stretch>
            </p:blipFill>
            <p:spPr>
              <a:xfrm>
                <a:off x="5793706" y="2462251"/>
                <a:ext cx="256581" cy="320726"/>
              </a:xfrm>
              <a:prstGeom prst="rect">
                <a:avLst/>
              </a:prstGeom>
            </p:spPr>
          </p:pic>
          <p:pic>
            <p:nvPicPr>
              <p:cNvPr id="562" name="Picture 561"/>
              <p:cNvPicPr>
                <a:picLocks noChangeAspect="1"/>
              </p:cNvPicPr>
              <p:nvPr/>
            </p:nvPicPr>
            <p:blipFill>
              <a:blip r:embed="rId149"/>
              <a:stretch>
                <a:fillRect/>
              </a:stretch>
            </p:blipFill>
            <p:spPr>
              <a:xfrm>
                <a:off x="5798061" y="2783914"/>
                <a:ext cx="244993" cy="309089"/>
              </a:xfrm>
              <a:prstGeom prst="rect">
                <a:avLst/>
              </a:prstGeom>
            </p:spPr>
          </p:pic>
          <p:pic>
            <p:nvPicPr>
              <p:cNvPr id="563" name="Picture 562"/>
              <p:cNvPicPr>
                <a:picLocks noChangeAspect="1"/>
              </p:cNvPicPr>
              <p:nvPr/>
            </p:nvPicPr>
            <p:blipFill>
              <a:blip r:embed="rId150"/>
              <a:stretch>
                <a:fillRect/>
              </a:stretch>
            </p:blipFill>
            <p:spPr>
              <a:xfrm>
                <a:off x="5802347" y="3117207"/>
                <a:ext cx="245978" cy="306074"/>
              </a:xfrm>
              <a:prstGeom prst="rect">
                <a:avLst/>
              </a:prstGeom>
            </p:spPr>
          </p:pic>
          <p:pic>
            <p:nvPicPr>
              <p:cNvPr id="564" name="Picture 563"/>
              <p:cNvPicPr>
                <a:picLocks noChangeAspect="1"/>
              </p:cNvPicPr>
              <p:nvPr/>
            </p:nvPicPr>
            <p:blipFill>
              <a:blip r:embed="rId151"/>
              <a:stretch>
                <a:fillRect/>
              </a:stretch>
            </p:blipFill>
            <p:spPr>
              <a:xfrm>
                <a:off x="5794719" y="3427232"/>
                <a:ext cx="253406" cy="313877"/>
              </a:xfrm>
              <a:prstGeom prst="rect">
                <a:avLst/>
              </a:prstGeom>
            </p:spPr>
          </p:pic>
          <p:pic>
            <p:nvPicPr>
              <p:cNvPr id="565" name="Picture 564"/>
              <p:cNvPicPr>
                <a:picLocks noChangeAspect="1"/>
              </p:cNvPicPr>
              <p:nvPr/>
            </p:nvPicPr>
            <p:blipFill>
              <a:blip r:embed="rId152"/>
              <a:stretch>
                <a:fillRect/>
              </a:stretch>
            </p:blipFill>
            <p:spPr>
              <a:xfrm>
                <a:off x="5792074" y="3771283"/>
                <a:ext cx="249956" cy="314600"/>
              </a:xfrm>
              <a:prstGeom prst="rect">
                <a:avLst/>
              </a:prstGeom>
            </p:spPr>
          </p:pic>
          <p:pic>
            <p:nvPicPr>
              <p:cNvPr id="566" name="Picture 565"/>
              <p:cNvPicPr>
                <a:picLocks noChangeAspect="1"/>
              </p:cNvPicPr>
              <p:nvPr/>
            </p:nvPicPr>
            <p:blipFill>
              <a:blip r:embed="rId153"/>
              <a:stretch>
                <a:fillRect/>
              </a:stretch>
            </p:blipFill>
            <p:spPr>
              <a:xfrm>
                <a:off x="5794074" y="4109915"/>
                <a:ext cx="256212" cy="318257"/>
              </a:xfrm>
              <a:prstGeom prst="rect">
                <a:avLst/>
              </a:prstGeom>
            </p:spPr>
          </p:pic>
          <p:pic>
            <p:nvPicPr>
              <p:cNvPr id="567" name="Picture 566"/>
              <p:cNvPicPr>
                <a:picLocks noChangeAspect="1"/>
              </p:cNvPicPr>
              <p:nvPr/>
            </p:nvPicPr>
            <p:blipFill>
              <a:blip r:embed="rId154"/>
              <a:stretch>
                <a:fillRect/>
              </a:stretch>
            </p:blipFill>
            <p:spPr>
              <a:xfrm>
                <a:off x="5792074" y="4411159"/>
                <a:ext cx="255482" cy="318257"/>
              </a:xfrm>
              <a:prstGeom prst="rect">
                <a:avLst/>
              </a:prstGeom>
            </p:spPr>
          </p:pic>
          <p:pic>
            <p:nvPicPr>
              <p:cNvPr id="568" name="Picture 567"/>
              <p:cNvPicPr>
                <a:picLocks noChangeAspect="1"/>
              </p:cNvPicPr>
              <p:nvPr/>
            </p:nvPicPr>
            <p:blipFill>
              <a:blip r:embed="rId155"/>
              <a:stretch>
                <a:fillRect/>
              </a:stretch>
            </p:blipFill>
            <p:spPr>
              <a:xfrm>
                <a:off x="5790007" y="4746012"/>
                <a:ext cx="255926" cy="318257"/>
              </a:xfrm>
              <a:prstGeom prst="rect">
                <a:avLst/>
              </a:prstGeom>
            </p:spPr>
          </p:pic>
          <p:pic>
            <p:nvPicPr>
              <p:cNvPr id="569" name="Picture 568"/>
              <p:cNvPicPr>
                <a:picLocks noChangeAspect="1"/>
              </p:cNvPicPr>
              <p:nvPr/>
            </p:nvPicPr>
            <p:blipFill>
              <a:blip r:embed="rId156"/>
              <a:stretch>
                <a:fillRect/>
              </a:stretch>
            </p:blipFill>
            <p:spPr>
              <a:xfrm>
                <a:off x="5794720" y="5047903"/>
                <a:ext cx="250503" cy="310283"/>
              </a:xfrm>
              <a:prstGeom prst="rect">
                <a:avLst/>
              </a:prstGeom>
            </p:spPr>
          </p:pic>
          <p:pic>
            <p:nvPicPr>
              <p:cNvPr id="570" name="Picture 569"/>
              <p:cNvPicPr>
                <a:picLocks noChangeAspect="1"/>
              </p:cNvPicPr>
              <p:nvPr/>
            </p:nvPicPr>
            <p:blipFill>
              <a:blip r:embed="rId157"/>
              <a:stretch>
                <a:fillRect/>
              </a:stretch>
            </p:blipFill>
            <p:spPr>
              <a:xfrm>
                <a:off x="6062175" y="1500187"/>
                <a:ext cx="279022" cy="340766"/>
              </a:xfrm>
              <a:prstGeom prst="rect">
                <a:avLst/>
              </a:prstGeom>
            </p:spPr>
          </p:pic>
          <p:pic>
            <p:nvPicPr>
              <p:cNvPr id="571" name="Picture 570"/>
              <p:cNvPicPr>
                <a:picLocks noChangeAspect="1"/>
              </p:cNvPicPr>
              <p:nvPr/>
            </p:nvPicPr>
            <p:blipFill>
              <a:blip r:embed="rId158"/>
              <a:stretch>
                <a:fillRect/>
              </a:stretch>
            </p:blipFill>
            <p:spPr>
              <a:xfrm>
                <a:off x="6074491" y="1824995"/>
                <a:ext cx="250537" cy="317603"/>
              </a:xfrm>
              <a:prstGeom prst="rect">
                <a:avLst/>
              </a:prstGeom>
            </p:spPr>
          </p:pic>
          <p:pic>
            <p:nvPicPr>
              <p:cNvPr id="572" name="Picture 571"/>
              <p:cNvPicPr>
                <a:picLocks noChangeAspect="1"/>
              </p:cNvPicPr>
              <p:nvPr/>
            </p:nvPicPr>
            <p:blipFill>
              <a:blip r:embed="rId159"/>
              <a:stretch>
                <a:fillRect/>
              </a:stretch>
            </p:blipFill>
            <p:spPr>
              <a:xfrm>
                <a:off x="6079612" y="2131608"/>
                <a:ext cx="240270" cy="305756"/>
              </a:xfrm>
              <a:prstGeom prst="rect">
                <a:avLst/>
              </a:prstGeom>
            </p:spPr>
          </p:pic>
          <p:pic>
            <p:nvPicPr>
              <p:cNvPr id="573" name="Picture 572"/>
              <p:cNvPicPr>
                <a:picLocks noChangeAspect="1"/>
              </p:cNvPicPr>
              <p:nvPr/>
            </p:nvPicPr>
            <p:blipFill>
              <a:blip r:embed="rId160"/>
              <a:stretch>
                <a:fillRect/>
              </a:stretch>
            </p:blipFill>
            <p:spPr>
              <a:xfrm>
                <a:off x="6072593" y="2463517"/>
                <a:ext cx="238466" cy="301364"/>
              </a:xfrm>
              <a:prstGeom prst="rect">
                <a:avLst/>
              </a:prstGeom>
            </p:spPr>
          </p:pic>
          <p:pic>
            <p:nvPicPr>
              <p:cNvPr id="574" name="Picture 573"/>
              <p:cNvPicPr>
                <a:picLocks noChangeAspect="1"/>
              </p:cNvPicPr>
              <p:nvPr/>
            </p:nvPicPr>
            <p:blipFill>
              <a:blip r:embed="rId161"/>
              <a:stretch>
                <a:fillRect/>
              </a:stretch>
            </p:blipFill>
            <p:spPr>
              <a:xfrm>
                <a:off x="6080044" y="2784503"/>
                <a:ext cx="247790" cy="312431"/>
              </a:xfrm>
              <a:prstGeom prst="rect">
                <a:avLst/>
              </a:prstGeom>
            </p:spPr>
          </p:pic>
          <p:pic>
            <p:nvPicPr>
              <p:cNvPr id="575" name="Picture 574"/>
              <p:cNvPicPr>
                <a:picLocks noChangeAspect="1"/>
              </p:cNvPicPr>
              <p:nvPr/>
            </p:nvPicPr>
            <p:blipFill>
              <a:blip r:embed="rId162"/>
              <a:stretch>
                <a:fillRect/>
              </a:stretch>
            </p:blipFill>
            <p:spPr>
              <a:xfrm>
                <a:off x="6079386" y="3115525"/>
                <a:ext cx="245640" cy="307756"/>
              </a:xfrm>
              <a:prstGeom prst="rect">
                <a:avLst/>
              </a:prstGeom>
            </p:spPr>
          </p:pic>
          <p:pic>
            <p:nvPicPr>
              <p:cNvPr id="576" name="Picture 575"/>
              <p:cNvPicPr>
                <a:picLocks noChangeAspect="1"/>
              </p:cNvPicPr>
              <p:nvPr/>
            </p:nvPicPr>
            <p:blipFill>
              <a:blip r:embed="rId163"/>
              <a:stretch>
                <a:fillRect/>
              </a:stretch>
            </p:blipFill>
            <p:spPr>
              <a:xfrm>
                <a:off x="6080144" y="3431331"/>
                <a:ext cx="247590" cy="307719"/>
              </a:xfrm>
              <a:prstGeom prst="rect">
                <a:avLst/>
              </a:prstGeom>
            </p:spPr>
          </p:pic>
          <p:pic>
            <p:nvPicPr>
              <p:cNvPr id="577" name="Picture 576"/>
              <p:cNvPicPr>
                <a:picLocks noChangeAspect="1"/>
              </p:cNvPicPr>
              <p:nvPr/>
            </p:nvPicPr>
            <p:blipFill>
              <a:blip r:embed="rId164"/>
              <a:stretch>
                <a:fillRect/>
              </a:stretch>
            </p:blipFill>
            <p:spPr>
              <a:xfrm>
                <a:off x="6075516" y="3779061"/>
                <a:ext cx="249510" cy="314600"/>
              </a:xfrm>
              <a:prstGeom prst="rect">
                <a:avLst/>
              </a:prstGeom>
            </p:spPr>
          </p:pic>
          <p:pic>
            <p:nvPicPr>
              <p:cNvPr id="578" name="Picture 577"/>
              <p:cNvPicPr>
                <a:picLocks noChangeAspect="1"/>
              </p:cNvPicPr>
              <p:nvPr/>
            </p:nvPicPr>
            <p:blipFill>
              <a:blip r:embed="rId165"/>
              <a:stretch>
                <a:fillRect/>
              </a:stretch>
            </p:blipFill>
            <p:spPr>
              <a:xfrm>
                <a:off x="6075517" y="4117877"/>
                <a:ext cx="257252" cy="318257"/>
              </a:xfrm>
              <a:prstGeom prst="rect">
                <a:avLst/>
              </a:prstGeom>
            </p:spPr>
          </p:pic>
          <p:pic>
            <p:nvPicPr>
              <p:cNvPr id="579" name="Picture 578"/>
              <p:cNvPicPr>
                <a:picLocks noChangeAspect="1"/>
              </p:cNvPicPr>
              <p:nvPr/>
            </p:nvPicPr>
            <p:blipFill>
              <a:blip r:embed="rId166"/>
              <a:stretch>
                <a:fillRect/>
              </a:stretch>
            </p:blipFill>
            <p:spPr>
              <a:xfrm>
                <a:off x="6085911" y="4436131"/>
                <a:ext cx="255285" cy="318192"/>
              </a:xfrm>
              <a:prstGeom prst="rect">
                <a:avLst/>
              </a:prstGeom>
            </p:spPr>
          </p:pic>
          <p:pic>
            <p:nvPicPr>
              <p:cNvPr id="580" name="Picture 579"/>
              <p:cNvPicPr>
                <a:picLocks noChangeAspect="1"/>
              </p:cNvPicPr>
              <p:nvPr/>
            </p:nvPicPr>
            <p:blipFill>
              <a:blip r:embed="rId167"/>
              <a:stretch>
                <a:fillRect/>
              </a:stretch>
            </p:blipFill>
            <p:spPr>
              <a:xfrm>
                <a:off x="6075516" y="4737883"/>
                <a:ext cx="253428" cy="321009"/>
              </a:xfrm>
              <a:prstGeom prst="rect">
                <a:avLst/>
              </a:prstGeom>
            </p:spPr>
          </p:pic>
          <p:pic>
            <p:nvPicPr>
              <p:cNvPr id="581" name="Picture 580"/>
              <p:cNvPicPr>
                <a:picLocks noChangeAspect="1"/>
              </p:cNvPicPr>
              <p:nvPr/>
            </p:nvPicPr>
            <p:blipFill>
              <a:blip r:embed="rId168"/>
              <a:stretch>
                <a:fillRect/>
              </a:stretch>
            </p:blipFill>
            <p:spPr>
              <a:xfrm>
                <a:off x="6086133" y="5033825"/>
                <a:ext cx="248939" cy="313692"/>
              </a:xfrm>
              <a:prstGeom prst="rect">
                <a:avLst/>
              </a:prstGeom>
            </p:spPr>
          </p:pic>
          <p:pic>
            <p:nvPicPr>
              <p:cNvPr id="582" name="Picture 581"/>
              <p:cNvPicPr>
                <a:picLocks noChangeAspect="1"/>
              </p:cNvPicPr>
              <p:nvPr/>
            </p:nvPicPr>
            <p:blipFill>
              <a:blip r:embed="rId169"/>
              <a:stretch>
                <a:fillRect/>
              </a:stretch>
            </p:blipFill>
            <p:spPr>
              <a:xfrm>
                <a:off x="6351190" y="1500189"/>
                <a:ext cx="259580" cy="326906"/>
              </a:xfrm>
              <a:prstGeom prst="rect">
                <a:avLst/>
              </a:prstGeom>
            </p:spPr>
          </p:pic>
          <p:pic>
            <p:nvPicPr>
              <p:cNvPr id="583" name="Picture 582"/>
              <p:cNvPicPr>
                <a:picLocks noChangeAspect="1"/>
              </p:cNvPicPr>
              <p:nvPr/>
            </p:nvPicPr>
            <p:blipFill>
              <a:blip r:embed="rId170"/>
              <a:stretch>
                <a:fillRect/>
              </a:stretch>
            </p:blipFill>
            <p:spPr>
              <a:xfrm>
                <a:off x="6354568" y="1840569"/>
                <a:ext cx="252824" cy="321207"/>
              </a:xfrm>
              <a:prstGeom prst="rect">
                <a:avLst/>
              </a:prstGeom>
            </p:spPr>
          </p:pic>
          <p:pic>
            <p:nvPicPr>
              <p:cNvPr id="584" name="Picture 583"/>
              <p:cNvPicPr>
                <a:picLocks noChangeAspect="1"/>
              </p:cNvPicPr>
              <p:nvPr/>
            </p:nvPicPr>
            <p:blipFill>
              <a:blip r:embed="rId171"/>
              <a:stretch>
                <a:fillRect/>
              </a:stretch>
            </p:blipFill>
            <p:spPr>
              <a:xfrm>
                <a:off x="6336737" y="2120045"/>
                <a:ext cx="270654" cy="342206"/>
              </a:xfrm>
              <a:prstGeom prst="rect">
                <a:avLst/>
              </a:prstGeom>
            </p:spPr>
          </p:pic>
          <p:pic>
            <p:nvPicPr>
              <p:cNvPr id="585" name="Picture 584"/>
              <p:cNvPicPr>
                <a:picLocks noChangeAspect="1"/>
              </p:cNvPicPr>
              <p:nvPr/>
            </p:nvPicPr>
            <p:blipFill>
              <a:blip r:embed="rId172"/>
              <a:stretch>
                <a:fillRect/>
              </a:stretch>
            </p:blipFill>
            <p:spPr>
              <a:xfrm>
                <a:off x="6348986" y="2462456"/>
                <a:ext cx="241745" cy="306911"/>
              </a:xfrm>
              <a:prstGeom prst="rect">
                <a:avLst/>
              </a:prstGeom>
            </p:spPr>
          </p:pic>
          <p:pic>
            <p:nvPicPr>
              <p:cNvPr id="586" name="Picture 585"/>
              <p:cNvPicPr>
                <a:picLocks noChangeAspect="1"/>
              </p:cNvPicPr>
              <p:nvPr/>
            </p:nvPicPr>
            <p:blipFill>
              <a:blip r:embed="rId173"/>
              <a:stretch>
                <a:fillRect/>
              </a:stretch>
            </p:blipFill>
            <p:spPr>
              <a:xfrm>
                <a:off x="6341196" y="2777242"/>
                <a:ext cx="247542" cy="311217"/>
              </a:xfrm>
              <a:prstGeom prst="rect">
                <a:avLst/>
              </a:prstGeom>
            </p:spPr>
          </p:pic>
          <p:pic>
            <p:nvPicPr>
              <p:cNvPr id="587" name="Picture 586"/>
              <p:cNvPicPr>
                <a:picLocks noChangeAspect="1"/>
              </p:cNvPicPr>
              <p:nvPr/>
            </p:nvPicPr>
            <p:blipFill>
              <a:blip r:embed="rId174"/>
              <a:stretch>
                <a:fillRect/>
              </a:stretch>
            </p:blipFill>
            <p:spPr>
              <a:xfrm>
                <a:off x="6348986" y="3128922"/>
                <a:ext cx="248171" cy="307393"/>
              </a:xfrm>
              <a:prstGeom prst="rect">
                <a:avLst/>
              </a:prstGeom>
            </p:spPr>
          </p:pic>
          <p:pic>
            <p:nvPicPr>
              <p:cNvPr id="588" name="Picture 587"/>
              <p:cNvPicPr>
                <a:picLocks noChangeAspect="1"/>
              </p:cNvPicPr>
              <p:nvPr/>
            </p:nvPicPr>
            <p:blipFill>
              <a:blip r:embed="rId175"/>
              <a:stretch>
                <a:fillRect/>
              </a:stretch>
            </p:blipFill>
            <p:spPr>
              <a:xfrm>
                <a:off x="6325026" y="3435882"/>
                <a:ext cx="250265" cy="311217"/>
              </a:xfrm>
              <a:prstGeom prst="rect">
                <a:avLst/>
              </a:prstGeom>
            </p:spPr>
          </p:pic>
          <p:pic>
            <p:nvPicPr>
              <p:cNvPr id="589" name="Picture 588"/>
              <p:cNvPicPr>
                <a:picLocks noChangeAspect="1"/>
              </p:cNvPicPr>
              <p:nvPr/>
            </p:nvPicPr>
            <p:blipFill>
              <a:blip r:embed="rId176"/>
              <a:stretch>
                <a:fillRect/>
              </a:stretch>
            </p:blipFill>
            <p:spPr>
              <a:xfrm>
                <a:off x="6348986" y="3768086"/>
                <a:ext cx="249471" cy="315274"/>
              </a:xfrm>
              <a:prstGeom prst="rect">
                <a:avLst/>
              </a:prstGeom>
            </p:spPr>
          </p:pic>
          <p:pic>
            <p:nvPicPr>
              <p:cNvPr id="590" name="Picture 589"/>
              <p:cNvPicPr>
                <a:picLocks noChangeAspect="1"/>
              </p:cNvPicPr>
              <p:nvPr/>
            </p:nvPicPr>
            <p:blipFill>
              <a:blip r:embed="rId177"/>
              <a:stretch>
                <a:fillRect/>
              </a:stretch>
            </p:blipFill>
            <p:spPr>
              <a:xfrm>
                <a:off x="6359672" y="4121022"/>
                <a:ext cx="247721" cy="311075"/>
              </a:xfrm>
              <a:prstGeom prst="rect">
                <a:avLst/>
              </a:prstGeom>
            </p:spPr>
          </p:pic>
          <p:pic>
            <p:nvPicPr>
              <p:cNvPr id="591" name="Picture 590"/>
              <p:cNvPicPr>
                <a:picLocks noChangeAspect="1"/>
              </p:cNvPicPr>
              <p:nvPr/>
            </p:nvPicPr>
            <p:blipFill>
              <a:blip r:embed="rId178"/>
              <a:stretch>
                <a:fillRect/>
              </a:stretch>
            </p:blipFill>
            <p:spPr>
              <a:xfrm>
                <a:off x="6353239" y="4434773"/>
                <a:ext cx="255482" cy="318257"/>
              </a:xfrm>
              <a:prstGeom prst="rect">
                <a:avLst/>
              </a:prstGeom>
            </p:spPr>
          </p:pic>
          <p:pic>
            <p:nvPicPr>
              <p:cNvPr id="592" name="Picture 591"/>
              <p:cNvPicPr>
                <a:picLocks noChangeAspect="1"/>
              </p:cNvPicPr>
              <p:nvPr/>
            </p:nvPicPr>
            <p:blipFill>
              <a:blip r:embed="rId179"/>
              <a:stretch>
                <a:fillRect/>
              </a:stretch>
            </p:blipFill>
            <p:spPr>
              <a:xfrm>
                <a:off x="6349414" y="4720282"/>
                <a:ext cx="252546" cy="314600"/>
              </a:xfrm>
              <a:prstGeom prst="rect">
                <a:avLst/>
              </a:prstGeom>
            </p:spPr>
          </p:pic>
          <p:pic>
            <p:nvPicPr>
              <p:cNvPr id="593" name="Picture 592"/>
              <p:cNvPicPr>
                <a:picLocks noChangeAspect="1"/>
              </p:cNvPicPr>
              <p:nvPr/>
            </p:nvPicPr>
            <p:blipFill>
              <a:blip r:embed="rId179"/>
              <a:stretch>
                <a:fillRect/>
              </a:stretch>
            </p:blipFill>
            <p:spPr>
              <a:xfrm>
                <a:off x="6345688" y="5034147"/>
                <a:ext cx="254959" cy="317606"/>
              </a:xfrm>
              <a:prstGeom prst="rect">
                <a:avLst/>
              </a:prstGeom>
            </p:spPr>
          </p:pic>
          <p:pic>
            <p:nvPicPr>
              <p:cNvPr id="594" name="Picture 593"/>
              <p:cNvPicPr>
                <a:picLocks noChangeAspect="1"/>
              </p:cNvPicPr>
              <p:nvPr/>
            </p:nvPicPr>
            <p:blipFill>
              <a:blip r:embed="rId180"/>
              <a:stretch>
                <a:fillRect/>
              </a:stretch>
            </p:blipFill>
            <p:spPr>
              <a:xfrm>
                <a:off x="6620763" y="1508165"/>
                <a:ext cx="256212" cy="318257"/>
              </a:xfrm>
              <a:prstGeom prst="rect">
                <a:avLst/>
              </a:prstGeom>
            </p:spPr>
          </p:pic>
          <p:pic>
            <p:nvPicPr>
              <p:cNvPr id="595" name="Picture 594"/>
              <p:cNvPicPr>
                <a:picLocks noChangeAspect="1"/>
              </p:cNvPicPr>
              <p:nvPr/>
            </p:nvPicPr>
            <p:blipFill>
              <a:blip r:embed="rId181"/>
              <a:stretch>
                <a:fillRect/>
              </a:stretch>
            </p:blipFill>
            <p:spPr>
              <a:xfrm>
                <a:off x="6626228" y="1825267"/>
                <a:ext cx="254291" cy="320649"/>
              </a:xfrm>
              <a:prstGeom prst="rect">
                <a:avLst/>
              </a:prstGeom>
            </p:spPr>
          </p:pic>
          <p:pic>
            <p:nvPicPr>
              <p:cNvPr id="596" name="Picture 595"/>
              <p:cNvPicPr>
                <a:picLocks noChangeAspect="1"/>
              </p:cNvPicPr>
              <p:nvPr/>
            </p:nvPicPr>
            <p:blipFill>
              <a:blip r:embed="rId182"/>
              <a:stretch>
                <a:fillRect/>
              </a:stretch>
            </p:blipFill>
            <p:spPr>
              <a:xfrm>
                <a:off x="6627828" y="2141923"/>
                <a:ext cx="248896" cy="316345"/>
              </a:xfrm>
              <a:prstGeom prst="rect">
                <a:avLst/>
              </a:prstGeom>
            </p:spPr>
          </p:pic>
          <p:pic>
            <p:nvPicPr>
              <p:cNvPr id="597" name="Picture 596"/>
              <p:cNvPicPr>
                <a:picLocks noChangeAspect="1"/>
              </p:cNvPicPr>
              <p:nvPr/>
            </p:nvPicPr>
            <p:blipFill>
              <a:blip r:embed="rId183"/>
              <a:stretch>
                <a:fillRect/>
              </a:stretch>
            </p:blipFill>
            <p:spPr>
              <a:xfrm>
                <a:off x="6629887" y="2476506"/>
                <a:ext cx="253143" cy="318257"/>
              </a:xfrm>
              <a:prstGeom prst="rect">
                <a:avLst/>
              </a:prstGeom>
            </p:spPr>
          </p:pic>
          <p:pic>
            <p:nvPicPr>
              <p:cNvPr id="598" name="Picture 597"/>
              <p:cNvPicPr>
                <a:picLocks noChangeAspect="1"/>
              </p:cNvPicPr>
              <p:nvPr/>
            </p:nvPicPr>
            <p:blipFill>
              <a:blip r:embed="rId184"/>
              <a:stretch>
                <a:fillRect/>
              </a:stretch>
            </p:blipFill>
            <p:spPr>
              <a:xfrm>
                <a:off x="6625977" y="2796000"/>
                <a:ext cx="253554" cy="317671"/>
              </a:xfrm>
              <a:prstGeom prst="rect">
                <a:avLst/>
              </a:prstGeom>
            </p:spPr>
          </p:pic>
          <p:pic>
            <p:nvPicPr>
              <p:cNvPr id="599" name="Picture 598"/>
              <p:cNvPicPr>
                <a:picLocks noChangeAspect="1"/>
              </p:cNvPicPr>
              <p:nvPr/>
            </p:nvPicPr>
            <p:blipFill>
              <a:blip r:embed="rId185"/>
              <a:stretch>
                <a:fillRect/>
              </a:stretch>
            </p:blipFill>
            <p:spPr>
              <a:xfrm>
                <a:off x="6628475" y="3127798"/>
                <a:ext cx="248563" cy="309638"/>
              </a:xfrm>
              <a:prstGeom prst="rect">
                <a:avLst/>
              </a:prstGeom>
            </p:spPr>
          </p:pic>
          <p:pic>
            <p:nvPicPr>
              <p:cNvPr id="600" name="Picture 599"/>
              <p:cNvPicPr>
                <a:picLocks noChangeAspect="1"/>
              </p:cNvPicPr>
              <p:nvPr/>
            </p:nvPicPr>
            <p:blipFill>
              <a:blip r:embed="rId186"/>
              <a:stretch>
                <a:fillRect/>
              </a:stretch>
            </p:blipFill>
            <p:spPr>
              <a:xfrm>
                <a:off x="6635528" y="3439941"/>
                <a:ext cx="244991" cy="307120"/>
              </a:xfrm>
              <a:prstGeom prst="rect">
                <a:avLst/>
              </a:prstGeom>
            </p:spPr>
          </p:pic>
          <p:pic>
            <p:nvPicPr>
              <p:cNvPr id="601" name="Picture 600"/>
              <p:cNvPicPr>
                <a:picLocks noChangeAspect="1"/>
              </p:cNvPicPr>
              <p:nvPr/>
            </p:nvPicPr>
            <p:blipFill>
              <a:blip r:embed="rId187"/>
              <a:stretch>
                <a:fillRect/>
              </a:stretch>
            </p:blipFill>
            <p:spPr>
              <a:xfrm>
                <a:off x="6634465" y="3773452"/>
                <a:ext cx="246055" cy="309164"/>
              </a:xfrm>
              <a:prstGeom prst="rect">
                <a:avLst/>
              </a:prstGeom>
            </p:spPr>
          </p:pic>
          <p:pic>
            <p:nvPicPr>
              <p:cNvPr id="602" name="Picture 601"/>
              <p:cNvPicPr>
                <a:picLocks noChangeAspect="1"/>
              </p:cNvPicPr>
              <p:nvPr/>
            </p:nvPicPr>
            <p:blipFill>
              <a:blip r:embed="rId188"/>
              <a:stretch>
                <a:fillRect/>
              </a:stretch>
            </p:blipFill>
            <p:spPr>
              <a:xfrm>
                <a:off x="6631562" y="4110148"/>
                <a:ext cx="249792" cy="310283"/>
              </a:xfrm>
              <a:prstGeom prst="rect">
                <a:avLst/>
              </a:prstGeom>
            </p:spPr>
          </p:pic>
          <p:pic>
            <p:nvPicPr>
              <p:cNvPr id="603" name="Picture 602"/>
              <p:cNvPicPr>
                <a:picLocks noChangeAspect="1"/>
              </p:cNvPicPr>
              <p:nvPr/>
            </p:nvPicPr>
            <p:blipFill>
              <a:blip r:embed="rId189"/>
              <a:stretch>
                <a:fillRect/>
              </a:stretch>
            </p:blipFill>
            <p:spPr>
              <a:xfrm>
                <a:off x="6626671" y="4437747"/>
                <a:ext cx="253849" cy="314600"/>
              </a:xfrm>
              <a:prstGeom prst="rect">
                <a:avLst/>
              </a:prstGeom>
            </p:spPr>
          </p:pic>
          <p:pic>
            <p:nvPicPr>
              <p:cNvPr id="604" name="Picture 603"/>
              <p:cNvPicPr>
                <a:picLocks noChangeAspect="1"/>
              </p:cNvPicPr>
              <p:nvPr/>
            </p:nvPicPr>
            <p:blipFill>
              <a:blip r:embed="rId190"/>
              <a:stretch>
                <a:fillRect/>
              </a:stretch>
            </p:blipFill>
            <p:spPr>
              <a:xfrm>
                <a:off x="6627584" y="4769666"/>
                <a:ext cx="252935" cy="315987"/>
              </a:xfrm>
              <a:prstGeom prst="rect">
                <a:avLst/>
              </a:prstGeom>
            </p:spPr>
          </p:pic>
          <p:pic>
            <p:nvPicPr>
              <p:cNvPr id="605" name="Picture 604"/>
              <p:cNvPicPr>
                <a:picLocks noChangeAspect="1"/>
              </p:cNvPicPr>
              <p:nvPr/>
            </p:nvPicPr>
            <p:blipFill>
              <a:blip r:embed="rId190"/>
              <a:stretch>
                <a:fillRect/>
              </a:stretch>
            </p:blipFill>
            <p:spPr>
              <a:xfrm>
                <a:off x="6607392" y="5032776"/>
                <a:ext cx="254752" cy="318257"/>
              </a:xfrm>
              <a:prstGeom prst="rect">
                <a:avLst/>
              </a:prstGeom>
            </p:spPr>
          </p:pic>
          <p:pic>
            <p:nvPicPr>
              <p:cNvPr id="606" name="Picture 605"/>
              <p:cNvPicPr>
                <a:picLocks noChangeAspect="1"/>
              </p:cNvPicPr>
              <p:nvPr/>
            </p:nvPicPr>
            <p:blipFill>
              <a:blip r:embed="rId191"/>
              <a:stretch>
                <a:fillRect/>
              </a:stretch>
            </p:blipFill>
            <p:spPr>
              <a:xfrm>
                <a:off x="6895262" y="1508165"/>
                <a:ext cx="249612" cy="308137"/>
              </a:xfrm>
              <a:prstGeom prst="rect">
                <a:avLst/>
              </a:prstGeom>
            </p:spPr>
          </p:pic>
          <p:pic>
            <p:nvPicPr>
              <p:cNvPr id="607" name="Picture 606"/>
              <p:cNvPicPr>
                <a:picLocks noChangeAspect="1"/>
              </p:cNvPicPr>
              <p:nvPr/>
            </p:nvPicPr>
            <p:blipFill>
              <a:blip r:embed="rId192"/>
              <a:stretch>
                <a:fillRect/>
              </a:stretch>
            </p:blipFill>
            <p:spPr>
              <a:xfrm>
                <a:off x="6895848" y="1840569"/>
                <a:ext cx="249028" cy="312700"/>
              </a:xfrm>
              <a:prstGeom prst="rect">
                <a:avLst/>
              </a:prstGeom>
            </p:spPr>
          </p:pic>
          <p:pic>
            <p:nvPicPr>
              <p:cNvPr id="608" name="Picture 607"/>
              <p:cNvPicPr>
                <a:picLocks noChangeAspect="1"/>
              </p:cNvPicPr>
              <p:nvPr/>
            </p:nvPicPr>
            <p:blipFill>
              <a:blip r:embed="rId193"/>
              <a:stretch>
                <a:fillRect/>
              </a:stretch>
            </p:blipFill>
            <p:spPr>
              <a:xfrm>
                <a:off x="6894886" y="2150481"/>
                <a:ext cx="250369" cy="318257"/>
              </a:xfrm>
              <a:prstGeom prst="rect">
                <a:avLst/>
              </a:prstGeom>
            </p:spPr>
          </p:pic>
          <p:pic>
            <p:nvPicPr>
              <p:cNvPr id="609" name="Picture 608"/>
              <p:cNvPicPr>
                <a:picLocks noChangeAspect="1"/>
              </p:cNvPicPr>
              <p:nvPr/>
            </p:nvPicPr>
            <p:blipFill>
              <a:blip r:embed="rId194"/>
              <a:stretch>
                <a:fillRect/>
              </a:stretch>
            </p:blipFill>
            <p:spPr>
              <a:xfrm>
                <a:off x="6895370" y="2479244"/>
                <a:ext cx="249504" cy="312779"/>
              </a:xfrm>
              <a:prstGeom prst="rect">
                <a:avLst/>
              </a:prstGeom>
            </p:spPr>
          </p:pic>
          <p:pic>
            <p:nvPicPr>
              <p:cNvPr id="610" name="Picture 609"/>
              <p:cNvPicPr>
                <a:picLocks noChangeAspect="1"/>
              </p:cNvPicPr>
              <p:nvPr/>
            </p:nvPicPr>
            <p:blipFill>
              <a:blip r:embed="rId195"/>
              <a:stretch>
                <a:fillRect/>
              </a:stretch>
            </p:blipFill>
            <p:spPr>
              <a:xfrm>
                <a:off x="6889458" y="2797529"/>
                <a:ext cx="252912" cy="316140"/>
              </a:xfrm>
              <a:prstGeom prst="rect">
                <a:avLst/>
              </a:prstGeom>
            </p:spPr>
          </p:pic>
          <p:pic>
            <p:nvPicPr>
              <p:cNvPr id="611" name="Picture 610"/>
              <p:cNvPicPr>
                <a:picLocks noChangeAspect="1"/>
              </p:cNvPicPr>
              <p:nvPr/>
            </p:nvPicPr>
            <p:blipFill>
              <a:blip r:embed="rId196"/>
              <a:stretch>
                <a:fillRect/>
              </a:stretch>
            </p:blipFill>
            <p:spPr>
              <a:xfrm>
                <a:off x="6894886" y="3108291"/>
                <a:ext cx="253765" cy="313431"/>
              </a:xfrm>
              <a:prstGeom prst="rect">
                <a:avLst/>
              </a:prstGeom>
            </p:spPr>
          </p:pic>
          <p:pic>
            <p:nvPicPr>
              <p:cNvPr id="612" name="Picture 611"/>
              <p:cNvPicPr>
                <a:picLocks noChangeAspect="1"/>
              </p:cNvPicPr>
              <p:nvPr/>
            </p:nvPicPr>
            <p:blipFill>
              <a:blip r:embed="rId197"/>
              <a:stretch>
                <a:fillRect/>
              </a:stretch>
            </p:blipFill>
            <p:spPr>
              <a:xfrm>
                <a:off x="6898367" y="3418014"/>
                <a:ext cx="250274" cy="314466"/>
              </a:xfrm>
              <a:prstGeom prst="rect">
                <a:avLst/>
              </a:prstGeom>
            </p:spPr>
          </p:pic>
          <p:pic>
            <p:nvPicPr>
              <p:cNvPr id="613" name="Picture 612"/>
              <p:cNvPicPr>
                <a:picLocks noChangeAspect="1"/>
              </p:cNvPicPr>
              <p:nvPr/>
            </p:nvPicPr>
            <p:blipFill>
              <a:blip r:embed="rId198"/>
              <a:stretch>
                <a:fillRect/>
              </a:stretch>
            </p:blipFill>
            <p:spPr>
              <a:xfrm>
                <a:off x="6889459" y="3779061"/>
                <a:ext cx="251102" cy="314600"/>
              </a:xfrm>
              <a:prstGeom prst="rect">
                <a:avLst/>
              </a:prstGeom>
            </p:spPr>
          </p:pic>
          <p:pic>
            <p:nvPicPr>
              <p:cNvPr id="614" name="Picture 613"/>
              <p:cNvPicPr>
                <a:picLocks noChangeAspect="1"/>
              </p:cNvPicPr>
              <p:nvPr/>
            </p:nvPicPr>
            <p:blipFill>
              <a:blip r:embed="rId199"/>
              <a:stretch>
                <a:fillRect/>
              </a:stretch>
            </p:blipFill>
            <p:spPr>
              <a:xfrm>
                <a:off x="6892940" y="4105830"/>
                <a:ext cx="251934" cy="314193"/>
              </a:xfrm>
              <a:prstGeom prst="rect">
                <a:avLst/>
              </a:prstGeom>
            </p:spPr>
          </p:pic>
          <p:pic>
            <p:nvPicPr>
              <p:cNvPr id="615" name="Picture 614"/>
              <p:cNvPicPr>
                <a:picLocks noChangeAspect="1"/>
              </p:cNvPicPr>
              <p:nvPr/>
            </p:nvPicPr>
            <p:blipFill>
              <a:blip r:embed="rId200"/>
              <a:stretch>
                <a:fillRect/>
              </a:stretch>
            </p:blipFill>
            <p:spPr>
              <a:xfrm>
                <a:off x="6895541" y="4427755"/>
                <a:ext cx="255926" cy="318257"/>
              </a:xfrm>
              <a:prstGeom prst="rect">
                <a:avLst/>
              </a:prstGeom>
            </p:spPr>
          </p:pic>
          <p:pic>
            <p:nvPicPr>
              <p:cNvPr id="616" name="Picture 615"/>
              <p:cNvPicPr>
                <a:picLocks noChangeAspect="1"/>
              </p:cNvPicPr>
              <p:nvPr/>
            </p:nvPicPr>
            <p:blipFill>
              <a:blip r:embed="rId201"/>
              <a:stretch>
                <a:fillRect/>
              </a:stretch>
            </p:blipFill>
            <p:spPr>
              <a:xfrm>
                <a:off x="6889289" y="4749108"/>
                <a:ext cx="255587" cy="314791"/>
              </a:xfrm>
              <a:prstGeom prst="rect">
                <a:avLst/>
              </a:prstGeom>
            </p:spPr>
          </p:pic>
          <p:pic>
            <p:nvPicPr>
              <p:cNvPr id="617" name="Picture 616"/>
              <p:cNvPicPr>
                <a:picLocks noChangeAspect="1"/>
              </p:cNvPicPr>
              <p:nvPr/>
            </p:nvPicPr>
            <p:blipFill>
              <a:blip r:embed="rId202"/>
              <a:stretch>
                <a:fillRect/>
              </a:stretch>
            </p:blipFill>
            <p:spPr>
              <a:xfrm>
                <a:off x="6890442" y="5036435"/>
                <a:ext cx="254434" cy="314600"/>
              </a:xfrm>
              <a:prstGeom prst="rect">
                <a:avLst/>
              </a:prstGeom>
            </p:spPr>
          </p:pic>
        </p:grpSp>
        <p:grpSp>
          <p:nvGrpSpPr>
            <p:cNvPr id="323" name="Group 322"/>
            <p:cNvGrpSpPr/>
            <p:nvPr/>
          </p:nvGrpSpPr>
          <p:grpSpPr>
            <a:xfrm>
              <a:off x="8028893" y="1335103"/>
              <a:ext cx="323054" cy="4107117"/>
              <a:chOff x="8164312" y="1222630"/>
              <a:chExt cx="323054" cy="4107117"/>
            </a:xfrm>
          </p:grpSpPr>
          <p:pic>
            <p:nvPicPr>
              <p:cNvPr id="376" name="Picture 375">
                <a:extLst>
                  <a:ext uri="{FF2B5EF4-FFF2-40B4-BE49-F238E27FC236}">
                    <a16:creationId xmlns:a16="http://schemas.microsoft.com/office/drawing/2014/main" id="{AC1BABD2-E2EE-4E5A-91B8-31A1D4A959F9}"/>
                  </a:ext>
                </a:extLst>
              </p:cNvPr>
              <p:cNvPicPr>
                <a:picLocks noChangeAspect="1"/>
              </p:cNvPicPr>
              <p:nvPr/>
            </p:nvPicPr>
            <p:blipFill>
              <a:blip r:embed="rId203" cstate="print">
                <a:extLst>
                  <a:ext uri="{28A0092B-C50C-407E-A947-70E740481C1C}">
                    <a14:useLocalDpi xmlns:a14="http://schemas.microsoft.com/office/drawing/2010/main" val="0"/>
                  </a:ext>
                </a:extLst>
              </a:blip>
              <a:stretch>
                <a:fillRect/>
              </a:stretch>
            </p:blipFill>
            <p:spPr>
              <a:xfrm>
                <a:off x="8174698" y="3797818"/>
                <a:ext cx="312668" cy="406001"/>
              </a:xfrm>
              <a:prstGeom prst="rect">
                <a:avLst/>
              </a:prstGeom>
            </p:spPr>
          </p:pic>
          <p:grpSp>
            <p:nvGrpSpPr>
              <p:cNvPr id="404" name="Group 403"/>
              <p:cNvGrpSpPr/>
              <p:nvPr/>
            </p:nvGrpSpPr>
            <p:grpSpPr>
              <a:xfrm>
                <a:off x="8164312" y="1222630"/>
                <a:ext cx="322624" cy="4107117"/>
                <a:chOff x="8164312" y="1222630"/>
                <a:chExt cx="322624" cy="4107117"/>
              </a:xfrm>
            </p:grpSpPr>
            <p:pic>
              <p:nvPicPr>
                <p:cNvPr id="405" name="Picture 404">
                  <a:extLst>
                    <a:ext uri="{FF2B5EF4-FFF2-40B4-BE49-F238E27FC236}">
                      <a16:creationId xmlns:a16="http://schemas.microsoft.com/office/drawing/2014/main" id="{0289AD17-4A3E-4D3B-ADD1-587EA9FA8FAC}"/>
                    </a:ext>
                  </a:extLst>
                </p:cNvPr>
                <p:cNvPicPr>
                  <a:picLocks noChangeAspect="1"/>
                </p:cNvPicPr>
                <p:nvPr/>
              </p:nvPicPr>
              <p:blipFill>
                <a:blip r:embed="rId204" cstate="print">
                  <a:extLst>
                    <a:ext uri="{28A0092B-C50C-407E-A947-70E740481C1C}">
                      <a14:useLocalDpi xmlns:a14="http://schemas.microsoft.com/office/drawing/2010/main" val="0"/>
                    </a:ext>
                  </a:extLst>
                </a:blip>
                <a:stretch>
                  <a:fillRect/>
                </a:stretch>
              </p:blipFill>
              <p:spPr>
                <a:xfrm>
                  <a:off x="8180499" y="1604401"/>
                  <a:ext cx="299180" cy="377815"/>
                </a:xfrm>
                <a:prstGeom prst="rect">
                  <a:avLst/>
                </a:prstGeom>
              </p:spPr>
            </p:pic>
            <p:pic>
              <p:nvPicPr>
                <p:cNvPr id="407" name="Picture 406">
                  <a:extLst>
                    <a:ext uri="{FF2B5EF4-FFF2-40B4-BE49-F238E27FC236}">
                      <a16:creationId xmlns:a16="http://schemas.microsoft.com/office/drawing/2014/main" id="{22FEE1F7-2A68-49C9-BCC7-797A77D4B5E8}"/>
                    </a:ext>
                  </a:extLst>
                </p:cNvPr>
                <p:cNvPicPr>
                  <a:picLocks noChangeAspect="1"/>
                </p:cNvPicPr>
                <p:nvPr/>
              </p:nvPicPr>
              <p:blipFill>
                <a:blip r:embed="rId205" cstate="print">
                  <a:extLst>
                    <a:ext uri="{28A0092B-C50C-407E-A947-70E740481C1C}">
                      <a14:useLocalDpi xmlns:a14="http://schemas.microsoft.com/office/drawing/2010/main" val="0"/>
                    </a:ext>
                  </a:extLst>
                </a:blip>
                <a:stretch>
                  <a:fillRect/>
                </a:stretch>
              </p:blipFill>
              <p:spPr>
                <a:xfrm>
                  <a:off x="8187349" y="4574783"/>
                  <a:ext cx="299587" cy="386192"/>
                </a:xfrm>
                <a:prstGeom prst="rect">
                  <a:avLst/>
                </a:prstGeom>
              </p:spPr>
            </p:pic>
            <p:pic>
              <p:nvPicPr>
                <p:cNvPr id="408" name="Picture 407">
                  <a:extLst>
                    <a:ext uri="{FF2B5EF4-FFF2-40B4-BE49-F238E27FC236}">
                      <a16:creationId xmlns:a16="http://schemas.microsoft.com/office/drawing/2014/main" id="{BFD254A5-9A95-4AA8-81C0-C0A42B9CBB24}"/>
                    </a:ext>
                  </a:extLst>
                </p:cNvPr>
                <p:cNvPicPr>
                  <a:picLocks noChangeAspect="1"/>
                </p:cNvPicPr>
                <p:nvPr/>
              </p:nvPicPr>
              <p:blipFill>
                <a:blip r:embed="rId206" cstate="print">
                  <a:extLst>
                    <a:ext uri="{28A0092B-C50C-407E-A947-70E740481C1C}">
                      <a14:useLocalDpi xmlns:a14="http://schemas.microsoft.com/office/drawing/2010/main" val="0"/>
                    </a:ext>
                  </a:extLst>
                </a:blip>
                <a:stretch>
                  <a:fillRect/>
                </a:stretch>
              </p:blipFill>
              <p:spPr>
                <a:xfrm>
                  <a:off x="8186342" y="3442570"/>
                  <a:ext cx="280749" cy="366063"/>
                </a:xfrm>
                <a:prstGeom prst="rect">
                  <a:avLst/>
                </a:prstGeom>
              </p:spPr>
            </p:pic>
            <p:pic>
              <p:nvPicPr>
                <p:cNvPr id="409" name="Picture 408">
                  <a:extLst>
                    <a:ext uri="{FF2B5EF4-FFF2-40B4-BE49-F238E27FC236}">
                      <a16:creationId xmlns:a16="http://schemas.microsoft.com/office/drawing/2014/main" id="{26697FF6-8497-4CF2-8451-A4606D641322}"/>
                    </a:ext>
                  </a:extLst>
                </p:cNvPr>
                <p:cNvPicPr>
                  <a:picLocks noChangeAspect="1"/>
                </p:cNvPicPr>
                <p:nvPr/>
              </p:nvPicPr>
              <p:blipFill>
                <a:blip r:embed="rId207" cstate="print">
                  <a:extLst>
                    <a:ext uri="{28A0092B-C50C-407E-A947-70E740481C1C}">
                      <a14:useLocalDpi xmlns:a14="http://schemas.microsoft.com/office/drawing/2010/main" val="0"/>
                    </a:ext>
                  </a:extLst>
                </a:blip>
                <a:stretch>
                  <a:fillRect/>
                </a:stretch>
              </p:blipFill>
              <p:spPr>
                <a:xfrm>
                  <a:off x="8178654" y="3065432"/>
                  <a:ext cx="281580" cy="363137"/>
                </a:xfrm>
                <a:prstGeom prst="rect">
                  <a:avLst/>
                </a:prstGeom>
              </p:spPr>
            </p:pic>
            <p:pic>
              <p:nvPicPr>
                <p:cNvPr id="410" name="Picture 409">
                  <a:extLst>
                    <a:ext uri="{FF2B5EF4-FFF2-40B4-BE49-F238E27FC236}">
                      <a16:creationId xmlns:a16="http://schemas.microsoft.com/office/drawing/2014/main" id="{0224F4AE-9462-42A3-8683-601A3A35AAD0}"/>
                    </a:ext>
                  </a:extLst>
                </p:cNvPr>
                <p:cNvPicPr>
                  <a:picLocks noChangeAspect="1"/>
                </p:cNvPicPr>
                <p:nvPr/>
              </p:nvPicPr>
              <p:blipFill>
                <a:blip r:embed="rId208" cstate="print">
                  <a:extLst>
                    <a:ext uri="{28A0092B-C50C-407E-A947-70E740481C1C}">
                      <a14:useLocalDpi xmlns:a14="http://schemas.microsoft.com/office/drawing/2010/main" val="0"/>
                    </a:ext>
                  </a:extLst>
                </a:blip>
                <a:stretch>
                  <a:fillRect/>
                </a:stretch>
              </p:blipFill>
              <p:spPr>
                <a:xfrm>
                  <a:off x="8172987" y="2690870"/>
                  <a:ext cx="304969" cy="380745"/>
                </a:xfrm>
                <a:prstGeom prst="rect">
                  <a:avLst/>
                </a:prstGeom>
              </p:spPr>
            </p:pic>
            <p:pic>
              <p:nvPicPr>
                <p:cNvPr id="411" name="Picture 410">
                  <a:extLst>
                    <a:ext uri="{FF2B5EF4-FFF2-40B4-BE49-F238E27FC236}">
                      <a16:creationId xmlns:a16="http://schemas.microsoft.com/office/drawing/2014/main" id="{353B3F54-0A43-4E63-8EAE-A1177111913B}"/>
                    </a:ext>
                  </a:extLst>
                </p:cNvPr>
                <p:cNvPicPr>
                  <a:picLocks noChangeAspect="1"/>
                </p:cNvPicPr>
                <p:nvPr/>
              </p:nvPicPr>
              <p:blipFill>
                <a:blip r:embed="rId209" cstate="print">
                  <a:extLst>
                    <a:ext uri="{28A0092B-C50C-407E-A947-70E740481C1C}">
                      <a14:useLocalDpi xmlns:a14="http://schemas.microsoft.com/office/drawing/2010/main" val="0"/>
                    </a:ext>
                  </a:extLst>
                </a:blip>
                <a:stretch>
                  <a:fillRect/>
                </a:stretch>
              </p:blipFill>
              <p:spPr>
                <a:xfrm>
                  <a:off x="8164312" y="2334055"/>
                  <a:ext cx="281492" cy="367784"/>
                </a:xfrm>
                <a:prstGeom prst="rect">
                  <a:avLst/>
                </a:prstGeom>
              </p:spPr>
            </p:pic>
            <p:pic>
              <p:nvPicPr>
                <p:cNvPr id="412" name="Picture 411">
                  <a:extLst>
                    <a:ext uri="{FF2B5EF4-FFF2-40B4-BE49-F238E27FC236}">
                      <a16:creationId xmlns:a16="http://schemas.microsoft.com/office/drawing/2014/main" id="{47547574-4A53-41B7-A7BB-38049DA48C3A}"/>
                    </a:ext>
                  </a:extLst>
                </p:cNvPr>
                <p:cNvPicPr>
                  <a:picLocks noChangeAspect="1"/>
                </p:cNvPicPr>
                <p:nvPr/>
              </p:nvPicPr>
              <p:blipFill>
                <a:blip r:embed="rId210" cstate="print">
                  <a:extLst>
                    <a:ext uri="{28A0092B-C50C-407E-A947-70E740481C1C}">
                      <a14:useLocalDpi xmlns:a14="http://schemas.microsoft.com/office/drawing/2010/main" val="0"/>
                    </a:ext>
                  </a:extLst>
                </a:blip>
                <a:stretch>
                  <a:fillRect/>
                </a:stretch>
              </p:blipFill>
              <p:spPr>
                <a:xfrm>
                  <a:off x="8174711" y="1958027"/>
                  <a:ext cx="293719" cy="386406"/>
                </a:xfrm>
                <a:prstGeom prst="rect">
                  <a:avLst/>
                </a:prstGeom>
              </p:spPr>
            </p:pic>
            <p:pic>
              <p:nvPicPr>
                <p:cNvPr id="413" name="Picture 412">
                  <a:extLst>
                    <a:ext uri="{FF2B5EF4-FFF2-40B4-BE49-F238E27FC236}">
                      <a16:creationId xmlns:a16="http://schemas.microsoft.com/office/drawing/2014/main" id="{5E2BBA53-98A4-4304-A548-9B20B52996BA}"/>
                    </a:ext>
                  </a:extLst>
                </p:cNvPr>
                <p:cNvPicPr>
                  <a:picLocks noChangeAspect="1"/>
                </p:cNvPicPr>
                <p:nvPr/>
              </p:nvPicPr>
              <p:blipFill>
                <a:blip r:embed="rId211"/>
                <a:stretch>
                  <a:fillRect/>
                </a:stretch>
              </p:blipFill>
              <p:spPr>
                <a:xfrm>
                  <a:off x="8171137" y="1222630"/>
                  <a:ext cx="312524" cy="393866"/>
                </a:xfrm>
                <a:prstGeom prst="rect">
                  <a:avLst/>
                </a:prstGeom>
              </p:spPr>
            </p:pic>
            <p:pic>
              <p:nvPicPr>
                <p:cNvPr id="414" name="Picture 413">
                  <a:extLst>
                    <a:ext uri="{FF2B5EF4-FFF2-40B4-BE49-F238E27FC236}">
                      <a16:creationId xmlns:a16="http://schemas.microsoft.com/office/drawing/2014/main" id="{ED4719FD-52AB-4EE1-AD89-651120E4251C}"/>
                    </a:ext>
                  </a:extLst>
                </p:cNvPr>
                <p:cNvPicPr>
                  <a:picLocks noChangeAspect="1"/>
                </p:cNvPicPr>
                <p:nvPr/>
              </p:nvPicPr>
              <p:blipFill>
                <a:blip r:embed="rId212" cstate="print">
                  <a:extLst>
                    <a:ext uri="{28A0092B-C50C-407E-A947-70E740481C1C}">
                      <a14:useLocalDpi xmlns:a14="http://schemas.microsoft.com/office/drawing/2010/main" val="0"/>
                    </a:ext>
                  </a:extLst>
                </a:blip>
                <a:stretch>
                  <a:fillRect/>
                </a:stretch>
              </p:blipFill>
              <p:spPr>
                <a:xfrm>
                  <a:off x="8172939" y="4197687"/>
                  <a:ext cx="309001" cy="390317"/>
                </a:xfrm>
                <a:prstGeom prst="rect">
                  <a:avLst/>
                </a:prstGeom>
              </p:spPr>
            </p:pic>
            <p:pic>
              <p:nvPicPr>
                <p:cNvPr id="415" name="Picture 414">
                  <a:extLst>
                    <a:ext uri="{FF2B5EF4-FFF2-40B4-BE49-F238E27FC236}">
                      <a16:creationId xmlns:a16="http://schemas.microsoft.com/office/drawing/2014/main" id="{F8DC2FA6-A685-48F2-915F-5AA540CB2838}"/>
                    </a:ext>
                  </a:extLst>
                </p:cNvPr>
                <p:cNvPicPr>
                  <a:picLocks noChangeAspect="1"/>
                </p:cNvPicPr>
                <p:nvPr/>
              </p:nvPicPr>
              <p:blipFill>
                <a:blip r:embed="rId213" cstate="print">
                  <a:extLst>
                    <a:ext uri="{28A0092B-C50C-407E-A947-70E740481C1C}">
                      <a14:useLocalDpi xmlns:a14="http://schemas.microsoft.com/office/drawing/2010/main" val="0"/>
                    </a:ext>
                  </a:extLst>
                </a:blip>
                <a:stretch>
                  <a:fillRect/>
                </a:stretch>
              </p:blipFill>
              <p:spPr>
                <a:xfrm>
                  <a:off x="8180683" y="4948220"/>
                  <a:ext cx="302978" cy="381527"/>
                </a:xfrm>
                <a:prstGeom prst="rect">
                  <a:avLst/>
                </a:prstGeom>
              </p:spPr>
            </p:pic>
          </p:grpSp>
        </p:grpSp>
        <p:grpSp>
          <p:nvGrpSpPr>
            <p:cNvPr id="324" name="Group 323"/>
            <p:cNvGrpSpPr/>
            <p:nvPr/>
          </p:nvGrpSpPr>
          <p:grpSpPr>
            <a:xfrm>
              <a:off x="1827151" y="1286222"/>
              <a:ext cx="1013516" cy="4330478"/>
              <a:chOff x="1933982" y="1229244"/>
              <a:chExt cx="1013516" cy="4330478"/>
            </a:xfrm>
          </p:grpSpPr>
          <p:sp>
            <p:nvSpPr>
              <p:cNvPr id="364" name="TextBox 363">
                <a:extLst>
                  <a:ext uri="{FF2B5EF4-FFF2-40B4-BE49-F238E27FC236}">
                    <a16:creationId xmlns:a16="http://schemas.microsoft.com/office/drawing/2014/main" id="{5598FDFE-9CF2-49B9-9F5B-F75364CE7B3D}"/>
                  </a:ext>
                </a:extLst>
              </p:cNvPr>
              <p:cNvSpPr txBox="1"/>
              <p:nvPr/>
            </p:nvSpPr>
            <p:spPr>
              <a:xfrm>
                <a:off x="1964513" y="1229244"/>
                <a:ext cx="754778"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January</a:t>
                </a:r>
              </a:p>
            </p:txBody>
          </p:sp>
          <p:sp>
            <p:nvSpPr>
              <p:cNvPr id="365" name="TextBox 364">
                <a:extLst>
                  <a:ext uri="{FF2B5EF4-FFF2-40B4-BE49-F238E27FC236}">
                    <a16:creationId xmlns:a16="http://schemas.microsoft.com/office/drawing/2014/main" id="{3D2F5D79-0A78-4967-88EC-7430618BA982}"/>
                  </a:ext>
                </a:extLst>
              </p:cNvPr>
              <p:cNvSpPr txBox="1"/>
              <p:nvPr/>
            </p:nvSpPr>
            <p:spPr>
              <a:xfrm>
                <a:off x="1964512" y="1569127"/>
                <a:ext cx="849146" cy="276999"/>
              </a:xfrm>
              <a:prstGeom prst="rect">
                <a:avLst/>
              </a:prstGeom>
              <a:noFill/>
            </p:spPr>
            <p:txBody>
              <a:bodyPr wrap="square" rtlCol="0">
                <a:spAutoFit/>
              </a:bodyPr>
              <a:lstStyle/>
              <a:p>
                <a:pPr fontAlgn="auto">
                  <a:spcBef>
                    <a:spcPts val="0"/>
                  </a:spcBef>
                  <a:spcAft>
                    <a:spcPts val="0"/>
                  </a:spcAft>
                </a:pPr>
                <a:r>
                  <a:rPr lang="en-US" sz="1200" b="1" dirty="0">
                    <a:solidFill>
                      <a:prstClr val="black"/>
                    </a:solidFill>
                    <a:latin typeface="Arial Narrow" panose="020B0606020202030204" pitchFamily="34" charset="0"/>
                  </a:rPr>
                  <a:t>February</a:t>
                </a:r>
              </a:p>
            </p:txBody>
          </p:sp>
          <p:sp>
            <p:nvSpPr>
              <p:cNvPr id="366" name="TextBox 365">
                <a:extLst>
                  <a:ext uri="{FF2B5EF4-FFF2-40B4-BE49-F238E27FC236}">
                    <a16:creationId xmlns:a16="http://schemas.microsoft.com/office/drawing/2014/main" id="{852A2508-BA8F-41B0-B04B-0F35B2917B41}"/>
                  </a:ext>
                </a:extLst>
              </p:cNvPr>
              <p:cNvSpPr txBox="1"/>
              <p:nvPr/>
            </p:nvSpPr>
            <p:spPr>
              <a:xfrm>
                <a:off x="1964512" y="1990992"/>
                <a:ext cx="655139"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March</a:t>
                </a:r>
              </a:p>
            </p:txBody>
          </p:sp>
          <p:sp>
            <p:nvSpPr>
              <p:cNvPr id="367" name="TextBox 366">
                <a:extLst>
                  <a:ext uri="{FF2B5EF4-FFF2-40B4-BE49-F238E27FC236}">
                    <a16:creationId xmlns:a16="http://schemas.microsoft.com/office/drawing/2014/main" id="{3C8751C3-7777-4A99-A003-CA3A4A0D776A}"/>
                  </a:ext>
                </a:extLst>
              </p:cNvPr>
              <p:cNvSpPr txBox="1"/>
              <p:nvPr/>
            </p:nvSpPr>
            <p:spPr>
              <a:xfrm>
                <a:off x="1964512" y="2334940"/>
                <a:ext cx="519500"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April</a:t>
                </a:r>
              </a:p>
            </p:txBody>
          </p:sp>
          <p:sp>
            <p:nvSpPr>
              <p:cNvPr id="368" name="TextBox 367">
                <a:extLst>
                  <a:ext uri="{FF2B5EF4-FFF2-40B4-BE49-F238E27FC236}">
                    <a16:creationId xmlns:a16="http://schemas.microsoft.com/office/drawing/2014/main" id="{DE7BF614-62CB-4901-811A-83A206DA3757}"/>
                  </a:ext>
                </a:extLst>
              </p:cNvPr>
              <p:cNvSpPr txBox="1"/>
              <p:nvPr/>
            </p:nvSpPr>
            <p:spPr>
              <a:xfrm>
                <a:off x="1953303" y="2725239"/>
                <a:ext cx="491966"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May</a:t>
                </a:r>
              </a:p>
            </p:txBody>
          </p:sp>
          <p:sp>
            <p:nvSpPr>
              <p:cNvPr id="369" name="TextBox 368">
                <a:extLst>
                  <a:ext uri="{FF2B5EF4-FFF2-40B4-BE49-F238E27FC236}">
                    <a16:creationId xmlns:a16="http://schemas.microsoft.com/office/drawing/2014/main" id="{0B0413D2-23A2-45A2-ABEC-9A9956C35C9E}"/>
                  </a:ext>
                </a:extLst>
              </p:cNvPr>
              <p:cNvSpPr txBox="1"/>
              <p:nvPr/>
            </p:nvSpPr>
            <p:spPr>
              <a:xfrm>
                <a:off x="1964512" y="3112153"/>
                <a:ext cx="512842"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June</a:t>
                </a:r>
              </a:p>
            </p:txBody>
          </p:sp>
          <p:sp>
            <p:nvSpPr>
              <p:cNvPr id="370" name="TextBox 369">
                <a:extLst>
                  <a:ext uri="{FF2B5EF4-FFF2-40B4-BE49-F238E27FC236}">
                    <a16:creationId xmlns:a16="http://schemas.microsoft.com/office/drawing/2014/main" id="{65706C87-0315-4263-AC15-B7C44C97AA96}"/>
                  </a:ext>
                </a:extLst>
              </p:cNvPr>
              <p:cNvSpPr txBox="1"/>
              <p:nvPr/>
            </p:nvSpPr>
            <p:spPr>
              <a:xfrm>
                <a:off x="1972154" y="3449111"/>
                <a:ext cx="446274"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July</a:t>
                </a:r>
              </a:p>
            </p:txBody>
          </p:sp>
          <p:sp>
            <p:nvSpPr>
              <p:cNvPr id="371" name="TextBox 370">
                <a:extLst>
                  <a:ext uri="{FF2B5EF4-FFF2-40B4-BE49-F238E27FC236}">
                    <a16:creationId xmlns:a16="http://schemas.microsoft.com/office/drawing/2014/main" id="{39DC83E3-EA50-4AB0-96ED-A99DF51F5B33}"/>
                  </a:ext>
                </a:extLst>
              </p:cNvPr>
              <p:cNvSpPr txBox="1"/>
              <p:nvPr/>
            </p:nvSpPr>
            <p:spPr>
              <a:xfrm>
                <a:off x="1964512" y="3839712"/>
                <a:ext cx="693109"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August</a:t>
                </a:r>
              </a:p>
            </p:txBody>
          </p:sp>
          <p:sp>
            <p:nvSpPr>
              <p:cNvPr id="372" name="TextBox 371">
                <a:extLst>
                  <a:ext uri="{FF2B5EF4-FFF2-40B4-BE49-F238E27FC236}">
                    <a16:creationId xmlns:a16="http://schemas.microsoft.com/office/drawing/2014/main" id="{75D56234-8A5C-4D17-B720-E0DB7061D383}"/>
                  </a:ext>
                </a:extLst>
              </p:cNvPr>
              <p:cNvSpPr txBox="1"/>
              <p:nvPr/>
            </p:nvSpPr>
            <p:spPr>
              <a:xfrm>
                <a:off x="1935660" y="4230701"/>
                <a:ext cx="1011838"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September</a:t>
                </a:r>
              </a:p>
            </p:txBody>
          </p:sp>
          <p:sp>
            <p:nvSpPr>
              <p:cNvPr id="373" name="TextBox 372">
                <a:extLst>
                  <a:ext uri="{FF2B5EF4-FFF2-40B4-BE49-F238E27FC236}">
                    <a16:creationId xmlns:a16="http://schemas.microsoft.com/office/drawing/2014/main" id="{ACF95A9D-F23C-4983-A6C5-0B1B003AB320}"/>
                  </a:ext>
                </a:extLst>
              </p:cNvPr>
              <p:cNvSpPr txBox="1"/>
              <p:nvPr/>
            </p:nvSpPr>
            <p:spPr>
              <a:xfrm>
                <a:off x="1945449" y="4614129"/>
                <a:ext cx="787903"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October</a:t>
                </a:r>
              </a:p>
            </p:txBody>
          </p:sp>
          <p:sp>
            <p:nvSpPr>
              <p:cNvPr id="374" name="TextBox 373">
                <a:extLst>
                  <a:ext uri="{FF2B5EF4-FFF2-40B4-BE49-F238E27FC236}">
                    <a16:creationId xmlns:a16="http://schemas.microsoft.com/office/drawing/2014/main" id="{11715963-605D-414F-9E58-0AF8B5E03C4A}"/>
                  </a:ext>
                </a:extLst>
              </p:cNvPr>
              <p:cNvSpPr txBox="1"/>
              <p:nvPr/>
            </p:nvSpPr>
            <p:spPr>
              <a:xfrm>
                <a:off x="1941146" y="4953882"/>
                <a:ext cx="974773"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November</a:t>
                </a:r>
              </a:p>
            </p:txBody>
          </p:sp>
          <p:sp>
            <p:nvSpPr>
              <p:cNvPr id="375" name="TextBox 374">
                <a:extLst>
                  <a:ext uri="{FF2B5EF4-FFF2-40B4-BE49-F238E27FC236}">
                    <a16:creationId xmlns:a16="http://schemas.microsoft.com/office/drawing/2014/main" id="{C83DCE31-17F0-46D4-8B3E-FD3AC6A719CD}"/>
                  </a:ext>
                </a:extLst>
              </p:cNvPr>
              <p:cNvSpPr txBox="1"/>
              <p:nvPr/>
            </p:nvSpPr>
            <p:spPr>
              <a:xfrm>
                <a:off x="1933982" y="5282723"/>
                <a:ext cx="961512" cy="276999"/>
              </a:xfrm>
              <a:prstGeom prst="rect">
                <a:avLst/>
              </a:prstGeom>
              <a:noFill/>
            </p:spPr>
            <p:txBody>
              <a:bodyPr wrap="square" rtlCol="0" anchor="ctr">
                <a:spAutoFit/>
              </a:bodyPr>
              <a:lstStyle/>
              <a:p>
                <a:pPr fontAlgn="auto">
                  <a:spcBef>
                    <a:spcPts val="0"/>
                  </a:spcBef>
                  <a:spcAft>
                    <a:spcPts val="0"/>
                  </a:spcAft>
                </a:pPr>
                <a:r>
                  <a:rPr lang="en-US" sz="1200" b="1" dirty="0">
                    <a:solidFill>
                      <a:prstClr val="black"/>
                    </a:solidFill>
                    <a:latin typeface="Arial Narrow" panose="020B0606020202030204" pitchFamily="34" charset="0"/>
                  </a:rPr>
                  <a:t>December</a:t>
                </a:r>
              </a:p>
            </p:txBody>
          </p:sp>
        </p:grpSp>
        <p:grpSp>
          <p:nvGrpSpPr>
            <p:cNvPr id="325" name="Group 324"/>
            <p:cNvGrpSpPr/>
            <p:nvPr/>
          </p:nvGrpSpPr>
          <p:grpSpPr>
            <a:xfrm>
              <a:off x="2721148" y="1104205"/>
              <a:ext cx="5624181" cy="239176"/>
              <a:chOff x="2910240" y="1104205"/>
              <a:chExt cx="5624181" cy="239176"/>
            </a:xfrm>
          </p:grpSpPr>
          <p:sp>
            <p:nvSpPr>
              <p:cNvPr id="346" name="TextBox 345"/>
              <p:cNvSpPr txBox="1"/>
              <p:nvPr/>
            </p:nvSpPr>
            <p:spPr>
              <a:xfrm>
                <a:off x="2910240" y="1104205"/>
                <a:ext cx="403200"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2000</a:t>
                </a:r>
              </a:p>
            </p:txBody>
          </p:sp>
          <p:sp>
            <p:nvSpPr>
              <p:cNvPr id="347" name="TextBox 346"/>
              <p:cNvSpPr txBox="1"/>
              <p:nvPr/>
            </p:nvSpPr>
            <p:spPr>
              <a:xfrm>
                <a:off x="8163807" y="1127937"/>
                <a:ext cx="370614" cy="215444"/>
              </a:xfrm>
              <a:prstGeom prst="rect">
                <a:avLst/>
              </a:prstGeom>
              <a:noFill/>
            </p:spPr>
            <p:txBody>
              <a:bodyPr wrap="non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2017</a:t>
                </a:r>
              </a:p>
            </p:txBody>
          </p:sp>
          <p:sp>
            <p:nvSpPr>
              <p:cNvPr id="348" name="TextBox 347">
                <a:extLst>
                  <a:ext uri="{FF2B5EF4-FFF2-40B4-BE49-F238E27FC236}">
                    <a16:creationId xmlns:a16="http://schemas.microsoft.com/office/drawing/2014/main" id="{61DC81CC-7E12-4ACB-97D7-BD9FA3DBF15E}"/>
                  </a:ext>
                </a:extLst>
              </p:cNvPr>
              <p:cNvSpPr txBox="1"/>
              <p:nvPr/>
            </p:nvSpPr>
            <p:spPr>
              <a:xfrm>
                <a:off x="3231531" y="1104205"/>
                <a:ext cx="425707"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a:t>
                </a:r>
                <a:r>
                  <a:rPr lang="en-US" sz="800" dirty="0">
                    <a:solidFill>
                      <a:prstClr val="black"/>
                    </a:solidFill>
                    <a:latin typeface="Arial Narrow" panose="020B0606020202030204" pitchFamily="34" charset="0"/>
                  </a:rPr>
                  <a:t>1</a:t>
                </a:r>
              </a:p>
            </p:txBody>
          </p:sp>
          <p:sp>
            <p:nvSpPr>
              <p:cNvPr id="349" name="TextBox 348">
                <a:extLst>
                  <a:ext uri="{FF2B5EF4-FFF2-40B4-BE49-F238E27FC236}">
                    <a16:creationId xmlns:a16="http://schemas.microsoft.com/office/drawing/2014/main" id="{7DB575F9-D02D-4CE1-AF30-5C2F94F17383}"/>
                  </a:ext>
                </a:extLst>
              </p:cNvPr>
              <p:cNvSpPr txBox="1"/>
              <p:nvPr/>
            </p:nvSpPr>
            <p:spPr>
              <a:xfrm>
                <a:off x="3536494" y="1105702"/>
                <a:ext cx="398632"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a:t>
                </a:r>
                <a:r>
                  <a:rPr lang="en-US" sz="800" dirty="0">
                    <a:solidFill>
                      <a:prstClr val="black"/>
                    </a:solidFill>
                    <a:latin typeface="Arial Narrow" panose="020B0606020202030204" pitchFamily="34" charset="0"/>
                  </a:rPr>
                  <a:t>2</a:t>
                </a:r>
              </a:p>
            </p:txBody>
          </p:sp>
          <p:sp>
            <p:nvSpPr>
              <p:cNvPr id="350" name="TextBox 349">
                <a:extLst>
                  <a:ext uri="{FF2B5EF4-FFF2-40B4-BE49-F238E27FC236}">
                    <a16:creationId xmlns:a16="http://schemas.microsoft.com/office/drawing/2014/main" id="{F7E5453A-1E67-4B1A-823B-E1A2D90B0AAF}"/>
                  </a:ext>
                </a:extLst>
              </p:cNvPr>
              <p:cNvSpPr txBox="1"/>
              <p:nvPr/>
            </p:nvSpPr>
            <p:spPr>
              <a:xfrm>
                <a:off x="3821990" y="1112296"/>
                <a:ext cx="406582"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2003</a:t>
                </a:r>
              </a:p>
            </p:txBody>
          </p:sp>
          <p:sp>
            <p:nvSpPr>
              <p:cNvPr id="351" name="TextBox 350">
                <a:extLst>
                  <a:ext uri="{FF2B5EF4-FFF2-40B4-BE49-F238E27FC236}">
                    <a16:creationId xmlns:a16="http://schemas.microsoft.com/office/drawing/2014/main" id="{F138BBD2-6BF1-4350-8A67-8AF4C0FDB0CD}"/>
                  </a:ext>
                </a:extLst>
              </p:cNvPr>
              <p:cNvSpPr txBox="1"/>
              <p:nvPr/>
            </p:nvSpPr>
            <p:spPr>
              <a:xfrm>
                <a:off x="4104296" y="1123292"/>
                <a:ext cx="394068"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2004</a:t>
                </a:r>
              </a:p>
            </p:txBody>
          </p:sp>
          <p:sp>
            <p:nvSpPr>
              <p:cNvPr id="352" name="TextBox 351">
                <a:extLst>
                  <a:ext uri="{FF2B5EF4-FFF2-40B4-BE49-F238E27FC236}">
                    <a16:creationId xmlns:a16="http://schemas.microsoft.com/office/drawing/2014/main" id="{81D6D78E-78BA-4803-8C0D-F6557B917D92}"/>
                  </a:ext>
                </a:extLst>
              </p:cNvPr>
              <p:cNvSpPr txBox="1"/>
              <p:nvPr/>
            </p:nvSpPr>
            <p:spPr>
              <a:xfrm>
                <a:off x="4407901" y="1122231"/>
                <a:ext cx="400738"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2005</a:t>
                </a:r>
              </a:p>
            </p:txBody>
          </p:sp>
          <p:sp>
            <p:nvSpPr>
              <p:cNvPr id="353" name="TextBox 352">
                <a:extLst>
                  <a:ext uri="{FF2B5EF4-FFF2-40B4-BE49-F238E27FC236}">
                    <a16:creationId xmlns:a16="http://schemas.microsoft.com/office/drawing/2014/main" id="{32F74B51-0FF2-4699-A599-71F93066DACD}"/>
                  </a:ext>
                </a:extLst>
              </p:cNvPr>
              <p:cNvSpPr txBox="1"/>
              <p:nvPr/>
            </p:nvSpPr>
            <p:spPr>
              <a:xfrm>
                <a:off x="4746299" y="1121536"/>
                <a:ext cx="417053"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2006</a:t>
                </a:r>
              </a:p>
            </p:txBody>
          </p:sp>
          <p:sp>
            <p:nvSpPr>
              <p:cNvPr id="354" name="TextBox 353">
                <a:extLst>
                  <a:ext uri="{FF2B5EF4-FFF2-40B4-BE49-F238E27FC236}">
                    <a16:creationId xmlns:a16="http://schemas.microsoft.com/office/drawing/2014/main" id="{299727E1-7597-4627-864E-34E10ED1D91C}"/>
                  </a:ext>
                </a:extLst>
              </p:cNvPr>
              <p:cNvSpPr txBox="1"/>
              <p:nvPr/>
            </p:nvSpPr>
            <p:spPr>
              <a:xfrm>
                <a:off x="5050932" y="1122231"/>
                <a:ext cx="411209"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2007</a:t>
                </a:r>
              </a:p>
            </p:txBody>
          </p:sp>
          <p:sp>
            <p:nvSpPr>
              <p:cNvPr id="355" name="TextBox 354">
                <a:extLst>
                  <a:ext uri="{FF2B5EF4-FFF2-40B4-BE49-F238E27FC236}">
                    <a16:creationId xmlns:a16="http://schemas.microsoft.com/office/drawing/2014/main" id="{1C21ED2A-73D3-44FE-93BA-3CF1D0189344}"/>
                  </a:ext>
                </a:extLst>
              </p:cNvPr>
              <p:cNvSpPr txBox="1"/>
              <p:nvPr/>
            </p:nvSpPr>
            <p:spPr>
              <a:xfrm>
                <a:off x="5314480" y="1121536"/>
                <a:ext cx="432657"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2008</a:t>
                </a:r>
              </a:p>
            </p:txBody>
          </p:sp>
          <p:sp>
            <p:nvSpPr>
              <p:cNvPr id="356" name="TextBox 355">
                <a:extLst>
                  <a:ext uri="{FF2B5EF4-FFF2-40B4-BE49-F238E27FC236}">
                    <a16:creationId xmlns:a16="http://schemas.microsoft.com/office/drawing/2014/main" id="{0EA8BDBA-B38C-4889-82DC-6B71BD4222EE}"/>
                  </a:ext>
                </a:extLst>
              </p:cNvPr>
              <p:cNvSpPr txBox="1"/>
              <p:nvPr/>
            </p:nvSpPr>
            <p:spPr>
              <a:xfrm>
                <a:off x="5630562" y="1121536"/>
                <a:ext cx="427251"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2009</a:t>
                </a:r>
              </a:p>
            </p:txBody>
          </p:sp>
          <p:sp>
            <p:nvSpPr>
              <p:cNvPr id="357" name="TextBox 356">
                <a:extLst>
                  <a:ext uri="{FF2B5EF4-FFF2-40B4-BE49-F238E27FC236}">
                    <a16:creationId xmlns:a16="http://schemas.microsoft.com/office/drawing/2014/main" id="{D7CAC588-1513-41EF-929F-B964F55520DB}"/>
                  </a:ext>
                </a:extLst>
              </p:cNvPr>
              <p:cNvSpPr txBox="1"/>
              <p:nvPr/>
            </p:nvSpPr>
            <p:spPr>
              <a:xfrm>
                <a:off x="5901713" y="1122231"/>
                <a:ext cx="395984"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2010</a:t>
                </a:r>
              </a:p>
            </p:txBody>
          </p:sp>
          <p:sp>
            <p:nvSpPr>
              <p:cNvPr id="358" name="TextBox 357">
                <a:extLst>
                  <a:ext uri="{FF2B5EF4-FFF2-40B4-BE49-F238E27FC236}">
                    <a16:creationId xmlns:a16="http://schemas.microsoft.com/office/drawing/2014/main" id="{7AD59E61-BDB5-4670-BB2C-3D0E12E7DEBD}"/>
                  </a:ext>
                </a:extLst>
              </p:cNvPr>
              <p:cNvSpPr txBox="1"/>
              <p:nvPr/>
            </p:nvSpPr>
            <p:spPr>
              <a:xfrm>
                <a:off x="6215084" y="1123292"/>
                <a:ext cx="408216"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2011</a:t>
                </a:r>
              </a:p>
            </p:txBody>
          </p:sp>
          <p:sp>
            <p:nvSpPr>
              <p:cNvPr id="359" name="TextBox 358">
                <a:extLst>
                  <a:ext uri="{FF2B5EF4-FFF2-40B4-BE49-F238E27FC236}">
                    <a16:creationId xmlns:a16="http://schemas.microsoft.com/office/drawing/2014/main" id="{6A9ACE96-DD60-4875-924F-9559A466C415}"/>
                  </a:ext>
                </a:extLst>
              </p:cNvPr>
              <p:cNvSpPr txBox="1"/>
              <p:nvPr/>
            </p:nvSpPr>
            <p:spPr>
              <a:xfrm>
                <a:off x="6514353" y="1117425"/>
                <a:ext cx="403704"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2012</a:t>
                </a:r>
              </a:p>
            </p:txBody>
          </p:sp>
          <p:sp>
            <p:nvSpPr>
              <p:cNvPr id="360" name="TextBox 359">
                <a:extLst>
                  <a:ext uri="{FF2B5EF4-FFF2-40B4-BE49-F238E27FC236}">
                    <a16:creationId xmlns:a16="http://schemas.microsoft.com/office/drawing/2014/main" id="{19C11F6E-3C3C-4620-A761-90F46A7AA343}"/>
                  </a:ext>
                </a:extLst>
              </p:cNvPr>
              <p:cNvSpPr txBox="1"/>
              <p:nvPr/>
            </p:nvSpPr>
            <p:spPr>
              <a:xfrm>
                <a:off x="6835262" y="1123756"/>
                <a:ext cx="436841"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2013</a:t>
                </a:r>
              </a:p>
            </p:txBody>
          </p:sp>
          <p:sp>
            <p:nvSpPr>
              <p:cNvPr id="361" name="TextBox 360">
                <a:extLst>
                  <a:ext uri="{FF2B5EF4-FFF2-40B4-BE49-F238E27FC236}">
                    <a16:creationId xmlns:a16="http://schemas.microsoft.com/office/drawing/2014/main" id="{69D2FCAC-A138-4C44-8262-B8DFFE64CAFF}"/>
                  </a:ext>
                </a:extLst>
              </p:cNvPr>
              <p:cNvSpPr txBox="1"/>
              <p:nvPr/>
            </p:nvSpPr>
            <p:spPr>
              <a:xfrm>
                <a:off x="7152510" y="1122231"/>
                <a:ext cx="395985"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2014</a:t>
                </a:r>
              </a:p>
            </p:txBody>
          </p:sp>
          <p:sp>
            <p:nvSpPr>
              <p:cNvPr id="362" name="TextBox 361">
                <a:extLst>
                  <a:ext uri="{FF2B5EF4-FFF2-40B4-BE49-F238E27FC236}">
                    <a16:creationId xmlns:a16="http://schemas.microsoft.com/office/drawing/2014/main" id="{A3DCA697-E7E5-4BAC-9E99-C372438C494B}"/>
                  </a:ext>
                </a:extLst>
              </p:cNvPr>
              <p:cNvSpPr txBox="1"/>
              <p:nvPr/>
            </p:nvSpPr>
            <p:spPr>
              <a:xfrm>
                <a:off x="7464201" y="1125765"/>
                <a:ext cx="401424"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2015</a:t>
                </a:r>
              </a:p>
            </p:txBody>
          </p:sp>
          <p:sp>
            <p:nvSpPr>
              <p:cNvPr id="363" name="TextBox 362">
                <a:extLst>
                  <a:ext uri="{FF2B5EF4-FFF2-40B4-BE49-F238E27FC236}">
                    <a16:creationId xmlns:a16="http://schemas.microsoft.com/office/drawing/2014/main" id="{33AF3CC8-E776-42A8-BA41-BA012337525E}"/>
                  </a:ext>
                </a:extLst>
              </p:cNvPr>
              <p:cNvSpPr txBox="1"/>
              <p:nvPr/>
            </p:nvSpPr>
            <p:spPr>
              <a:xfrm>
                <a:off x="7764509" y="1127288"/>
                <a:ext cx="411519" cy="215444"/>
              </a:xfrm>
              <a:prstGeom prst="rect">
                <a:avLst/>
              </a:prstGeom>
              <a:noFill/>
            </p:spPr>
            <p:txBody>
              <a:bodyPr wrap="squar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2016</a:t>
                </a:r>
              </a:p>
            </p:txBody>
          </p:sp>
        </p:grpSp>
        <p:sp>
          <p:nvSpPr>
            <p:cNvPr id="326" name="TextBox 325"/>
            <p:cNvSpPr txBox="1"/>
            <p:nvPr/>
          </p:nvSpPr>
          <p:spPr>
            <a:xfrm>
              <a:off x="8349509" y="1136623"/>
              <a:ext cx="370614" cy="215444"/>
            </a:xfrm>
            <a:prstGeom prst="rect">
              <a:avLst/>
            </a:prstGeom>
            <a:noFill/>
          </p:spPr>
          <p:txBody>
            <a:bodyPr wrap="non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2018</a:t>
              </a:r>
            </a:p>
          </p:txBody>
        </p:sp>
        <p:pic>
          <p:nvPicPr>
            <p:cNvPr id="327" name="Picture 326"/>
            <p:cNvPicPr>
              <a:picLocks noChangeAspect="1"/>
            </p:cNvPicPr>
            <p:nvPr/>
          </p:nvPicPr>
          <p:blipFill rotWithShape="1">
            <a:blip r:embed="rId214"/>
            <a:srcRect l="55956" t="37871" r="19506" b="6408"/>
            <a:stretch/>
          </p:blipFill>
          <p:spPr>
            <a:xfrm>
              <a:off x="8411235" y="2815449"/>
              <a:ext cx="254134" cy="324453"/>
            </a:xfrm>
            <a:prstGeom prst="rect">
              <a:avLst/>
            </a:prstGeom>
          </p:spPr>
        </p:pic>
        <p:pic>
          <p:nvPicPr>
            <p:cNvPr id="328" name="Picture 327"/>
            <p:cNvPicPr>
              <a:picLocks noChangeAspect="1"/>
            </p:cNvPicPr>
            <p:nvPr/>
          </p:nvPicPr>
          <p:blipFill rotWithShape="1">
            <a:blip r:embed="rId215"/>
            <a:srcRect l="55837" t="37871" r="19626" b="6620"/>
            <a:stretch/>
          </p:blipFill>
          <p:spPr>
            <a:xfrm>
              <a:off x="8407886" y="3165342"/>
              <a:ext cx="277149" cy="352491"/>
            </a:xfrm>
            <a:prstGeom prst="rect">
              <a:avLst/>
            </a:prstGeom>
          </p:spPr>
        </p:pic>
        <p:pic>
          <p:nvPicPr>
            <p:cNvPr id="329" name="Picture 328"/>
            <p:cNvPicPr>
              <a:picLocks noChangeAspect="1"/>
            </p:cNvPicPr>
            <p:nvPr/>
          </p:nvPicPr>
          <p:blipFill rotWithShape="1">
            <a:blip r:embed="rId216"/>
            <a:srcRect l="33681" t="38506" r="47022" b="18909"/>
            <a:stretch/>
          </p:blipFill>
          <p:spPr>
            <a:xfrm>
              <a:off x="8418060" y="5009899"/>
              <a:ext cx="309540" cy="384058"/>
            </a:xfrm>
            <a:prstGeom prst="rect">
              <a:avLst/>
            </a:prstGeom>
          </p:spPr>
        </p:pic>
        <p:pic>
          <p:nvPicPr>
            <p:cNvPr id="330" name="Picture 329"/>
            <p:cNvPicPr>
              <a:picLocks noChangeAspect="1"/>
            </p:cNvPicPr>
            <p:nvPr/>
          </p:nvPicPr>
          <p:blipFill rotWithShape="1">
            <a:blip r:embed="rId217"/>
            <a:srcRect l="33682" t="38294" r="47022" b="19121"/>
            <a:stretch/>
          </p:blipFill>
          <p:spPr>
            <a:xfrm>
              <a:off x="8436938" y="4659902"/>
              <a:ext cx="315757" cy="391773"/>
            </a:xfrm>
            <a:prstGeom prst="rect">
              <a:avLst/>
            </a:prstGeom>
          </p:spPr>
        </p:pic>
        <p:pic>
          <p:nvPicPr>
            <p:cNvPr id="331" name="Picture 330"/>
            <p:cNvPicPr>
              <a:picLocks noChangeAspect="1"/>
            </p:cNvPicPr>
            <p:nvPr/>
          </p:nvPicPr>
          <p:blipFill rotWithShape="1">
            <a:blip r:embed="rId218"/>
            <a:srcRect l="33800" t="38506" r="47141" b="18909"/>
            <a:stretch/>
          </p:blipFill>
          <p:spPr>
            <a:xfrm>
              <a:off x="8441388" y="4322174"/>
              <a:ext cx="300733" cy="377796"/>
            </a:xfrm>
            <a:prstGeom prst="rect">
              <a:avLst/>
            </a:prstGeom>
          </p:spPr>
        </p:pic>
        <p:pic>
          <p:nvPicPr>
            <p:cNvPr id="332" name="Picture 331"/>
            <p:cNvPicPr>
              <a:picLocks noChangeAspect="1"/>
            </p:cNvPicPr>
            <p:nvPr/>
          </p:nvPicPr>
          <p:blipFill rotWithShape="1">
            <a:blip r:embed="rId219"/>
            <a:srcRect l="33800" t="38528" r="47022" b="18909"/>
            <a:stretch/>
          </p:blipFill>
          <p:spPr>
            <a:xfrm>
              <a:off x="8407885" y="3921105"/>
              <a:ext cx="325383" cy="406016"/>
            </a:xfrm>
            <a:prstGeom prst="rect">
              <a:avLst/>
            </a:prstGeom>
          </p:spPr>
        </p:pic>
        <p:pic>
          <p:nvPicPr>
            <p:cNvPr id="333" name="Picture 332"/>
            <p:cNvPicPr>
              <a:picLocks noChangeAspect="1"/>
            </p:cNvPicPr>
            <p:nvPr/>
          </p:nvPicPr>
          <p:blipFill rotWithShape="1">
            <a:blip r:embed="rId220"/>
            <a:srcRect l="33562" t="38768" r="46993" b="18859"/>
            <a:stretch/>
          </p:blipFill>
          <p:spPr>
            <a:xfrm>
              <a:off x="8377168" y="3514613"/>
              <a:ext cx="338831" cy="415123"/>
            </a:xfrm>
            <a:prstGeom prst="rect">
              <a:avLst/>
            </a:prstGeom>
          </p:spPr>
        </p:pic>
        <p:pic>
          <p:nvPicPr>
            <p:cNvPr id="334" name="Picture 333"/>
            <p:cNvPicPr>
              <a:picLocks noChangeAspect="1"/>
            </p:cNvPicPr>
            <p:nvPr/>
          </p:nvPicPr>
          <p:blipFill rotWithShape="1">
            <a:blip r:embed="rId221"/>
            <a:srcRect l="38922" t="46346" r="42496" b="11070"/>
            <a:stretch/>
          </p:blipFill>
          <p:spPr>
            <a:xfrm>
              <a:off x="8452941" y="5365759"/>
              <a:ext cx="280544" cy="361469"/>
            </a:xfrm>
            <a:prstGeom prst="rect">
              <a:avLst/>
            </a:prstGeom>
          </p:spPr>
        </p:pic>
        <p:pic>
          <p:nvPicPr>
            <p:cNvPr id="335" name="Picture 334"/>
            <p:cNvPicPr>
              <a:picLocks noChangeAspect="1"/>
            </p:cNvPicPr>
            <p:nvPr/>
          </p:nvPicPr>
          <p:blipFill rotWithShape="1">
            <a:blip r:embed="rId214"/>
            <a:srcRect l="55956" t="37871" r="19506" b="6408"/>
            <a:stretch/>
          </p:blipFill>
          <p:spPr>
            <a:xfrm>
              <a:off x="8442335" y="2461630"/>
              <a:ext cx="254134" cy="324453"/>
            </a:xfrm>
            <a:prstGeom prst="rect">
              <a:avLst/>
            </a:prstGeom>
          </p:spPr>
        </p:pic>
        <p:sp>
          <p:nvSpPr>
            <p:cNvPr id="336" name="TextBox 335"/>
            <p:cNvSpPr txBox="1"/>
            <p:nvPr/>
          </p:nvSpPr>
          <p:spPr>
            <a:xfrm>
              <a:off x="8721222" y="1145979"/>
              <a:ext cx="370614" cy="215444"/>
            </a:xfrm>
            <a:prstGeom prst="rect">
              <a:avLst/>
            </a:prstGeom>
            <a:noFill/>
          </p:spPr>
          <p:txBody>
            <a:bodyPr wrap="none" rtlCol="0">
              <a:spAutoFit/>
            </a:bodyPr>
            <a:lstStyle/>
            <a:p>
              <a:pPr fontAlgn="auto">
                <a:spcBef>
                  <a:spcPts val="0"/>
                </a:spcBef>
                <a:spcAft>
                  <a:spcPts val="0"/>
                </a:spcAft>
              </a:pPr>
              <a:r>
                <a:rPr lang="en-US" sz="800" b="1" dirty="0">
                  <a:solidFill>
                    <a:prstClr val="black"/>
                  </a:solidFill>
                  <a:latin typeface="Arial Narrow" panose="020B0606020202030204" pitchFamily="34" charset="0"/>
                </a:rPr>
                <a:t>2019</a:t>
              </a:r>
            </a:p>
          </p:txBody>
        </p:sp>
        <p:pic>
          <p:nvPicPr>
            <p:cNvPr id="337" name="Picture 336"/>
            <p:cNvPicPr>
              <a:picLocks noChangeAspect="1"/>
            </p:cNvPicPr>
            <p:nvPr/>
          </p:nvPicPr>
          <p:blipFill rotWithShape="1">
            <a:blip r:embed="rId222"/>
            <a:srcRect l="62507" t="38294" r="12717" b="6409"/>
            <a:stretch/>
          </p:blipFill>
          <p:spPr>
            <a:xfrm>
              <a:off x="8820457" y="1353711"/>
              <a:ext cx="301275" cy="378043"/>
            </a:xfrm>
            <a:prstGeom prst="rect">
              <a:avLst/>
            </a:prstGeom>
          </p:spPr>
        </p:pic>
        <p:pic>
          <p:nvPicPr>
            <p:cNvPr id="338" name="Picture 337"/>
            <p:cNvPicPr>
              <a:picLocks noChangeAspect="1"/>
            </p:cNvPicPr>
            <p:nvPr/>
          </p:nvPicPr>
          <p:blipFill rotWithShape="1">
            <a:blip r:embed="rId214"/>
            <a:srcRect l="55956" t="37871" r="19506" b="6408"/>
            <a:stretch/>
          </p:blipFill>
          <p:spPr>
            <a:xfrm>
              <a:off x="8407884" y="2135998"/>
              <a:ext cx="254134" cy="324453"/>
            </a:xfrm>
            <a:prstGeom prst="rect">
              <a:avLst/>
            </a:prstGeom>
          </p:spPr>
        </p:pic>
        <p:pic>
          <p:nvPicPr>
            <p:cNvPr id="339" name="Picture 338"/>
            <p:cNvPicPr>
              <a:picLocks noChangeAspect="1"/>
            </p:cNvPicPr>
            <p:nvPr/>
          </p:nvPicPr>
          <p:blipFill rotWithShape="1">
            <a:blip r:embed="rId214"/>
            <a:srcRect l="55956" t="37871" r="19506" b="6408"/>
            <a:stretch/>
          </p:blipFill>
          <p:spPr>
            <a:xfrm>
              <a:off x="8422225" y="1785092"/>
              <a:ext cx="254134" cy="324453"/>
            </a:xfrm>
            <a:prstGeom prst="rect">
              <a:avLst/>
            </a:prstGeom>
          </p:spPr>
        </p:pic>
        <p:pic>
          <p:nvPicPr>
            <p:cNvPr id="340" name="Picture 339"/>
            <p:cNvPicPr>
              <a:picLocks noChangeAspect="1"/>
            </p:cNvPicPr>
            <p:nvPr/>
          </p:nvPicPr>
          <p:blipFill rotWithShape="1">
            <a:blip r:embed="rId214"/>
            <a:srcRect l="55956" t="37871" r="19506" b="6408"/>
            <a:stretch/>
          </p:blipFill>
          <p:spPr>
            <a:xfrm>
              <a:off x="8407665" y="1380168"/>
              <a:ext cx="254134" cy="324453"/>
            </a:xfrm>
            <a:prstGeom prst="rect">
              <a:avLst/>
            </a:prstGeom>
          </p:spPr>
        </p:pic>
        <p:pic>
          <p:nvPicPr>
            <p:cNvPr id="341" name="Picture 2"/>
            <p:cNvPicPr>
              <a:picLocks noChangeAspect="1" noChangeArrowheads="1"/>
            </p:cNvPicPr>
            <p:nvPr/>
          </p:nvPicPr>
          <p:blipFill rotWithShape="1">
            <a:blip r:embed="rId223" cstate="print">
              <a:extLst>
                <a:ext uri="{28A0092B-C50C-407E-A947-70E740481C1C}">
                  <a14:useLocalDpi xmlns:a14="http://schemas.microsoft.com/office/drawing/2010/main" val="0"/>
                </a:ext>
              </a:extLst>
            </a:blip>
            <a:srcRect l="54236" t="37102" r="21311" b="5544"/>
            <a:stretch/>
          </p:blipFill>
          <p:spPr bwMode="auto">
            <a:xfrm>
              <a:off x="8861671" y="1796954"/>
              <a:ext cx="234362" cy="31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2" name="Picture 3"/>
            <p:cNvPicPr>
              <a:picLocks noChangeAspect="1" noChangeArrowheads="1"/>
            </p:cNvPicPr>
            <p:nvPr/>
          </p:nvPicPr>
          <p:blipFill rotWithShape="1">
            <a:blip r:embed="rId224" cstate="print">
              <a:extLst>
                <a:ext uri="{28A0092B-C50C-407E-A947-70E740481C1C}">
                  <a14:useLocalDpi xmlns:a14="http://schemas.microsoft.com/office/drawing/2010/main" val="0"/>
                </a:ext>
              </a:extLst>
            </a:blip>
            <a:srcRect l="53656" t="38046" r="21437" b="6094"/>
            <a:stretch/>
          </p:blipFill>
          <p:spPr bwMode="auto">
            <a:xfrm>
              <a:off x="8846866" y="2137131"/>
              <a:ext cx="243400" cy="2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 name="Picture 4"/>
            <p:cNvPicPr>
              <a:picLocks noChangeAspect="1" noChangeArrowheads="1"/>
            </p:cNvPicPr>
            <p:nvPr/>
          </p:nvPicPr>
          <p:blipFill rotWithShape="1">
            <a:blip r:embed="rId225" cstate="print">
              <a:extLst>
                <a:ext uri="{28A0092B-C50C-407E-A947-70E740481C1C}">
                  <a14:useLocalDpi xmlns:a14="http://schemas.microsoft.com/office/drawing/2010/main" val="0"/>
                </a:ext>
              </a:extLst>
            </a:blip>
            <a:srcRect l="53656" t="37451" r="21437" b="5697"/>
            <a:stretch/>
          </p:blipFill>
          <p:spPr bwMode="auto">
            <a:xfrm>
              <a:off x="8855622" y="2522453"/>
              <a:ext cx="215520" cy="27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4" name="Picture 5"/>
            <p:cNvPicPr>
              <a:picLocks noChangeAspect="1" noChangeArrowheads="1"/>
            </p:cNvPicPr>
            <p:nvPr/>
          </p:nvPicPr>
          <p:blipFill rotWithShape="1">
            <a:blip r:embed="rId226" cstate="print">
              <a:extLst>
                <a:ext uri="{28A0092B-C50C-407E-A947-70E740481C1C}">
                  <a14:useLocalDpi xmlns:a14="http://schemas.microsoft.com/office/drawing/2010/main" val="0"/>
                </a:ext>
              </a:extLst>
            </a:blip>
            <a:srcRect l="53656" t="37756" r="21437" b="5697"/>
            <a:stretch/>
          </p:blipFill>
          <p:spPr bwMode="auto">
            <a:xfrm>
              <a:off x="8846865" y="2850933"/>
              <a:ext cx="248458" cy="3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5" name="Picture 7"/>
            <p:cNvPicPr>
              <a:picLocks noChangeAspect="1" noChangeArrowheads="1"/>
            </p:cNvPicPr>
            <p:nvPr/>
          </p:nvPicPr>
          <p:blipFill rotWithShape="1">
            <a:blip r:embed="rId227" cstate="print">
              <a:extLst>
                <a:ext uri="{28A0092B-C50C-407E-A947-70E740481C1C}">
                  <a14:useLocalDpi xmlns:a14="http://schemas.microsoft.com/office/drawing/2010/main" val="0"/>
                </a:ext>
              </a:extLst>
            </a:blip>
            <a:srcRect l="57751" t="37684" r="16902" b="6033"/>
            <a:stretch/>
          </p:blipFill>
          <p:spPr bwMode="auto">
            <a:xfrm>
              <a:off x="8861671" y="3156528"/>
              <a:ext cx="276102" cy="33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18" name="Group 617"/>
          <p:cNvGrpSpPr/>
          <p:nvPr/>
        </p:nvGrpSpPr>
        <p:grpSpPr>
          <a:xfrm>
            <a:off x="4867106" y="4643347"/>
            <a:ext cx="299355" cy="718567"/>
            <a:chOff x="6061451" y="4681951"/>
            <a:chExt cx="299355" cy="718567"/>
          </a:xfrm>
        </p:grpSpPr>
        <p:pic>
          <p:nvPicPr>
            <p:cNvPr id="619" name="Picture 618"/>
            <p:cNvPicPr>
              <a:picLocks noChangeAspect="1"/>
            </p:cNvPicPr>
            <p:nvPr/>
          </p:nvPicPr>
          <p:blipFill>
            <a:blip r:embed="rId143"/>
            <a:stretch>
              <a:fillRect/>
            </a:stretch>
          </p:blipFill>
          <p:spPr>
            <a:xfrm>
              <a:off x="6062304" y="4681951"/>
              <a:ext cx="298502" cy="366613"/>
            </a:xfrm>
            <a:prstGeom prst="rect">
              <a:avLst/>
            </a:prstGeom>
          </p:spPr>
        </p:pic>
        <p:pic>
          <p:nvPicPr>
            <p:cNvPr id="620" name="Picture 619"/>
            <p:cNvPicPr>
              <a:picLocks noChangeAspect="1"/>
            </p:cNvPicPr>
            <p:nvPr/>
          </p:nvPicPr>
          <p:blipFill>
            <a:blip r:embed="rId143"/>
            <a:stretch>
              <a:fillRect/>
            </a:stretch>
          </p:blipFill>
          <p:spPr>
            <a:xfrm>
              <a:off x="6061451" y="5033905"/>
              <a:ext cx="298502" cy="366613"/>
            </a:xfrm>
            <a:prstGeom prst="rect">
              <a:avLst/>
            </a:prstGeom>
          </p:spPr>
        </p:pic>
      </p:grpSp>
      <p:pic>
        <p:nvPicPr>
          <p:cNvPr id="621" name="Picture 620">
            <a:extLst>
              <a:ext uri="{FF2B5EF4-FFF2-40B4-BE49-F238E27FC236}">
                <a16:creationId xmlns:a16="http://schemas.microsoft.com/office/drawing/2014/main" id="{F8DC2FA6-A685-48F2-915F-5AA540CB2838}"/>
              </a:ext>
            </a:extLst>
          </p:cNvPr>
          <p:cNvPicPr>
            <a:picLocks noChangeAspect="1"/>
          </p:cNvPicPr>
          <p:nvPr/>
        </p:nvPicPr>
        <p:blipFill>
          <a:blip r:embed="rId213" cstate="print">
            <a:extLst>
              <a:ext uri="{28A0092B-C50C-407E-A947-70E740481C1C}">
                <a14:useLocalDpi xmlns:a14="http://schemas.microsoft.com/office/drawing/2010/main" val="0"/>
              </a:ext>
            </a:extLst>
          </a:blip>
          <a:stretch>
            <a:fillRect/>
          </a:stretch>
        </p:blipFill>
        <p:spPr>
          <a:xfrm>
            <a:off x="6810820" y="5301524"/>
            <a:ext cx="302978" cy="381527"/>
          </a:xfrm>
          <a:prstGeom prst="rect">
            <a:avLst/>
          </a:prstGeom>
        </p:spPr>
      </p:pic>
    </p:spTree>
    <p:extLst>
      <p:ext uri="{BB962C8B-B14F-4D97-AF65-F5344CB8AC3E}">
        <p14:creationId xmlns:p14="http://schemas.microsoft.com/office/powerpoint/2010/main" val="2407302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80523"/>
    </mc:Choice>
    <mc:Fallback>
      <p:transition spd="slow" advClick="0" advTm="8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B21C9C-29CF-4E00-BDD1-AD0EC7A131B9}"/>
              </a:ext>
            </a:extLst>
          </p:cNvPr>
          <p:cNvSpPr txBox="1"/>
          <p:nvPr/>
        </p:nvSpPr>
        <p:spPr>
          <a:xfrm>
            <a:off x="479376" y="404664"/>
            <a:ext cx="7776864" cy="430887"/>
          </a:xfrm>
          <a:prstGeom prst="rect">
            <a:avLst/>
          </a:prstGeom>
          <a:noFill/>
        </p:spPr>
        <p:txBody>
          <a:bodyPr wrap="square" rtlCol="0">
            <a:spAutoFit/>
          </a:bodyPr>
          <a:lstStyle/>
          <a:p>
            <a:pPr>
              <a:defRPr/>
            </a:pPr>
            <a:r>
              <a:rPr lang="en-GB" sz="2200" b="1" cap="small" dirty="0">
                <a:solidFill>
                  <a:srgbClr val="771F28"/>
                </a:solidFill>
                <a:latin typeface="Arial Narrow" panose="020B0606020202030204" pitchFamily="34" charset="0"/>
                <a:ea typeface="+mj-ea"/>
                <a:cs typeface="Times New Roman" pitchFamily="18" charset="0"/>
              </a:rPr>
              <a:t>Pictorial Evaluation Tool (PET)</a:t>
            </a:r>
            <a:endParaRPr lang="en-GB" sz="2400" b="1" dirty="0">
              <a:solidFill>
                <a:srgbClr val="0070C0"/>
              </a:solidFill>
              <a:latin typeface="Arial Narrow" panose="020B0606020202030204" pitchFamily="34" charset="0"/>
            </a:endParaRPr>
          </a:p>
        </p:txBody>
      </p:sp>
      <p:pic>
        <p:nvPicPr>
          <p:cNvPr id="10" name="Picture 9"/>
          <p:cNvPicPr>
            <a:picLocks noChangeAspect="1"/>
          </p:cNvPicPr>
          <p:nvPr/>
        </p:nvPicPr>
        <p:blipFill>
          <a:blip r:embed="rId5"/>
          <a:stretch>
            <a:fillRect/>
          </a:stretch>
        </p:blipFill>
        <p:spPr>
          <a:xfrm>
            <a:off x="7104112" y="1052736"/>
            <a:ext cx="3312368" cy="4415947"/>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07368" y="1108644"/>
            <a:ext cx="6418285" cy="3970318"/>
          </a:xfrm>
          <a:prstGeom prst="rect">
            <a:avLst/>
          </a:prstGeom>
        </p:spPr>
        <p:txBody>
          <a:bodyPr wrap="square">
            <a:spAutoFit/>
          </a:bodyPr>
          <a:lstStyle/>
          <a:p>
            <a:pPr marL="457200" indent="-457200">
              <a:buClr>
                <a:srgbClr val="235B83"/>
              </a:buClr>
              <a:buFont typeface="Wingdings" panose="05000000000000000000" pitchFamily="2" charset="2"/>
              <a:buChar char="§"/>
            </a:pPr>
            <a:r>
              <a:rPr lang="en-GB" sz="2800" dirty="0">
                <a:latin typeface="Arial Narrow" panose="020B0606020202030204" pitchFamily="34" charset="0"/>
              </a:rPr>
              <a:t>Used to assess livestock body conditions</a:t>
            </a:r>
          </a:p>
          <a:p>
            <a:pPr marL="457200" indent="-457200">
              <a:buClr>
                <a:srgbClr val="235B83"/>
              </a:buClr>
              <a:buFont typeface="Wingdings" panose="05000000000000000000" pitchFamily="2" charset="2"/>
              <a:buChar char="§"/>
            </a:pPr>
            <a:r>
              <a:rPr lang="en-GB" sz="2800" dirty="0">
                <a:latin typeface="Arial Narrow" panose="020B0606020202030204" pitchFamily="34" charset="0"/>
              </a:rPr>
              <a:t>Photo indicators of livestock in a progressive series of body conditions, ranging from very thin to very fat </a:t>
            </a:r>
          </a:p>
          <a:p>
            <a:pPr marL="457200" indent="-457200">
              <a:buClr>
                <a:srgbClr val="235B83"/>
              </a:buClr>
              <a:buFont typeface="Wingdings" panose="05000000000000000000" pitchFamily="2" charset="2"/>
              <a:buChar char="§"/>
            </a:pPr>
            <a:r>
              <a:rPr lang="en-GB" sz="2800" dirty="0">
                <a:latin typeface="Arial Narrow" panose="020B0606020202030204" pitchFamily="34" charset="0"/>
              </a:rPr>
              <a:t>Based on observation of one highly visible target spot that can be conducted through a quick look and without touching the animal</a:t>
            </a:r>
          </a:p>
          <a:p>
            <a:pPr marL="457200" indent="-457200">
              <a:buClr>
                <a:srgbClr val="235B83"/>
              </a:buClr>
              <a:buFont typeface="Wingdings" panose="05000000000000000000" pitchFamily="2" charset="2"/>
              <a:buChar char="§"/>
            </a:pPr>
            <a:r>
              <a:rPr lang="en-GB" sz="2800" dirty="0">
                <a:latin typeface="Arial Narrow" panose="020B0606020202030204" pitchFamily="34" charset="0"/>
              </a:rPr>
              <a:t>Available for cattle, goats, fat-tailed sheep, long tailed sheep and camels</a:t>
            </a:r>
            <a:endParaRPr lang="en-US" sz="2800" dirty="0">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1304172"/>
      </p:ext>
    </p:extLst>
  </p:cSld>
  <p:clrMapOvr>
    <a:masterClrMapping/>
  </p:clrMapOvr>
  <mc:AlternateContent xmlns:mc="http://schemas.openxmlformats.org/markup-compatibility/2006">
    <mc:Choice xmlns:p14="http://schemas.microsoft.com/office/powerpoint/2010/main" Requires="p14">
      <p:transition spd="med" p14:dur="700" advClick="0" advTm="41128">
        <p:fade/>
      </p:transition>
    </mc:Choice>
    <mc:Fallback>
      <p:transition spd="med" advClick="0" advTm="41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2303"/>
            <a:ext cx="1250471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95400" y="1145755"/>
            <a:ext cx="10513168" cy="4627934"/>
          </a:xfrm>
          <a:prstGeom prst="rect">
            <a:avLst/>
          </a:prstGeom>
        </p:spPr>
        <p:txBody>
          <a:bodyPr wrap="square">
            <a:spAutoFit/>
          </a:bodyPr>
          <a:lstStyle/>
          <a:p>
            <a:pPr marL="0" marR="0" algn="just">
              <a:lnSpc>
                <a:spcPct val="115000"/>
              </a:lnSpc>
              <a:spcBef>
                <a:spcPts val="0"/>
              </a:spcBef>
              <a:spcAft>
                <a:spcPts val="1000"/>
              </a:spcAft>
            </a:pPr>
            <a:r>
              <a:rPr lang="en-GB" sz="2800" b="1" dirty="0">
                <a:latin typeface="Arial Narrow" panose="020B0606020202030204" pitchFamily="34" charset="0"/>
              </a:rPr>
              <a:t>PET assessment data are:</a:t>
            </a:r>
            <a:endParaRPr lang="en-US" sz="2800" b="1" dirty="0">
              <a:latin typeface="Arial Narrow" panose="020B0606020202030204" pitchFamily="34" charset="0"/>
            </a:endParaRPr>
          </a:p>
          <a:p>
            <a:pPr marL="457200" marR="0" lvl="0" indent="-457200" algn="just">
              <a:lnSpc>
                <a:spcPct val="115000"/>
              </a:lnSpc>
              <a:spcBef>
                <a:spcPts val="0"/>
              </a:spcBef>
              <a:spcAft>
                <a:spcPts val="600"/>
              </a:spcAft>
              <a:buClr>
                <a:srgbClr val="0A4474"/>
              </a:buClr>
              <a:buFont typeface="Wingdings" panose="05000000000000000000" pitchFamily="2" charset="2"/>
              <a:buChar char="§"/>
            </a:pPr>
            <a:r>
              <a:rPr lang="en-GB" sz="2600" b="1" dirty="0">
                <a:solidFill>
                  <a:srgbClr val="0070C0"/>
                </a:solidFill>
                <a:latin typeface="Arial Narrow" panose="020B0606020202030204" pitchFamily="34" charset="0"/>
              </a:rPr>
              <a:t>Quantitative </a:t>
            </a:r>
            <a:r>
              <a:rPr lang="en-GB" sz="2600" b="1" dirty="0">
                <a:latin typeface="Arial Narrow" panose="020B0606020202030204" pitchFamily="34" charset="0"/>
              </a:rPr>
              <a:t>– </a:t>
            </a:r>
            <a:r>
              <a:rPr lang="en-GB" sz="2600" dirty="0">
                <a:latin typeface="Arial Narrow" panose="020B0606020202030204" pitchFamily="34" charset="0"/>
              </a:rPr>
              <a:t>scoring of animal body condition against standard body condition grading (from 1 to 5);</a:t>
            </a:r>
            <a:endParaRPr lang="en-US" sz="2600" dirty="0">
              <a:latin typeface="Arial Narrow" panose="020B0606020202030204" pitchFamily="34" charset="0"/>
            </a:endParaRPr>
          </a:p>
          <a:p>
            <a:pPr marL="457200" marR="0" lvl="0" indent="-457200" algn="just">
              <a:lnSpc>
                <a:spcPct val="115000"/>
              </a:lnSpc>
              <a:spcBef>
                <a:spcPts val="0"/>
              </a:spcBef>
              <a:spcAft>
                <a:spcPts val="600"/>
              </a:spcAft>
              <a:buClr>
                <a:srgbClr val="0A4474"/>
              </a:buClr>
              <a:buFont typeface="Wingdings" panose="05000000000000000000" pitchFamily="2" charset="2"/>
              <a:buChar char="§"/>
            </a:pPr>
            <a:r>
              <a:rPr lang="en-GB" sz="2600" b="1" dirty="0">
                <a:solidFill>
                  <a:srgbClr val="0070C0"/>
                </a:solidFill>
                <a:latin typeface="Arial Narrow" panose="020B0606020202030204" pitchFamily="34" charset="0"/>
              </a:rPr>
              <a:t>Objective </a:t>
            </a:r>
            <a:r>
              <a:rPr lang="en-GB" sz="2600" b="1" dirty="0">
                <a:latin typeface="Arial Narrow" panose="020B0606020202030204" pitchFamily="34" charset="0"/>
              </a:rPr>
              <a:t>– </a:t>
            </a:r>
            <a:r>
              <a:rPr lang="en-GB" sz="2600" dirty="0">
                <a:latin typeface="Arial Narrow" panose="020B0606020202030204" pitchFamily="34" charset="0"/>
              </a:rPr>
              <a:t>each score is given by the comparison of the observed animal or forage against the standard photo indicators; and</a:t>
            </a:r>
            <a:endParaRPr lang="en-US" sz="2600" dirty="0">
              <a:latin typeface="Arial Narrow" panose="020B0606020202030204" pitchFamily="34" charset="0"/>
            </a:endParaRPr>
          </a:p>
          <a:p>
            <a:pPr marL="457200" marR="0" lvl="0" indent="-457200" algn="just">
              <a:lnSpc>
                <a:spcPct val="115000"/>
              </a:lnSpc>
              <a:spcBef>
                <a:spcPts val="0"/>
              </a:spcBef>
              <a:spcAft>
                <a:spcPts val="600"/>
              </a:spcAft>
              <a:buClr>
                <a:srgbClr val="0A4474"/>
              </a:buClr>
              <a:buFont typeface="Wingdings" panose="05000000000000000000" pitchFamily="2" charset="2"/>
              <a:buChar char="§"/>
            </a:pPr>
            <a:r>
              <a:rPr lang="en-GB" sz="2600" b="1" dirty="0">
                <a:solidFill>
                  <a:srgbClr val="0070C0"/>
                </a:solidFill>
                <a:latin typeface="Arial Narrow" panose="020B0606020202030204" pitchFamily="34" charset="0"/>
              </a:rPr>
              <a:t>Evidence based </a:t>
            </a:r>
            <a:r>
              <a:rPr lang="en-GB" sz="2600" b="1" dirty="0">
                <a:latin typeface="Arial Narrow" panose="020B0606020202030204" pitchFamily="34" charset="0"/>
              </a:rPr>
              <a:t>– </a:t>
            </a:r>
            <a:r>
              <a:rPr lang="en-GB" sz="2600" dirty="0">
                <a:latin typeface="Arial Narrow" panose="020B0606020202030204" pitchFamily="34" charset="0"/>
              </a:rPr>
              <a:t>each set of observations is recorded in the app and then stored in a central server, and may be checked at any given moment.</a:t>
            </a:r>
          </a:p>
          <a:p>
            <a:pPr marL="457200" marR="0" lvl="0" indent="-457200" algn="just">
              <a:lnSpc>
                <a:spcPct val="115000"/>
              </a:lnSpc>
              <a:spcBef>
                <a:spcPts val="0"/>
              </a:spcBef>
              <a:spcAft>
                <a:spcPts val="600"/>
              </a:spcAft>
              <a:buClr>
                <a:srgbClr val="0A4474"/>
              </a:buClr>
              <a:buFont typeface="Wingdings" panose="05000000000000000000" pitchFamily="2" charset="2"/>
              <a:buChar char="§"/>
            </a:pPr>
            <a:r>
              <a:rPr lang="en-GB" sz="2600" b="1" dirty="0">
                <a:solidFill>
                  <a:srgbClr val="0070C0"/>
                </a:solidFill>
                <a:latin typeface="Arial Narrow" panose="020B0606020202030204" pitchFamily="34" charset="0"/>
              </a:rPr>
              <a:t>Quick </a:t>
            </a:r>
            <a:r>
              <a:rPr lang="en-GB" sz="2600" dirty="0">
                <a:latin typeface="Arial Narrow" panose="020B0606020202030204" pitchFamily="34" charset="0"/>
              </a:rPr>
              <a:t>– methodology can rapidly provide reliable data for a specific area and over the variations over time</a:t>
            </a:r>
            <a:endParaRPr lang="en-US" sz="2600" dirty="0">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7EB21C9C-29CF-4E00-BDD1-AD0EC7A131B9}"/>
              </a:ext>
            </a:extLst>
          </p:cNvPr>
          <p:cNvSpPr txBox="1"/>
          <p:nvPr/>
        </p:nvSpPr>
        <p:spPr>
          <a:xfrm>
            <a:off x="479376" y="404664"/>
            <a:ext cx="7776864" cy="430887"/>
          </a:xfrm>
          <a:prstGeom prst="rect">
            <a:avLst/>
          </a:prstGeom>
          <a:noFill/>
        </p:spPr>
        <p:txBody>
          <a:bodyPr wrap="square" rtlCol="0">
            <a:spAutoFit/>
          </a:bodyPr>
          <a:lstStyle/>
          <a:p>
            <a:pPr>
              <a:defRPr/>
            </a:pPr>
            <a:r>
              <a:rPr lang="en-GB" sz="2200" b="1" cap="small" dirty="0">
                <a:solidFill>
                  <a:srgbClr val="771F28"/>
                </a:solidFill>
                <a:latin typeface="Arial Narrow" panose="020B0606020202030204" pitchFamily="34" charset="0"/>
                <a:ea typeface="+mj-ea"/>
                <a:cs typeface="Times New Roman" pitchFamily="18" charset="0"/>
              </a:rPr>
              <a:t>Pictorial Evaluation Tool (PET)</a:t>
            </a:r>
            <a:endParaRPr lang="en-GB" sz="24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875261251"/>
      </p:ext>
    </p:extLst>
  </p:cSld>
  <p:clrMapOvr>
    <a:masterClrMapping/>
  </p:clrMapOvr>
  <mc:AlternateContent xmlns:mc="http://schemas.openxmlformats.org/markup-compatibility/2006">
    <mc:Choice xmlns:p14="http://schemas.microsoft.com/office/powerpoint/2010/main" Requires="p14">
      <p:transition spd="med" p14:dur="700" advClick="0" advTm="37413">
        <p:fade/>
      </p:transition>
    </mc:Choice>
    <mc:Fallback>
      <p:transition spd="med" advClick="0" advTm="37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551317" y="1052736"/>
            <a:ext cx="8626475" cy="4910137"/>
          </a:xfrm>
          <a:prstGeom prst="rect">
            <a:avLst/>
          </a:prstGeom>
        </p:spPr>
      </p:pic>
      <p:sp>
        <p:nvSpPr>
          <p:cNvPr id="8" name="TextBox 7">
            <a:extLst>
              <a:ext uri="{FF2B5EF4-FFF2-40B4-BE49-F238E27FC236}">
                <a16:creationId xmlns:a16="http://schemas.microsoft.com/office/drawing/2014/main" id="{7EB21C9C-29CF-4E00-BDD1-AD0EC7A131B9}"/>
              </a:ext>
            </a:extLst>
          </p:cNvPr>
          <p:cNvSpPr txBox="1"/>
          <p:nvPr/>
        </p:nvSpPr>
        <p:spPr>
          <a:xfrm>
            <a:off x="551384" y="404664"/>
            <a:ext cx="7416824" cy="461665"/>
          </a:xfrm>
          <a:prstGeom prst="rect">
            <a:avLst/>
          </a:prstGeom>
          <a:noFill/>
        </p:spPr>
        <p:txBody>
          <a:bodyPr wrap="square" rtlCol="0">
            <a:spAutoFit/>
          </a:bodyPr>
          <a:lstStyle/>
          <a:p>
            <a:pPr>
              <a:defRPr/>
            </a:pPr>
            <a:r>
              <a:rPr lang="en-GB" sz="2400" b="1" cap="small" dirty="0">
                <a:solidFill>
                  <a:srgbClr val="771F28"/>
                </a:solidFill>
                <a:latin typeface="Arial Narrow" panose="020B0606020202030204" pitchFamily="34" charset="0"/>
                <a:cs typeface="Times New Roman" pitchFamily="18" charset="0"/>
              </a:rPr>
              <a:t>National Feed Security System</a:t>
            </a:r>
            <a:endParaRPr lang="en-GB" sz="2400" b="1" dirty="0">
              <a:solidFill>
                <a:srgbClr val="0070C0"/>
              </a:solidFill>
              <a:latin typeface="Arial Narrow" panose="020B0606020202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3020884"/>
      </p:ext>
    </p:extLst>
  </p:cSld>
  <p:clrMapOvr>
    <a:masterClrMapping/>
  </p:clrMapOvr>
  <mc:AlternateContent xmlns:mc="http://schemas.openxmlformats.org/markup-compatibility/2006">
    <mc:Choice xmlns:p14="http://schemas.microsoft.com/office/powerpoint/2010/main" Requires="p14">
      <p:transition spd="med" p14:dur="700" advClick="0" advTm="21790">
        <p:fade/>
      </p:transition>
    </mc:Choice>
    <mc:Fallback>
      <p:transition spd="med" advClick="0" advTm="21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E65C1763-8618-4996-B88E-31D2879ECCFC}"/>
              </a:ext>
            </a:extLst>
          </p:cNvPr>
          <p:cNvSpPr/>
          <p:nvPr/>
        </p:nvSpPr>
        <p:spPr>
          <a:xfrm>
            <a:off x="252248" y="5423338"/>
            <a:ext cx="1849822" cy="1245476"/>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Validation Workshop,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dissemin</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&amp; publications</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C3C082B1-442B-41C4-AE73-5F16929A1800}"/>
              </a:ext>
            </a:extLst>
          </p:cNvPr>
          <p:cNvSpPr/>
          <p:nvPr/>
        </p:nvSpPr>
        <p:spPr>
          <a:xfrm>
            <a:off x="5973029" y="1015999"/>
            <a:ext cx="3495040" cy="2445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First training workshop on generation of potential &amp; actual feed inventory…calculation by participants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Training to participants on data collection for PLEWS</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09D88E0-3553-4A0C-9EAF-3788315103AF}"/>
              </a:ext>
            </a:extLst>
          </p:cNvPr>
          <p:cNvSpPr/>
          <p:nvPr/>
        </p:nvSpPr>
        <p:spPr>
          <a:xfrm>
            <a:off x="3139387" y="1384213"/>
            <a:ext cx="2136195" cy="175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Template &amp; guideline  preparation &amp; adaptation for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i</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data collection, &amp; ii) calculations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for feed inventory</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0EFA663-627D-4606-A7C2-97411FE9B7F6}"/>
              </a:ext>
            </a:extLst>
          </p:cNvPr>
          <p:cNvSpPr/>
          <p:nvPr/>
        </p:nvSpPr>
        <p:spPr>
          <a:xfrm>
            <a:off x="4944592" y="1463040"/>
            <a:ext cx="1565165" cy="1483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Data collection by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partici</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-pants on cash crops</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77B58AA-C321-4687-B5AB-5C337FD46ECC}"/>
              </a:ext>
            </a:extLst>
          </p:cNvPr>
          <p:cNvSpPr/>
          <p:nvPr/>
        </p:nvSpPr>
        <p:spPr>
          <a:xfrm>
            <a:off x="0" y="1292768"/>
            <a:ext cx="1701071" cy="15889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Awareness building, Task Force </a:t>
            </a:r>
            <a:r>
              <a:rPr lang="en-GB" sz="1600" b="1" dirty="0">
                <a:solidFill>
                  <a:prstClr val="white"/>
                </a:solidFill>
                <a:latin typeface="Calibri" panose="020F0502020204030204"/>
              </a:rPr>
              <a:t>prep &amp; </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Selection of participants</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5A0B2126-55E9-4656-8854-E8E340444128}"/>
              </a:ext>
            </a:extLst>
          </p:cNvPr>
          <p:cNvSpPr/>
          <p:nvPr/>
        </p:nvSpPr>
        <p:spPr>
          <a:xfrm>
            <a:off x="1472214" y="1837045"/>
            <a:ext cx="1851874" cy="744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Scoping study to understand type of data available</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0804F20-01B7-47FA-9074-5211A6EF965D}"/>
              </a:ext>
            </a:extLst>
          </p:cNvPr>
          <p:cNvSpPr/>
          <p:nvPr/>
        </p:nvSpPr>
        <p:spPr>
          <a:xfrm>
            <a:off x="8804399" y="1107789"/>
            <a:ext cx="2906933" cy="2414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Data collection by participants: PLEWS; on Herd structure; production parameters;  competitive feed uses &amp; missing data identified during 1</a:t>
            </a:r>
            <a:r>
              <a:rPr kumimoji="0" lang="en-GB" sz="1600" b="1"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workshop </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C12455E1-0840-4CFB-ADAD-6149069924F5}"/>
              </a:ext>
            </a:extLst>
          </p:cNvPr>
          <p:cNvCxnSpPr>
            <a:cxnSpLocks/>
          </p:cNvCxnSpPr>
          <p:nvPr/>
        </p:nvCxnSpPr>
        <p:spPr>
          <a:xfrm>
            <a:off x="1923393" y="802908"/>
            <a:ext cx="8074686"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9" name="Arrow: Bent 18">
            <a:extLst>
              <a:ext uri="{FF2B5EF4-FFF2-40B4-BE49-F238E27FC236}">
                <a16:creationId xmlns:a16="http://schemas.microsoft.com/office/drawing/2014/main" id="{E1AD6D48-60A1-45CD-BF83-A4C3F05CD82D}"/>
              </a:ext>
            </a:extLst>
          </p:cNvPr>
          <p:cNvSpPr/>
          <p:nvPr/>
        </p:nvSpPr>
        <p:spPr>
          <a:xfrm>
            <a:off x="11636352" y="3710013"/>
            <a:ext cx="462993" cy="1830688"/>
          </a:xfrm>
          <a:prstGeom prst="bentArrow">
            <a:avLst>
              <a:gd name="adj1" fmla="val 25000"/>
              <a:gd name="adj2" fmla="val 25000"/>
              <a:gd name="adj3" fmla="val 25000"/>
              <a:gd name="adj4" fmla="val 75000"/>
            </a:avLst>
          </a:prstGeom>
          <a:scene3d>
            <a:camera prst="orthographicFront">
              <a:rot lat="180000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900B133-694D-46FA-B983-23052AB8B918}"/>
              </a:ext>
            </a:extLst>
          </p:cNvPr>
          <p:cNvSpPr/>
          <p:nvPr/>
        </p:nvSpPr>
        <p:spPr>
          <a:xfrm>
            <a:off x="11198377" y="785122"/>
            <a:ext cx="986257" cy="300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PLEWS training to GIS expert &amp; support to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partici</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-pants in integra-ting missing data</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DE316310-DD95-4846-9C09-F2B50CCEE8FF}"/>
              </a:ext>
            </a:extLst>
          </p:cNvPr>
          <p:cNvSpPr/>
          <p:nvPr/>
        </p:nvSpPr>
        <p:spPr>
          <a:xfrm>
            <a:off x="260904" y="977462"/>
            <a:ext cx="1077697" cy="30634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START</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17F58114-9A20-4C4B-93A2-27CEB4C61126}"/>
              </a:ext>
            </a:extLst>
          </p:cNvPr>
          <p:cNvSpPr/>
          <p:nvPr/>
        </p:nvSpPr>
        <p:spPr>
          <a:xfrm>
            <a:off x="-325819" y="5932127"/>
            <a:ext cx="1077697" cy="375241"/>
          </a:xfrm>
          <a:prstGeom prst="roundRect">
            <a:avLst/>
          </a:prstGeom>
          <a:solidFill>
            <a:srgbClr val="FF0000"/>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END</a:t>
            </a:r>
            <a:endParaRPr kumimoji="0" lang="de-AT"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23D591B-8F6A-477D-A035-62E78E992995}"/>
              </a:ext>
            </a:extLst>
          </p:cNvPr>
          <p:cNvSpPr txBox="1"/>
          <p:nvPr/>
        </p:nvSpPr>
        <p:spPr>
          <a:xfrm>
            <a:off x="213029" y="-30257"/>
            <a:ext cx="9699395" cy="461665"/>
          </a:xfrm>
          <a:prstGeom prst="rect">
            <a:avLst/>
          </a:prstGeom>
          <a:noFill/>
        </p:spPr>
        <p:txBody>
          <a:bodyPr wrap="square" rtlCol="0">
            <a:spAutoFit/>
          </a:bodyPr>
          <a:lstStyle/>
          <a:p>
            <a:r>
              <a:rPr lang="en-GB" sz="2400" b="1" cap="small" dirty="0">
                <a:solidFill>
                  <a:srgbClr val="771F28"/>
                </a:solidFill>
                <a:latin typeface="Arial Narrow" panose="020B0606020202030204" pitchFamily="34" charset="0"/>
                <a:cs typeface="Times New Roman" pitchFamily="18" charset="0"/>
              </a:rPr>
              <a:t>System Activity Flow Sheet</a:t>
            </a:r>
          </a:p>
        </p:txBody>
      </p:sp>
      <p:cxnSp>
        <p:nvCxnSpPr>
          <p:cNvPr id="34" name="Straight Arrow Connector 33">
            <a:extLst>
              <a:ext uri="{FF2B5EF4-FFF2-40B4-BE49-F238E27FC236}">
                <a16:creationId xmlns:a16="http://schemas.microsoft.com/office/drawing/2014/main" id="{5F60FDCD-B444-4E4B-9599-C1A7A64C844C}"/>
              </a:ext>
            </a:extLst>
          </p:cNvPr>
          <p:cNvCxnSpPr>
            <a:cxnSpLocks/>
          </p:cNvCxnSpPr>
          <p:nvPr/>
        </p:nvCxnSpPr>
        <p:spPr>
          <a:xfrm flipH="1">
            <a:off x="462455" y="6723410"/>
            <a:ext cx="1092221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BF3FA8F-4056-436A-8BC7-F400A85B96CC}"/>
              </a:ext>
            </a:extLst>
          </p:cNvPr>
          <p:cNvSpPr/>
          <p:nvPr/>
        </p:nvSpPr>
        <p:spPr>
          <a:xfrm>
            <a:off x="2706886" y="5514700"/>
            <a:ext cx="1510213" cy="1290321"/>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Local Tech. </a:t>
            </a:r>
            <a:r>
              <a:rPr lang="en-GB" sz="1600" b="1" dirty="0">
                <a:solidFill>
                  <a:prstClr val="white"/>
                </a:solidFill>
                <a:latin typeface="Calibri" panose="020F0502020204030204"/>
              </a:rPr>
              <a:t>review &amp; validation workshop</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25A23F5-EACD-4D54-ABAF-9F3CC26653FC}"/>
              </a:ext>
            </a:extLst>
          </p:cNvPr>
          <p:cNvSpPr/>
          <p:nvPr/>
        </p:nvSpPr>
        <p:spPr>
          <a:xfrm>
            <a:off x="9314140" y="4204061"/>
            <a:ext cx="2309949" cy="226712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Creation of ME &amp; CP models tailored to herd structure &amp; production parameters for all animal species</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22E91FC-B823-47E9-8A0B-643DFA1F1690}"/>
              </a:ext>
            </a:extLst>
          </p:cNvPr>
          <p:cNvSpPr/>
          <p:nvPr/>
        </p:nvSpPr>
        <p:spPr>
          <a:xfrm>
            <a:off x="4991113" y="3501970"/>
            <a:ext cx="3972808" cy="3221442"/>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2nd  training workshop on (all done by participants) : a) generation of actual feed inventory; b) calculation of ME, CP and DM requirement of animals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Integration of biomass data from PLEWS into Feed Inventory generated during first training workshop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Calculation of feed balance as DM, ME &amp; CP</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27889DA-F4F9-4ACE-8465-03FDC4567F0F}"/>
              </a:ext>
            </a:extLst>
          </p:cNvPr>
          <p:cNvSpPr/>
          <p:nvPr/>
        </p:nvSpPr>
        <p:spPr>
          <a:xfrm>
            <a:off x="1337615" y="4643743"/>
            <a:ext cx="1808480" cy="1292499"/>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Report writing (Part., Task Force, Expert</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3ADC36A-A83D-48C7-BFF1-09D1E96CD6C4}"/>
              </a:ext>
            </a:extLst>
          </p:cNvPr>
          <p:cNvSpPr/>
          <p:nvPr/>
        </p:nvSpPr>
        <p:spPr>
          <a:xfrm>
            <a:off x="3590355" y="4129087"/>
            <a:ext cx="2000796" cy="1889760"/>
          </a:xfrm>
          <a:prstGeom prst="rect">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Participants gather missing data (ident through </a:t>
            </a:r>
            <a:r>
              <a:rPr lang="en-GB" sz="1600" b="1" dirty="0">
                <a:solidFill>
                  <a:prstClr val="white"/>
                </a:solidFill>
                <a:latin typeface="Calibri" panose="020F0502020204030204"/>
              </a:rPr>
              <a:t>2nd</a:t>
            </a:r>
            <a:r>
              <a:rPr lang="en-GB" sz="1600" b="1" baseline="30000" dirty="0">
                <a:solidFill>
                  <a:prstClr val="white"/>
                </a:solidFill>
                <a:latin typeface="Calibri" panose="020F0502020204030204"/>
              </a:rPr>
              <a:t>-</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Workshop &amp; finalise results (Support for calculations  &amp; quality control by Expert)</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8C91A738-688F-4E69-8DAC-EE5CFFD4FC0F}"/>
              </a:ext>
            </a:extLst>
          </p:cNvPr>
          <p:cNvSpPr/>
          <p:nvPr/>
        </p:nvSpPr>
        <p:spPr>
          <a:xfrm>
            <a:off x="8344635" y="5465653"/>
            <a:ext cx="1449253" cy="1140099"/>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Quality control of data and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calculatio</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D20D2602-6DAB-4641-90AF-CCFC53F4A547}"/>
              </a:ext>
            </a:extLst>
          </p:cNvPr>
          <p:cNvSpPr/>
          <p:nvPr/>
        </p:nvSpPr>
        <p:spPr>
          <a:xfrm>
            <a:off x="8316257" y="3767181"/>
            <a:ext cx="1367973" cy="1209040"/>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white"/>
                </a:solidFill>
                <a:latin typeface="Calibri" panose="020F0502020204030204"/>
              </a:rPr>
              <a:t>PLEWS data made available </a:t>
            </a:r>
            <a:endParaRPr kumimoji="0" lang="de-AT"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FACD7C9-D613-4745-8E70-0C9EDFFDC449}"/>
              </a:ext>
            </a:extLst>
          </p:cNvPr>
          <p:cNvSpPr/>
          <p:nvPr/>
        </p:nvSpPr>
        <p:spPr>
          <a:xfrm>
            <a:off x="1387369" y="116664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endParaRPr lang="de-AT" b="1" dirty="0">
              <a:solidFill>
                <a:schemeClr val="tx1"/>
              </a:solidFill>
            </a:endParaRPr>
          </a:p>
        </p:txBody>
      </p:sp>
      <p:sp>
        <p:nvSpPr>
          <p:cNvPr id="43" name="Oval 42">
            <a:extLst>
              <a:ext uri="{FF2B5EF4-FFF2-40B4-BE49-F238E27FC236}">
                <a16:creationId xmlns:a16="http://schemas.microsoft.com/office/drawing/2014/main" id="{9353F3D9-615A-4663-ADDF-F4CFA866F6E3}"/>
              </a:ext>
            </a:extLst>
          </p:cNvPr>
          <p:cNvSpPr/>
          <p:nvPr/>
        </p:nvSpPr>
        <p:spPr>
          <a:xfrm>
            <a:off x="2212430" y="145567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a:t>
            </a:r>
            <a:endParaRPr lang="de-AT" b="1" dirty="0">
              <a:solidFill>
                <a:schemeClr val="tx1"/>
              </a:solidFill>
            </a:endParaRPr>
          </a:p>
        </p:txBody>
      </p:sp>
      <p:sp>
        <p:nvSpPr>
          <p:cNvPr id="44" name="Oval 43">
            <a:extLst>
              <a:ext uri="{FF2B5EF4-FFF2-40B4-BE49-F238E27FC236}">
                <a16:creationId xmlns:a16="http://schemas.microsoft.com/office/drawing/2014/main" id="{C76AA272-3110-409D-9A96-B2363B78044C}"/>
              </a:ext>
            </a:extLst>
          </p:cNvPr>
          <p:cNvSpPr/>
          <p:nvPr/>
        </p:nvSpPr>
        <p:spPr>
          <a:xfrm>
            <a:off x="3925606" y="993233"/>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3</a:t>
            </a:r>
            <a:endParaRPr lang="de-AT" b="1" dirty="0">
              <a:solidFill>
                <a:schemeClr val="tx1"/>
              </a:solidFill>
            </a:endParaRPr>
          </a:p>
        </p:txBody>
      </p:sp>
      <p:sp>
        <p:nvSpPr>
          <p:cNvPr id="45" name="Oval 44">
            <a:extLst>
              <a:ext uri="{FF2B5EF4-FFF2-40B4-BE49-F238E27FC236}">
                <a16:creationId xmlns:a16="http://schemas.microsoft.com/office/drawing/2014/main" id="{3852ED3B-40B6-405A-92A9-099EB394A431}"/>
              </a:ext>
            </a:extLst>
          </p:cNvPr>
          <p:cNvSpPr/>
          <p:nvPr/>
        </p:nvSpPr>
        <p:spPr>
          <a:xfrm>
            <a:off x="5470623" y="106680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4</a:t>
            </a:r>
            <a:endParaRPr lang="de-AT" b="1" dirty="0">
              <a:solidFill>
                <a:schemeClr val="tx1"/>
              </a:solidFill>
            </a:endParaRPr>
          </a:p>
        </p:txBody>
      </p:sp>
      <p:sp>
        <p:nvSpPr>
          <p:cNvPr id="46" name="Oval 45">
            <a:extLst>
              <a:ext uri="{FF2B5EF4-FFF2-40B4-BE49-F238E27FC236}">
                <a16:creationId xmlns:a16="http://schemas.microsoft.com/office/drawing/2014/main" id="{30A58B1B-642F-4B49-B19A-319298897EF8}"/>
              </a:ext>
            </a:extLst>
          </p:cNvPr>
          <p:cNvSpPr/>
          <p:nvPr/>
        </p:nvSpPr>
        <p:spPr>
          <a:xfrm>
            <a:off x="7404520" y="82506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5</a:t>
            </a:r>
            <a:endParaRPr lang="de-AT" b="1" dirty="0">
              <a:solidFill>
                <a:schemeClr val="tx1"/>
              </a:solidFill>
            </a:endParaRPr>
          </a:p>
        </p:txBody>
      </p:sp>
      <p:sp>
        <p:nvSpPr>
          <p:cNvPr id="47" name="Oval 46">
            <a:extLst>
              <a:ext uri="{FF2B5EF4-FFF2-40B4-BE49-F238E27FC236}">
                <a16:creationId xmlns:a16="http://schemas.microsoft.com/office/drawing/2014/main" id="{47D6037A-5B2E-4CD3-B425-7B2CC3C4D858}"/>
              </a:ext>
            </a:extLst>
          </p:cNvPr>
          <p:cNvSpPr/>
          <p:nvPr/>
        </p:nvSpPr>
        <p:spPr>
          <a:xfrm>
            <a:off x="10142458" y="81981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6</a:t>
            </a:r>
            <a:endParaRPr lang="de-AT" b="1" dirty="0">
              <a:solidFill>
                <a:schemeClr val="tx1"/>
              </a:solidFill>
            </a:endParaRPr>
          </a:p>
        </p:txBody>
      </p:sp>
      <p:sp>
        <p:nvSpPr>
          <p:cNvPr id="48" name="Oval 47">
            <a:extLst>
              <a:ext uri="{FF2B5EF4-FFF2-40B4-BE49-F238E27FC236}">
                <a16:creationId xmlns:a16="http://schemas.microsoft.com/office/drawing/2014/main" id="{AF188804-4535-4DBF-B0E3-A275CF040AEA}"/>
              </a:ext>
            </a:extLst>
          </p:cNvPr>
          <p:cNvSpPr/>
          <p:nvPr/>
        </p:nvSpPr>
        <p:spPr>
          <a:xfrm>
            <a:off x="11487772" y="430932"/>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7</a:t>
            </a:r>
            <a:endParaRPr lang="de-AT" b="1" dirty="0">
              <a:solidFill>
                <a:schemeClr val="tx1"/>
              </a:solidFill>
            </a:endParaRPr>
          </a:p>
        </p:txBody>
      </p:sp>
      <p:sp>
        <p:nvSpPr>
          <p:cNvPr id="49" name="Oval 48">
            <a:extLst>
              <a:ext uri="{FF2B5EF4-FFF2-40B4-BE49-F238E27FC236}">
                <a16:creationId xmlns:a16="http://schemas.microsoft.com/office/drawing/2014/main" id="{A532196D-43EC-48D9-83A6-062E914DFAA6}"/>
              </a:ext>
            </a:extLst>
          </p:cNvPr>
          <p:cNvSpPr/>
          <p:nvPr/>
        </p:nvSpPr>
        <p:spPr>
          <a:xfrm>
            <a:off x="10195012" y="3878308"/>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8</a:t>
            </a:r>
            <a:endParaRPr lang="de-AT" b="1" dirty="0">
              <a:solidFill>
                <a:schemeClr val="tx1"/>
              </a:solidFill>
            </a:endParaRPr>
          </a:p>
        </p:txBody>
      </p:sp>
      <p:sp>
        <p:nvSpPr>
          <p:cNvPr id="50" name="Oval 49">
            <a:extLst>
              <a:ext uri="{FF2B5EF4-FFF2-40B4-BE49-F238E27FC236}">
                <a16:creationId xmlns:a16="http://schemas.microsoft.com/office/drawing/2014/main" id="{7A8BB239-211B-4F3B-83EB-99D42B912296}"/>
              </a:ext>
            </a:extLst>
          </p:cNvPr>
          <p:cNvSpPr/>
          <p:nvPr/>
        </p:nvSpPr>
        <p:spPr>
          <a:xfrm>
            <a:off x="9196553" y="3520967"/>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10</a:t>
            </a:r>
            <a:endParaRPr lang="de-AT" b="1" dirty="0">
              <a:solidFill>
                <a:schemeClr val="tx1"/>
              </a:solidFill>
            </a:endParaRPr>
          </a:p>
        </p:txBody>
      </p:sp>
      <p:sp>
        <p:nvSpPr>
          <p:cNvPr id="51" name="Oval 50">
            <a:extLst>
              <a:ext uri="{FF2B5EF4-FFF2-40B4-BE49-F238E27FC236}">
                <a16:creationId xmlns:a16="http://schemas.microsoft.com/office/drawing/2014/main" id="{512BAFBE-31FA-4283-9E22-7D9248647DA6}"/>
              </a:ext>
            </a:extLst>
          </p:cNvPr>
          <p:cNvSpPr/>
          <p:nvPr/>
        </p:nvSpPr>
        <p:spPr>
          <a:xfrm>
            <a:off x="8944289" y="5202607"/>
            <a:ext cx="388882" cy="3783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9</a:t>
            </a:r>
            <a:endParaRPr lang="de-AT" b="1" dirty="0">
              <a:solidFill>
                <a:schemeClr val="tx1"/>
              </a:solidFill>
            </a:endParaRPr>
          </a:p>
        </p:txBody>
      </p:sp>
      <p:sp>
        <p:nvSpPr>
          <p:cNvPr id="52" name="Oval 51">
            <a:extLst>
              <a:ext uri="{FF2B5EF4-FFF2-40B4-BE49-F238E27FC236}">
                <a16:creationId xmlns:a16="http://schemas.microsoft.com/office/drawing/2014/main" id="{A5A530D0-78D9-42F3-9EF0-B33EBF00BD76}"/>
              </a:ext>
            </a:extLst>
          </p:cNvPr>
          <p:cNvSpPr/>
          <p:nvPr/>
        </p:nvSpPr>
        <p:spPr>
          <a:xfrm>
            <a:off x="5912081" y="3126840"/>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11</a:t>
            </a:r>
            <a:endParaRPr lang="de-AT" b="1" dirty="0">
              <a:solidFill>
                <a:schemeClr val="tx1"/>
              </a:solidFill>
            </a:endParaRPr>
          </a:p>
        </p:txBody>
      </p:sp>
      <p:sp>
        <p:nvSpPr>
          <p:cNvPr id="53" name="Oval 52">
            <a:extLst>
              <a:ext uri="{FF2B5EF4-FFF2-40B4-BE49-F238E27FC236}">
                <a16:creationId xmlns:a16="http://schemas.microsoft.com/office/drawing/2014/main" id="{1E8CD247-33F3-408F-935A-0A27285CCC38}"/>
              </a:ext>
            </a:extLst>
          </p:cNvPr>
          <p:cNvSpPr/>
          <p:nvPr/>
        </p:nvSpPr>
        <p:spPr>
          <a:xfrm>
            <a:off x="4614056" y="3594549"/>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12</a:t>
            </a:r>
            <a:endParaRPr lang="de-AT" b="1" dirty="0">
              <a:solidFill>
                <a:schemeClr val="tx1"/>
              </a:solidFill>
            </a:endParaRPr>
          </a:p>
        </p:txBody>
      </p:sp>
      <p:sp>
        <p:nvSpPr>
          <p:cNvPr id="54" name="Oval 53">
            <a:extLst>
              <a:ext uri="{FF2B5EF4-FFF2-40B4-BE49-F238E27FC236}">
                <a16:creationId xmlns:a16="http://schemas.microsoft.com/office/drawing/2014/main" id="{908E6B91-B0D1-46AD-8ED2-B48301A8F4AC}"/>
              </a:ext>
            </a:extLst>
          </p:cNvPr>
          <p:cNvSpPr/>
          <p:nvPr/>
        </p:nvSpPr>
        <p:spPr>
          <a:xfrm>
            <a:off x="3909862" y="6138043"/>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13</a:t>
            </a:r>
            <a:endParaRPr lang="de-AT" b="1" dirty="0">
              <a:solidFill>
                <a:schemeClr val="tx1"/>
              </a:solidFill>
            </a:endParaRPr>
          </a:p>
        </p:txBody>
      </p:sp>
      <p:sp>
        <p:nvSpPr>
          <p:cNvPr id="55" name="Oval 54">
            <a:extLst>
              <a:ext uri="{FF2B5EF4-FFF2-40B4-BE49-F238E27FC236}">
                <a16:creationId xmlns:a16="http://schemas.microsoft.com/office/drawing/2014/main" id="{B8EE1448-C041-42C5-9DB2-A44E7DC23380}"/>
              </a:ext>
            </a:extLst>
          </p:cNvPr>
          <p:cNvSpPr/>
          <p:nvPr/>
        </p:nvSpPr>
        <p:spPr>
          <a:xfrm>
            <a:off x="2322810" y="4214653"/>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14</a:t>
            </a:r>
            <a:endParaRPr lang="de-AT" b="1" dirty="0">
              <a:solidFill>
                <a:schemeClr val="tx1"/>
              </a:solidFill>
            </a:endParaRPr>
          </a:p>
        </p:txBody>
      </p:sp>
      <p:sp>
        <p:nvSpPr>
          <p:cNvPr id="56" name="Oval 55">
            <a:extLst>
              <a:ext uri="{FF2B5EF4-FFF2-40B4-BE49-F238E27FC236}">
                <a16:creationId xmlns:a16="http://schemas.microsoft.com/office/drawing/2014/main" id="{171C28C7-B0AE-4515-ABA7-A967712EE369}"/>
              </a:ext>
            </a:extLst>
          </p:cNvPr>
          <p:cNvSpPr/>
          <p:nvPr/>
        </p:nvSpPr>
        <p:spPr>
          <a:xfrm>
            <a:off x="599117" y="4960893"/>
            <a:ext cx="609599" cy="5570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15</a:t>
            </a:r>
            <a:endParaRPr lang="de-AT" b="1"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7" name="TextBox 56">
            <a:extLst>
              <a:ext uri="{FF2B5EF4-FFF2-40B4-BE49-F238E27FC236}">
                <a16:creationId xmlns:a16="http://schemas.microsoft.com/office/drawing/2014/main" id="{A23D591B-8F6A-477D-A035-62E78E992995}"/>
              </a:ext>
            </a:extLst>
          </p:cNvPr>
          <p:cNvSpPr txBox="1"/>
          <p:nvPr/>
        </p:nvSpPr>
        <p:spPr>
          <a:xfrm>
            <a:off x="213028" y="312400"/>
            <a:ext cx="9699395" cy="461665"/>
          </a:xfrm>
          <a:prstGeom prst="rect">
            <a:avLst/>
          </a:prstGeom>
          <a:noFill/>
        </p:spPr>
        <p:txBody>
          <a:bodyPr wrap="square" rtlCol="0">
            <a:spAutoFit/>
          </a:bodyPr>
          <a:lstStyle/>
          <a:p>
            <a:r>
              <a:rPr lang="en-GB" sz="2400" b="1" dirty="0">
                <a:latin typeface="Arial Narrow" panose="020B0606020202030204" pitchFamily="34" charset="0"/>
              </a:rPr>
              <a:t>Basis: Learning by doing</a:t>
            </a:r>
            <a:endParaRPr lang="en-GB" sz="2400" b="1" cap="small" dirty="0">
              <a:solidFill>
                <a:srgbClr val="771F28"/>
              </a:solidFill>
              <a:latin typeface="Arial Narrow" panose="020B0606020202030204" pitchFamily="34" charset="0"/>
              <a:cs typeface="Times New Roman" pitchFamily="18" charset="0"/>
            </a:endParaRPr>
          </a:p>
        </p:txBody>
      </p:sp>
    </p:spTree>
    <p:extLst>
      <p:ext uri="{BB962C8B-B14F-4D97-AF65-F5344CB8AC3E}">
        <p14:creationId xmlns:p14="http://schemas.microsoft.com/office/powerpoint/2010/main" val="639060341"/>
      </p:ext>
    </p:extLst>
  </p:cSld>
  <p:clrMapOvr>
    <a:masterClrMapping/>
  </p:clrMapOvr>
  <mc:AlternateContent xmlns:mc="http://schemas.openxmlformats.org/markup-compatibility/2006">
    <mc:Choice xmlns:p14="http://schemas.microsoft.com/office/powerpoint/2010/main" Requires="p14">
      <p:transition spd="slow" p14:dur="2000" advClick="0" advTm="72730"/>
    </mc:Choice>
    <mc:Fallback>
      <p:transition spd="slow" advClick="0" advTm="7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stretch>
            <a:fillRect/>
          </a:stretch>
        </p:blipFill>
        <p:spPr>
          <a:xfrm>
            <a:off x="-1" y="0"/>
            <a:ext cx="12257325" cy="695739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5281473"/>
      </p:ext>
    </p:extLst>
  </p:cSld>
  <p:clrMapOvr>
    <a:masterClrMapping/>
  </p:clrMapOvr>
  <mc:AlternateContent xmlns:mc="http://schemas.openxmlformats.org/markup-compatibility/2006">
    <mc:Choice xmlns:p14="http://schemas.microsoft.com/office/powerpoint/2010/main" Requires="p14">
      <p:transition spd="med" p14:dur="700" advClick="0" advTm="27205">
        <p:fade/>
      </p:transition>
    </mc:Choice>
    <mc:Fallback>
      <p:transition spd="med" advClick="0" advTm="27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24383DA-B8D5-4FBF-836F-0804FA472D44}"/>
              </a:ext>
            </a:extLst>
          </p:cNvPr>
          <p:cNvSpPr txBox="1"/>
          <p:nvPr/>
        </p:nvSpPr>
        <p:spPr>
          <a:xfrm>
            <a:off x="479376" y="468260"/>
            <a:ext cx="7344816" cy="461665"/>
          </a:xfrm>
          <a:prstGeom prst="rect">
            <a:avLst/>
          </a:prstGeom>
          <a:noFill/>
        </p:spPr>
        <p:txBody>
          <a:bodyPr wrap="square" rtlCol="0">
            <a:spAutoFit/>
          </a:bodyPr>
          <a:lstStyle/>
          <a:p>
            <a:pPr lvl="0">
              <a:defRPr/>
            </a:pPr>
            <a:r>
              <a:rPr lang="en-GB" sz="2400" b="1" cap="small" dirty="0">
                <a:solidFill>
                  <a:srgbClr val="771F28"/>
                </a:solidFill>
                <a:latin typeface="Arial Narrow" panose="020B0606020202030204" pitchFamily="34" charset="0"/>
                <a:cs typeface="Times New Roman" pitchFamily="18" charset="0"/>
              </a:rPr>
              <a:t>Current Coverage</a:t>
            </a:r>
            <a:endParaRPr lang="en-GB" sz="2400" b="1" dirty="0">
              <a:solidFill>
                <a:srgbClr val="0070C0"/>
              </a:solidFill>
              <a:latin typeface="Arial Narrow" panose="020B0606020202030204" pitchFamily="34" charset="0"/>
            </a:endParaRPr>
          </a:p>
        </p:txBody>
      </p:sp>
      <p:sp>
        <p:nvSpPr>
          <p:cNvPr id="27" name="TextBox 26">
            <a:extLst>
              <a:ext uri="{FF2B5EF4-FFF2-40B4-BE49-F238E27FC236}">
                <a16:creationId xmlns:a16="http://schemas.microsoft.com/office/drawing/2014/main" id="{AEAAC0FB-29BB-4266-AEDD-1B1F69003E71}"/>
              </a:ext>
            </a:extLst>
          </p:cNvPr>
          <p:cNvSpPr txBox="1"/>
          <p:nvPr/>
        </p:nvSpPr>
        <p:spPr>
          <a:xfrm>
            <a:off x="7327820" y="2911521"/>
            <a:ext cx="4038680" cy="400110"/>
          </a:xfrm>
          <a:prstGeom prst="rect">
            <a:avLst/>
          </a:prstGeom>
          <a:noFill/>
        </p:spPr>
        <p:txBody>
          <a:bodyPr wrap="square" rtlCol="0">
            <a:spAutoFit/>
          </a:bodyPr>
          <a:lstStyle/>
          <a:p>
            <a:pPr>
              <a:defRPr/>
            </a:pPr>
            <a:r>
              <a:rPr lang="en-US" sz="2000" b="1" dirty="0">
                <a:solidFill>
                  <a:srgbClr val="771F28"/>
                </a:solidFill>
                <a:latin typeface="Arial Narrow" panose="020B0606020202030204" pitchFamily="34" charset="0"/>
              </a:rPr>
              <a:t>Animal Feed Inventory and Balance</a:t>
            </a:r>
          </a:p>
        </p:txBody>
      </p:sp>
      <p:sp>
        <p:nvSpPr>
          <p:cNvPr id="29" name="TextBox 28">
            <a:extLst>
              <a:ext uri="{FF2B5EF4-FFF2-40B4-BE49-F238E27FC236}">
                <a16:creationId xmlns:a16="http://schemas.microsoft.com/office/drawing/2014/main" id="{DEE3981F-016C-468E-8FA1-984C5E42F004}"/>
              </a:ext>
            </a:extLst>
          </p:cNvPr>
          <p:cNvSpPr txBox="1"/>
          <p:nvPr/>
        </p:nvSpPr>
        <p:spPr>
          <a:xfrm>
            <a:off x="7342413" y="3388510"/>
            <a:ext cx="1628903"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PLEWS</a:t>
            </a:r>
          </a:p>
        </p:txBody>
      </p:sp>
      <p:sp>
        <p:nvSpPr>
          <p:cNvPr id="33" name="TextBox 32">
            <a:extLst>
              <a:ext uri="{FF2B5EF4-FFF2-40B4-BE49-F238E27FC236}">
                <a16:creationId xmlns:a16="http://schemas.microsoft.com/office/drawing/2014/main" id="{3C858F56-18A4-4E37-8A37-D4A5766D0C21}"/>
              </a:ext>
            </a:extLst>
          </p:cNvPr>
          <p:cNvSpPr txBox="1"/>
          <p:nvPr/>
        </p:nvSpPr>
        <p:spPr>
          <a:xfrm>
            <a:off x="7342413" y="3820558"/>
            <a:ext cx="1856960" cy="338554"/>
          </a:xfrm>
          <a:prstGeom prst="rect">
            <a:avLst/>
          </a:prstGeom>
          <a:noFill/>
        </p:spPr>
        <p:txBody>
          <a:bodyPr wrap="square" rtlCol="0">
            <a:spAutoFit/>
          </a:bodyPr>
          <a:lstStyle/>
          <a:p>
            <a:pPr>
              <a:defRPr/>
            </a:pPr>
            <a:r>
              <a:rPr lang="en-GB" sz="1600" b="1" dirty="0">
                <a:solidFill>
                  <a:srgbClr val="771F28"/>
                </a:solidFill>
                <a:latin typeface="Arial Narrow" panose="020B0606020202030204" pitchFamily="34" charset="0"/>
              </a:rPr>
              <a:t>PET</a:t>
            </a:r>
          </a:p>
        </p:txBody>
      </p:sp>
      <p:sp>
        <p:nvSpPr>
          <p:cNvPr id="34" name="Oval 33"/>
          <p:cNvSpPr/>
          <p:nvPr/>
        </p:nvSpPr>
        <p:spPr>
          <a:xfrm>
            <a:off x="7104112" y="3020131"/>
            <a:ext cx="223708" cy="2237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7104112" y="3452330"/>
            <a:ext cx="224212" cy="22421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104112" y="3885033"/>
            <a:ext cx="224212" cy="2242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775520" y="1340768"/>
            <a:ext cx="321500" cy="4557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11424" y="1087474"/>
            <a:ext cx="5123054" cy="49539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4355535"/>
      </p:ext>
    </p:extLst>
  </p:cSld>
  <p:clrMapOvr>
    <a:masterClrMapping/>
  </p:clrMapOvr>
  <mc:AlternateContent xmlns:mc="http://schemas.openxmlformats.org/markup-compatibility/2006">
    <mc:Choice xmlns:p14="http://schemas.microsoft.com/office/powerpoint/2010/main" Requires="p14">
      <p:transition spd="med" p14:dur="700" advClick="0" advTm="16078">
        <p:fade/>
      </p:transition>
    </mc:Choice>
    <mc:Fallback>
      <p:transition spd="med" advClick="0" advTm="16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12192000" cy="2132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24383DA-B8D5-4FBF-836F-0804FA472D44}"/>
              </a:ext>
            </a:extLst>
          </p:cNvPr>
          <p:cNvSpPr txBox="1"/>
          <p:nvPr/>
        </p:nvSpPr>
        <p:spPr>
          <a:xfrm>
            <a:off x="2999656" y="2708920"/>
            <a:ext cx="6287281" cy="1569660"/>
          </a:xfrm>
          <a:prstGeom prst="rect">
            <a:avLst/>
          </a:prstGeom>
          <a:noFill/>
        </p:spPr>
        <p:txBody>
          <a:bodyPr wrap="square" rtlCol="0">
            <a:spAutoFit/>
          </a:bodyPr>
          <a:lstStyle/>
          <a:p>
            <a:pPr algn="ctr">
              <a:defRPr/>
            </a:pPr>
            <a:r>
              <a:rPr lang="en-GB" sz="4800" b="1" dirty="0">
                <a:solidFill>
                  <a:srgbClr val="771F28"/>
                </a:solidFill>
                <a:latin typeface="Arial Narrow" panose="020B0606020202030204" pitchFamily="34" charset="0"/>
              </a:rPr>
              <a:t>Thank you!</a:t>
            </a:r>
          </a:p>
          <a:p>
            <a:pPr algn="ctr">
              <a:defRPr/>
            </a:pPr>
            <a:endParaRPr lang="en-GB" sz="2400" b="1" dirty="0">
              <a:solidFill>
                <a:srgbClr val="0070C0"/>
              </a:solidFill>
              <a:latin typeface="Arial Narrow" panose="020B0606020202030204" pitchFamily="34" charset="0"/>
            </a:endParaRPr>
          </a:p>
          <a:p>
            <a:pPr algn="ctr">
              <a:defRPr/>
            </a:pPr>
            <a:r>
              <a:rPr lang="en-GB" sz="2400" b="1" dirty="0">
                <a:solidFill>
                  <a:srgbClr val="0070C0"/>
                </a:solidFill>
                <a:latin typeface="Arial Narrow" panose="020B0606020202030204" pitchFamily="34" charset="0"/>
              </a:rPr>
              <a:t>paul.opio@fao.org</a:t>
            </a:r>
            <a:endParaRPr lang="en-GB" sz="4800" b="1" dirty="0">
              <a:solidFill>
                <a:srgbClr val="0070C0"/>
              </a:solidFill>
              <a:latin typeface="Arial Narrow" panose="020B0606020202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283775"/>
      </p:ext>
    </p:extLst>
  </p:cSld>
  <p:clrMapOvr>
    <a:masterClrMapping/>
  </p:clrMapOvr>
  <mc:AlternateContent xmlns:mc="http://schemas.openxmlformats.org/markup-compatibility/2006">
    <mc:Choice xmlns:p14="http://schemas.microsoft.com/office/powerpoint/2010/main" Requires="p14">
      <p:transition spd="med" p14:dur="700" advClick="0" advTm="12470">
        <p:fade/>
      </p:transition>
    </mc:Choice>
    <mc:Fallback>
      <p:transition spd="med" advClick="0" advTm="12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384" y="332655"/>
            <a:ext cx="10815116" cy="648419"/>
          </a:xfrm>
        </p:spPr>
        <p:txBody>
          <a:bodyPr/>
          <a:lstStyle/>
          <a:p>
            <a:r>
              <a:rPr lang="en-GB" i="0" dirty="0">
                <a:solidFill>
                  <a:srgbClr val="771F28"/>
                </a:solidFill>
              </a:rPr>
              <a:t>Context</a:t>
            </a:r>
            <a:endParaRPr lang="en-US" i="0" dirty="0">
              <a:solidFill>
                <a:srgbClr val="771F28"/>
              </a:solidFill>
            </a:endParaRPr>
          </a:p>
        </p:txBody>
      </p:sp>
      <p:sp>
        <p:nvSpPr>
          <p:cNvPr id="8" name="Content Placeholder 7"/>
          <p:cNvSpPr>
            <a:spLocks noGrp="1"/>
          </p:cNvSpPr>
          <p:nvPr>
            <p:ph idx="1"/>
          </p:nvPr>
        </p:nvSpPr>
        <p:spPr>
          <a:xfrm>
            <a:off x="5087888" y="1319882"/>
            <a:ext cx="6676894" cy="4485381"/>
          </a:xfrm>
        </p:spPr>
        <p:txBody>
          <a:bodyPr>
            <a:normAutofit fontScale="77500" lnSpcReduction="20000"/>
          </a:bodyPr>
          <a:lstStyle/>
          <a:p>
            <a:pPr algn="just">
              <a:spcBef>
                <a:spcPts val="1200"/>
              </a:spcBef>
              <a:spcAft>
                <a:spcPts val="600"/>
              </a:spcAft>
            </a:pPr>
            <a:r>
              <a:rPr lang="en-US" sz="2400" dirty="0">
                <a:solidFill>
                  <a:srgbClr val="0070C0"/>
                </a:solidFill>
              </a:rPr>
              <a:t>Recurrent Droughts</a:t>
            </a:r>
            <a:r>
              <a:rPr lang="en-US" sz="2400" dirty="0"/>
              <a:t>: keeps population on the move, loss of livestock, separation of families, migration, ecosystem disintegration, and community conflicts and survival of the pastoral system at stake</a:t>
            </a:r>
          </a:p>
          <a:p>
            <a:pPr algn="just">
              <a:spcBef>
                <a:spcPts val="1200"/>
              </a:spcBef>
              <a:spcAft>
                <a:spcPts val="600"/>
              </a:spcAft>
            </a:pPr>
            <a:r>
              <a:rPr lang="en-US" sz="2500" dirty="0">
                <a:solidFill>
                  <a:srgbClr val="0070C0"/>
                </a:solidFill>
              </a:rPr>
              <a:t>Feed crisis: </a:t>
            </a:r>
            <a:r>
              <a:rPr lang="en-US" sz="2400" dirty="0"/>
              <a:t>Kenya’s economy lost about USD 3.3 billion due to the effects of drought on livestock from 2008 to 2011; Somalia economic loss estimated USD 1.5 billion ( Update 2017)  </a:t>
            </a:r>
          </a:p>
          <a:p>
            <a:pPr algn="just">
              <a:spcBef>
                <a:spcPts val="1200"/>
              </a:spcBef>
              <a:spcAft>
                <a:spcPts val="600"/>
              </a:spcAft>
            </a:pPr>
            <a:r>
              <a:rPr lang="en-US" sz="2400" dirty="0"/>
              <a:t>Despite important investments in pastoral areas spanning over decades, </a:t>
            </a:r>
            <a:r>
              <a:rPr lang="en-US" sz="2500" dirty="0">
                <a:solidFill>
                  <a:srgbClr val="0070C0"/>
                </a:solidFill>
              </a:rPr>
              <a:t>access to livestock feed still remains elusive </a:t>
            </a:r>
            <a:r>
              <a:rPr lang="en-US" sz="2400" dirty="0"/>
              <a:t>in the region </a:t>
            </a:r>
          </a:p>
          <a:p>
            <a:pPr algn="just">
              <a:spcBef>
                <a:spcPts val="1200"/>
              </a:spcBef>
              <a:spcAft>
                <a:spcPts val="600"/>
              </a:spcAft>
            </a:pPr>
            <a:r>
              <a:rPr lang="en-US" sz="2500" dirty="0">
                <a:solidFill>
                  <a:srgbClr val="0070C0"/>
                </a:solidFill>
              </a:rPr>
              <a:t>Pastoral poverty</a:t>
            </a:r>
            <a:r>
              <a:rPr lang="en-US" sz="2400" dirty="0"/>
              <a:t>: in the </a:t>
            </a:r>
            <a:r>
              <a:rPr lang="en-US" sz="2400" dirty="0" err="1"/>
              <a:t>HoA</a:t>
            </a:r>
            <a:r>
              <a:rPr lang="en-US" sz="2400" dirty="0"/>
              <a:t> is mainly driven by feed and water scarcity. Alleviating poverty in pastoral areas necessitates addressing this fundamental gap</a:t>
            </a:r>
          </a:p>
          <a:p>
            <a:pPr algn="just">
              <a:spcBef>
                <a:spcPts val="1200"/>
              </a:spcBef>
              <a:spcAft>
                <a:spcPts val="600"/>
              </a:spcAft>
            </a:pPr>
            <a:r>
              <a:rPr lang="en-US" sz="2500" dirty="0">
                <a:solidFill>
                  <a:srgbClr val="0070C0"/>
                </a:solidFill>
              </a:rPr>
              <a:t>Lack of feed (reserve) and water</a:t>
            </a:r>
            <a:r>
              <a:rPr lang="en-US" sz="2400" dirty="0"/>
              <a:t>: mass livestock mortality, morbidity, and reduction in the overall livestock productivity</a:t>
            </a:r>
          </a:p>
        </p:txBody>
      </p:sp>
      <p:sp>
        <p:nvSpPr>
          <p:cNvPr id="7" name="TextBox 6"/>
          <p:cNvSpPr txBox="1"/>
          <p:nvPr/>
        </p:nvSpPr>
        <p:spPr>
          <a:xfrm>
            <a:off x="4367809" y="3284984"/>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177" y="1325164"/>
            <a:ext cx="4900695" cy="399061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0457433"/>
      </p:ext>
    </p:extLst>
  </p:cSld>
  <p:clrMapOvr>
    <a:masterClrMapping/>
  </p:clrMapOvr>
  <mc:AlternateContent xmlns:mc="http://schemas.openxmlformats.org/markup-compatibility/2006">
    <mc:Choice xmlns:p14="http://schemas.microsoft.com/office/powerpoint/2010/main" Requires="p14">
      <p:transition spd="med" p14:dur="700" advClick="0" advTm="92589">
        <p:fade/>
      </p:transition>
    </mc:Choice>
    <mc:Fallback>
      <p:transition spd="med" advClick="0" advTm="92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934B47-F7D7-4773-AEB3-71E6FA440973}"/>
              </a:ext>
            </a:extLst>
          </p:cNvPr>
          <p:cNvGrpSpPr/>
          <p:nvPr/>
        </p:nvGrpSpPr>
        <p:grpSpPr>
          <a:xfrm>
            <a:off x="551384" y="1052736"/>
            <a:ext cx="11091976" cy="4824535"/>
            <a:chOff x="983432" y="97083"/>
            <a:chExt cx="11091976" cy="5312481"/>
          </a:xfrm>
        </p:grpSpPr>
        <p:pic>
          <p:nvPicPr>
            <p:cNvPr id="3" name="Picture 2">
              <a:extLst>
                <a:ext uri="{FF2B5EF4-FFF2-40B4-BE49-F238E27FC236}">
                  <a16:creationId xmlns:a16="http://schemas.microsoft.com/office/drawing/2014/main" id="{6765A6DC-87E3-415C-B2CA-7728EE150270}"/>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6"/>
                      </a14:imgEffect>
                    </a14:imgLayer>
                  </a14:imgProps>
                </a:ext>
              </a:extLst>
            </a:blip>
            <a:stretch>
              <a:fillRect/>
            </a:stretch>
          </p:blipFill>
          <p:spPr>
            <a:xfrm>
              <a:off x="983432" y="97083"/>
              <a:ext cx="6160311" cy="5312481"/>
            </a:xfrm>
            <a:prstGeom prst="rect">
              <a:avLst/>
            </a:prstGeom>
            <a:effectLst>
              <a:glow>
                <a:schemeClr val="accent1">
                  <a:alpha val="40000"/>
                </a:schemeClr>
              </a:glow>
              <a:outerShdw blurRad="254000" dist="50800" dir="5400000" algn="ctr" rotWithShape="0">
                <a:srgbClr val="000000">
                  <a:alpha val="43137"/>
                </a:srgbClr>
              </a:outerShdw>
            </a:effectLst>
          </p:spPr>
        </p:pic>
        <p:sp>
          <p:nvSpPr>
            <p:cNvPr id="4" name="TextBox 3">
              <a:extLst>
                <a:ext uri="{FF2B5EF4-FFF2-40B4-BE49-F238E27FC236}">
                  <a16:creationId xmlns:a16="http://schemas.microsoft.com/office/drawing/2014/main" id="{083FB0EB-6930-459B-AB73-24930F639717}"/>
                </a:ext>
              </a:extLst>
            </p:cNvPr>
            <p:cNvSpPr txBox="1"/>
            <p:nvPr/>
          </p:nvSpPr>
          <p:spPr>
            <a:xfrm>
              <a:off x="5162641" y="334955"/>
              <a:ext cx="6912767" cy="4304088"/>
            </a:xfrm>
            <a:prstGeom prst="rect">
              <a:avLst/>
            </a:prstGeom>
            <a:solidFill>
              <a:srgbClr val="F2FFE5"/>
            </a:solidFill>
          </p:spPr>
          <p:txBody>
            <a:bodyPr wrap="square" rtlCol="0">
              <a:spAutoFit/>
            </a:bodyPr>
            <a:lstStyle/>
            <a:p>
              <a:pPr algn="just"/>
              <a:r>
                <a:rPr lang="en-US" sz="1600" dirty="0">
                  <a:latin typeface="Arial Narrow" panose="020B0606020202030204" pitchFamily="34" charset="0"/>
                </a:rPr>
                <a:t>The outlook for the 2011 harvests and </a:t>
              </a:r>
              <a:r>
                <a:rPr lang="en-US" sz="3600" dirty="0">
                  <a:solidFill>
                    <a:srgbClr val="002060"/>
                  </a:solidFill>
                  <a:latin typeface="Arial Narrow" panose="020B0606020202030204" pitchFamily="34" charset="0"/>
                </a:rPr>
                <a:t>livestock conditions raises serious food security </a:t>
              </a:r>
              <a:r>
                <a:rPr lang="en-US" sz="1600" dirty="0">
                  <a:latin typeface="Arial Narrow" panose="020B0606020202030204" pitchFamily="34" charset="0"/>
                </a:rPr>
                <a:t>concerns following poor and erratic rainfall from March to May. The current </a:t>
              </a:r>
              <a:r>
                <a:rPr lang="en-US" sz="3600" dirty="0">
                  <a:solidFill>
                    <a:srgbClr val="002060"/>
                  </a:solidFill>
                  <a:latin typeface="Arial Narrow" panose="020B0606020202030204" pitchFamily="34" charset="0"/>
                </a:rPr>
                <a:t>lack of adequate pastures has led to a worsening of livestock body conditions and even some deaths. </a:t>
              </a:r>
              <a:r>
                <a:rPr lang="en-US" sz="1600" dirty="0">
                  <a:latin typeface="Arial Narrow" panose="020B0606020202030204" pitchFamily="34" charset="0"/>
                </a:rPr>
                <a:t>This has consequently reduced good market prospects, directly impacting pastoralists’ incomes and their access to staple food. Across eastern Africa, cereal prices continued their upward trend that started in September-October 2010.</a:t>
              </a:r>
            </a:p>
          </p:txBody>
        </p:sp>
      </p:grpSp>
      <p:sp>
        <p:nvSpPr>
          <p:cNvPr id="5" name="Rectangle 4"/>
          <p:cNvSpPr/>
          <p:nvPr/>
        </p:nvSpPr>
        <p:spPr>
          <a:xfrm>
            <a:off x="551384" y="416001"/>
            <a:ext cx="7699480" cy="461665"/>
          </a:xfrm>
          <a:prstGeom prst="rect">
            <a:avLst/>
          </a:prstGeom>
        </p:spPr>
        <p:txBody>
          <a:bodyPr wrap="none">
            <a:spAutoFit/>
          </a:bodyPr>
          <a:lstStyle/>
          <a:p>
            <a:r>
              <a:rPr lang="en-US" sz="2400" b="1" cap="small" dirty="0">
                <a:solidFill>
                  <a:srgbClr val="771F28"/>
                </a:solidFill>
                <a:latin typeface="Arial Narrow" panose="020B0606020202030204" pitchFamily="34" charset="0"/>
                <a:ea typeface="Verdana" pitchFamily="34" charset="0"/>
                <a:cs typeface="Verdana" pitchFamily="34" charset="0"/>
              </a:rPr>
              <a:t>Livestock feed information and reporting – Decision Making?</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3066758"/>
      </p:ext>
    </p:extLst>
  </p:cSld>
  <p:clrMapOvr>
    <a:masterClrMapping/>
  </p:clrMapOvr>
  <mc:AlternateContent xmlns:mc="http://schemas.openxmlformats.org/markup-compatibility/2006">
    <mc:Choice xmlns:p14="http://schemas.microsoft.com/office/powerpoint/2010/main" Requires="p14">
      <p:transition spd="med" p14:dur="700" advClick="0" advTm="39553">
        <p:fade/>
      </p:transition>
    </mc:Choice>
    <mc:Fallback>
      <p:transition spd="med" advClick="0" advTm="395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AEF77-E0D6-4377-BC1B-97FB01AE50BB}"/>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7"/>
                    </a14:imgEffect>
                  </a14:imgLayer>
                </a14:imgProps>
              </a:ext>
            </a:extLst>
          </a:blip>
          <a:stretch>
            <a:fillRect/>
          </a:stretch>
        </p:blipFill>
        <p:spPr>
          <a:xfrm>
            <a:off x="551384" y="1052736"/>
            <a:ext cx="6153931" cy="4896544"/>
          </a:xfrm>
          <a:prstGeom prst="rect">
            <a:avLst/>
          </a:prstGeom>
        </p:spPr>
      </p:pic>
      <p:sp>
        <p:nvSpPr>
          <p:cNvPr id="3" name="TextBox 2">
            <a:extLst>
              <a:ext uri="{FF2B5EF4-FFF2-40B4-BE49-F238E27FC236}">
                <a16:creationId xmlns:a16="http://schemas.microsoft.com/office/drawing/2014/main" id="{083FB0EB-6930-459B-AB73-24930F639717}"/>
              </a:ext>
            </a:extLst>
          </p:cNvPr>
          <p:cNvSpPr txBox="1"/>
          <p:nvPr/>
        </p:nvSpPr>
        <p:spPr>
          <a:xfrm>
            <a:off x="4501049" y="1196752"/>
            <a:ext cx="7159476" cy="4108817"/>
          </a:xfrm>
          <a:prstGeom prst="rect">
            <a:avLst/>
          </a:prstGeom>
          <a:solidFill>
            <a:srgbClr val="F2FFE5">
              <a:alpha val="94000"/>
            </a:srgbClr>
          </a:solidFill>
        </p:spPr>
        <p:txBody>
          <a:bodyPr wrap="square" rtlCol="0">
            <a:spAutoFit/>
          </a:bodyPr>
          <a:lstStyle/>
          <a:p>
            <a:pPr algn="just"/>
            <a:r>
              <a:rPr lang="en-US" sz="2500" dirty="0">
                <a:solidFill>
                  <a:srgbClr val="002060"/>
                </a:solidFill>
                <a:latin typeface="Arial Narrow" panose="020B0606020202030204" pitchFamily="34" charset="0"/>
              </a:rPr>
              <a:t>Livestock body condition for most cattle and sheep was fair to poor </a:t>
            </a:r>
            <a:r>
              <a:rPr lang="en-US" sz="1200" dirty="0">
                <a:latin typeface="Arial Narrow" panose="020B0606020202030204" pitchFamily="34" charset="0"/>
              </a:rPr>
              <a:t>while that of goats and camel was fair across counties. </a:t>
            </a:r>
            <a:r>
              <a:rPr lang="en-US" sz="2500" dirty="0">
                <a:solidFill>
                  <a:srgbClr val="002060"/>
                </a:solidFill>
                <a:latin typeface="Arial Narrow" panose="020B0606020202030204" pitchFamily="34" charset="0"/>
              </a:rPr>
              <a:t>The current livestock body condition has slightly declined compared to last month</a:t>
            </a:r>
            <a:r>
              <a:rPr lang="en-US" sz="2500" dirty="0">
                <a:latin typeface="Arial Narrow" panose="020B0606020202030204" pitchFamily="34" charset="0"/>
              </a:rPr>
              <a:t> </a:t>
            </a:r>
            <a:r>
              <a:rPr lang="en-US" sz="1200" dirty="0">
                <a:latin typeface="Arial Narrow" panose="020B0606020202030204" pitchFamily="34" charset="0"/>
              </a:rPr>
              <a:t>due to the increase in trekking distances in search of pasture and water coupled with </a:t>
            </a:r>
            <a:r>
              <a:rPr lang="en-US" sz="2500" dirty="0">
                <a:solidFill>
                  <a:srgbClr val="002060"/>
                </a:solidFill>
                <a:latin typeface="Arial Narrow" panose="020B0606020202030204" pitchFamily="34" charset="0"/>
              </a:rPr>
              <a:t>reduction in pasture and browse availability</a:t>
            </a:r>
            <a:r>
              <a:rPr lang="en-US" sz="2500" dirty="0">
                <a:latin typeface="Arial Narrow" panose="020B0606020202030204" pitchFamily="34" charset="0"/>
              </a:rPr>
              <a:t>. </a:t>
            </a:r>
            <a:r>
              <a:rPr lang="en-US" sz="1200" dirty="0">
                <a:latin typeface="Arial Narrow" panose="020B0606020202030204" pitchFamily="34" charset="0"/>
              </a:rPr>
              <a:t>Overall, the delayed onset of March to May long rains and the poor rainfall performance aggravated shortage of water and pasture and also had an adverse effect on farming activities across the ASAL region.  Table 4 shows the trend in milk production in the 23 ASAL counties.</a:t>
            </a:r>
            <a:r>
              <a:rPr lang="en-US" sz="600" dirty="0">
                <a:latin typeface="Arial Narrow" panose="020B0606020202030204" pitchFamily="34" charset="0"/>
              </a:rPr>
              <a:t> </a:t>
            </a:r>
            <a:r>
              <a:rPr lang="en-US" sz="2500" dirty="0">
                <a:solidFill>
                  <a:srgbClr val="002060"/>
                </a:solidFill>
                <a:latin typeface="Arial Narrow" panose="020B0606020202030204" pitchFamily="34" charset="0"/>
              </a:rPr>
              <a:t>Milk production in most ASAL counties is currently below the long term average which is attributed to poor availability of water, pasture and browse</a:t>
            </a:r>
            <a:r>
              <a:rPr lang="en-US" sz="2400" dirty="0">
                <a:latin typeface="Arial Narrow" panose="020B0606020202030204" pitchFamily="34" charset="0"/>
              </a:rPr>
              <a:t>. </a:t>
            </a:r>
            <a:r>
              <a:rPr lang="en-US" sz="1200" dirty="0">
                <a:latin typeface="Arial Narrow" panose="020B0606020202030204" pitchFamily="34" charset="0"/>
              </a:rPr>
              <a:t>In Tana River, for example, average milk produced per household per day is 48 percent below the LTA for the month. In the same way average milk production in </a:t>
            </a:r>
            <a:r>
              <a:rPr lang="en-US" sz="1200" dirty="0" err="1">
                <a:latin typeface="Arial Narrow" panose="020B0606020202030204" pitchFamily="34" charset="0"/>
              </a:rPr>
              <a:t>Lamu</a:t>
            </a:r>
            <a:r>
              <a:rPr lang="en-US" sz="1200" dirty="0">
                <a:latin typeface="Arial Narrow" panose="020B0606020202030204" pitchFamily="34" charset="0"/>
              </a:rPr>
              <a:t>, Mandera, Garissa, Samburu, </a:t>
            </a:r>
            <a:r>
              <a:rPr lang="en-US" sz="1200" dirty="0" err="1">
                <a:latin typeface="Arial Narrow" panose="020B0606020202030204" pitchFamily="34" charset="0"/>
              </a:rPr>
              <a:t>Kajiado</a:t>
            </a:r>
            <a:r>
              <a:rPr lang="en-US" sz="1200" dirty="0">
                <a:latin typeface="Arial Narrow" panose="020B0606020202030204" pitchFamily="34" charset="0"/>
              </a:rPr>
              <a:t> and Narok was below LTA by 69, 47, 44, 42, 39 and 38 percent respectively.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6" name="Rectangle 5"/>
          <p:cNvSpPr/>
          <p:nvPr/>
        </p:nvSpPr>
        <p:spPr>
          <a:xfrm>
            <a:off x="551384" y="416001"/>
            <a:ext cx="7699480" cy="461665"/>
          </a:xfrm>
          <a:prstGeom prst="rect">
            <a:avLst/>
          </a:prstGeom>
        </p:spPr>
        <p:txBody>
          <a:bodyPr wrap="square">
            <a:spAutoFit/>
          </a:bodyPr>
          <a:lstStyle/>
          <a:p>
            <a:r>
              <a:rPr lang="en-US" sz="2400" b="1" cap="small" dirty="0">
                <a:solidFill>
                  <a:srgbClr val="771F28"/>
                </a:solidFill>
                <a:latin typeface="Arial Narrow" panose="020B0606020202030204" pitchFamily="34" charset="0"/>
                <a:ea typeface="Verdana" pitchFamily="34" charset="0"/>
                <a:cs typeface="Verdana" pitchFamily="34" charset="0"/>
              </a:rPr>
              <a:t>Livestock feed information and reporting – Decision Making?</a:t>
            </a:r>
          </a:p>
        </p:txBody>
      </p:sp>
    </p:spTree>
    <p:extLst>
      <p:ext uri="{BB962C8B-B14F-4D97-AF65-F5344CB8AC3E}">
        <p14:creationId xmlns:p14="http://schemas.microsoft.com/office/powerpoint/2010/main" val="2374312697"/>
      </p:ext>
    </p:extLst>
  </p:cSld>
  <p:clrMapOvr>
    <a:masterClrMapping/>
  </p:clrMapOvr>
  <mc:AlternateContent xmlns:mc="http://schemas.openxmlformats.org/markup-compatibility/2006">
    <mc:Choice xmlns:p14="http://schemas.microsoft.com/office/powerpoint/2010/main" Requires="p14">
      <p:transition spd="med" p14:dur="700" advClick="0" advTm="26076">
        <p:fade/>
      </p:transition>
    </mc:Choice>
    <mc:Fallback>
      <p:transition spd="med" advClick="0" advTm="26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DC3783-2098-4401-A09E-ADBB2866704C}"/>
              </a:ext>
            </a:extLst>
          </p:cNvPr>
          <p:cNvGrpSpPr/>
          <p:nvPr/>
        </p:nvGrpSpPr>
        <p:grpSpPr>
          <a:xfrm>
            <a:off x="551385" y="1073508"/>
            <a:ext cx="11089232" cy="4875772"/>
            <a:chOff x="510299" y="1189235"/>
            <a:chExt cx="11307620" cy="5668765"/>
          </a:xfrm>
        </p:grpSpPr>
        <p:pic>
          <p:nvPicPr>
            <p:cNvPr id="3" name="Picture 2">
              <a:extLst>
                <a:ext uri="{FF2B5EF4-FFF2-40B4-BE49-F238E27FC236}">
                  <a16:creationId xmlns:a16="http://schemas.microsoft.com/office/drawing/2014/main" id="{672D5C06-4EA2-4820-B33B-702C340158C4}"/>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6"/>
                      </a14:imgEffect>
                    </a14:imgLayer>
                  </a14:imgProps>
                </a:ext>
              </a:extLst>
            </a:blip>
            <a:stretch>
              <a:fillRect/>
            </a:stretch>
          </p:blipFill>
          <p:spPr>
            <a:xfrm>
              <a:off x="510299" y="1189235"/>
              <a:ext cx="6721147" cy="5668765"/>
            </a:xfrm>
            <a:prstGeom prst="rect">
              <a:avLst/>
            </a:prstGeom>
          </p:spPr>
        </p:pic>
        <p:sp>
          <p:nvSpPr>
            <p:cNvPr id="4" name="TextBox 3">
              <a:extLst>
                <a:ext uri="{FF2B5EF4-FFF2-40B4-BE49-F238E27FC236}">
                  <a16:creationId xmlns:a16="http://schemas.microsoft.com/office/drawing/2014/main" id="{083FB0EB-6930-459B-AB73-24930F639717}"/>
                </a:ext>
              </a:extLst>
            </p:cNvPr>
            <p:cNvSpPr txBox="1"/>
            <p:nvPr/>
          </p:nvSpPr>
          <p:spPr>
            <a:xfrm>
              <a:off x="4374067" y="1499962"/>
              <a:ext cx="7443852" cy="4557315"/>
            </a:xfrm>
            <a:prstGeom prst="rect">
              <a:avLst/>
            </a:prstGeom>
            <a:solidFill>
              <a:srgbClr val="F2FFE5">
                <a:alpha val="94000"/>
              </a:srgbClr>
            </a:solidFill>
          </p:spPr>
          <p:txBody>
            <a:bodyPr wrap="square" rtlCol="0">
              <a:spAutoFit/>
            </a:bodyPr>
            <a:lstStyle/>
            <a:p>
              <a:pPr lvl="0" algn="ctr"/>
              <a:r>
                <a:rPr lang="en-US" sz="1600" dirty="0">
                  <a:latin typeface="Arial Narrow" panose="020B0606020202030204" pitchFamily="34" charset="0"/>
                </a:rPr>
                <a:t>This failed season follows below-average April to June rainfall which </a:t>
              </a:r>
              <a:r>
                <a:rPr lang="en-US" sz="4400" dirty="0">
                  <a:solidFill>
                    <a:srgbClr val="002060"/>
                  </a:solidFill>
                  <a:latin typeface="Arial Narrow" panose="020B0606020202030204" pitchFamily="34" charset="0"/>
                </a:rPr>
                <a:t>resulted in poor pasture conditions </a:t>
              </a:r>
              <a:r>
                <a:rPr lang="en-US" sz="1600" dirty="0">
                  <a:latin typeface="Arial Narrow" panose="020B0606020202030204" pitchFamily="34" charset="0"/>
                </a:rPr>
                <a:t>and Gu-season harvests in the south that were 20 percent below the recent five-year average and 50 percent below the 1995-2015 average</a:t>
              </a:r>
              <a:r>
                <a:rPr lang="en-US" sz="1200" dirty="0">
                  <a:solidFill>
                    <a:prstClr val="black"/>
                  </a:solidFill>
                  <a:latin typeface="Arial Narrow" panose="020B0606020202030204" pitchFamily="34" charset="0"/>
                </a:rPr>
                <a:t>. </a:t>
              </a:r>
              <a:r>
                <a:rPr lang="en-US" sz="4400" dirty="0">
                  <a:solidFill>
                    <a:srgbClr val="002060"/>
                  </a:solidFill>
                  <a:latin typeface="Arial Narrow" panose="020B0606020202030204" pitchFamily="34" charset="0"/>
                </a:rPr>
                <a:t>In pastoral livelihood zones, pasture and water resources are very limited</a:t>
              </a:r>
              <a:r>
                <a:rPr lang="en-US" sz="1600" dirty="0">
                  <a:latin typeface="Arial Narrow" panose="020B0606020202030204" pitchFamily="34" charset="0"/>
                </a:rPr>
                <a:t>, especially in central and northeastern area`s. This is leading to atypical livestock migration and livestock deaths</a:t>
              </a: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7" name="Rectangle 6"/>
          <p:cNvSpPr/>
          <p:nvPr/>
        </p:nvSpPr>
        <p:spPr>
          <a:xfrm>
            <a:off x="551384" y="416001"/>
            <a:ext cx="7699480" cy="461665"/>
          </a:xfrm>
          <a:prstGeom prst="rect">
            <a:avLst/>
          </a:prstGeom>
        </p:spPr>
        <p:txBody>
          <a:bodyPr wrap="square">
            <a:spAutoFit/>
          </a:bodyPr>
          <a:lstStyle/>
          <a:p>
            <a:r>
              <a:rPr lang="en-US" sz="2400" b="1" cap="small" dirty="0">
                <a:solidFill>
                  <a:srgbClr val="771F28"/>
                </a:solidFill>
                <a:latin typeface="Arial Narrow" panose="020B0606020202030204" pitchFamily="34" charset="0"/>
                <a:ea typeface="Verdana" pitchFamily="34" charset="0"/>
                <a:cs typeface="Verdana" pitchFamily="34" charset="0"/>
              </a:rPr>
              <a:t>Livestock feed information and reporting – Decision Making?</a:t>
            </a:r>
          </a:p>
        </p:txBody>
      </p:sp>
    </p:spTree>
    <p:extLst>
      <p:ext uri="{BB962C8B-B14F-4D97-AF65-F5344CB8AC3E}">
        <p14:creationId xmlns:p14="http://schemas.microsoft.com/office/powerpoint/2010/main" val="2436621977"/>
      </p:ext>
    </p:extLst>
  </p:cSld>
  <p:clrMapOvr>
    <a:masterClrMapping/>
  </p:clrMapOvr>
  <mc:AlternateContent xmlns:mc="http://schemas.openxmlformats.org/markup-compatibility/2006">
    <mc:Choice xmlns:p14="http://schemas.microsoft.com/office/powerpoint/2010/main" Requires="p14">
      <p:transition spd="med" p14:dur="700" advClick="0" advTm="16737">
        <p:fade/>
      </p:transition>
    </mc:Choice>
    <mc:Fallback>
      <p:transition spd="med" advClick="0" advTm="16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567179" y="2326442"/>
            <a:ext cx="5217453" cy="2677656"/>
          </a:xfrm>
          <a:prstGeom prst="rect">
            <a:avLst/>
          </a:prstGeom>
          <a:solidFill>
            <a:schemeClr val="bg1"/>
          </a:solidFill>
          <a:ln>
            <a:solidFill>
              <a:schemeClr val="bg1"/>
            </a:solidFill>
          </a:ln>
        </p:spPr>
        <p:txBody>
          <a:bodyPr wrap="square" rtlCol="0">
            <a:spAutoFit/>
          </a:bodyPr>
          <a:lstStyle/>
          <a:p>
            <a:r>
              <a:rPr lang="en-US" dirty="0">
                <a:latin typeface="Arial Narrow" panose="020B0606020202030204" pitchFamily="34" charset="0"/>
              </a:rPr>
              <a:t>Livestock body condition for most cattle and sheep was fair to poor </a:t>
            </a:r>
            <a:r>
              <a:rPr lang="en-US" sz="600" dirty="0">
                <a:latin typeface="Arial Narrow" panose="020B0606020202030204" pitchFamily="34" charset="0"/>
              </a:rPr>
              <a:t>while that of goats and camel was fair across counties. </a:t>
            </a:r>
            <a:r>
              <a:rPr lang="en-US" dirty="0">
                <a:latin typeface="Arial Narrow" panose="020B0606020202030204" pitchFamily="34" charset="0"/>
              </a:rPr>
              <a:t>The current livestock body condition has </a:t>
            </a:r>
            <a:r>
              <a:rPr lang="en-US" dirty="0">
                <a:solidFill>
                  <a:srgbClr val="FF0000"/>
                </a:solidFill>
                <a:latin typeface="Arial Narrow" panose="020B0606020202030204" pitchFamily="34" charset="0"/>
              </a:rPr>
              <a:t>slightly declined </a:t>
            </a:r>
            <a:r>
              <a:rPr lang="en-US" dirty="0">
                <a:latin typeface="Arial Narrow" panose="020B0606020202030204" pitchFamily="34" charset="0"/>
              </a:rPr>
              <a:t>compared to last month </a:t>
            </a:r>
            <a:r>
              <a:rPr lang="en-US" sz="600" dirty="0">
                <a:latin typeface="Arial Narrow" panose="020B0606020202030204" pitchFamily="34" charset="0"/>
              </a:rPr>
              <a:t>due to the increase in trekking distances in search of pasture and water coupled </a:t>
            </a:r>
            <a:r>
              <a:rPr lang="en-US" sz="600" dirty="0">
                <a:solidFill>
                  <a:srgbClr val="FF0000"/>
                </a:solidFill>
                <a:latin typeface="Arial Narrow" panose="020B0606020202030204" pitchFamily="34" charset="0"/>
              </a:rPr>
              <a:t>with </a:t>
            </a:r>
            <a:r>
              <a:rPr lang="en-US" dirty="0">
                <a:solidFill>
                  <a:srgbClr val="FF0000"/>
                </a:solidFill>
                <a:latin typeface="Arial Narrow" panose="020B0606020202030204" pitchFamily="34" charset="0"/>
              </a:rPr>
              <a:t>reduction </a:t>
            </a:r>
            <a:r>
              <a:rPr lang="en-US" dirty="0">
                <a:latin typeface="Arial Narrow" panose="020B0606020202030204" pitchFamily="34" charset="0"/>
              </a:rPr>
              <a:t>in pasture and browse availability. </a:t>
            </a:r>
            <a:r>
              <a:rPr lang="en-US" sz="600" dirty="0">
                <a:latin typeface="Arial Narrow" panose="020B0606020202030204" pitchFamily="34" charset="0"/>
              </a:rPr>
              <a:t>Overall, the delayed onset of March to May long rains and the poor rainfall performance aggravated shortage of water and pasture and also had an adverse effect on farming activities across the ASAL region.  Table 4 shows the trend in milk production in the 23 ASAL counties. </a:t>
            </a:r>
            <a:r>
              <a:rPr lang="en-US" dirty="0">
                <a:latin typeface="Arial Narrow" panose="020B0606020202030204" pitchFamily="34" charset="0"/>
              </a:rPr>
              <a:t>Milk production in most ASAL counties is currently below the long term average which is attributed to </a:t>
            </a:r>
            <a:r>
              <a:rPr lang="en-US" dirty="0">
                <a:solidFill>
                  <a:srgbClr val="FF0000"/>
                </a:solidFill>
                <a:latin typeface="Arial Narrow" panose="020B0606020202030204" pitchFamily="34" charset="0"/>
              </a:rPr>
              <a:t>poor availability of water, pasture and browse</a:t>
            </a:r>
            <a:r>
              <a:rPr lang="en-US" dirty="0">
                <a:latin typeface="Arial Narrow" panose="020B0606020202030204" pitchFamily="34" charset="0"/>
              </a:rPr>
              <a:t>. </a:t>
            </a:r>
            <a:r>
              <a:rPr lang="en-US" sz="600" dirty="0">
                <a:latin typeface="Arial Narrow" panose="020B0606020202030204" pitchFamily="34" charset="0"/>
              </a:rPr>
              <a:t>In Tana River, for example, average milk produced per household per day is 48 percent below the LTA for the month. In the same way average milk production in </a:t>
            </a:r>
            <a:r>
              <a:rPr lang="en-US" sz="600" dirty="0" err="1">
                <a:latin typeface="Arial Narrow" panose="020B0606020202030204" pitchFamily="34" charset="0"/>
              </a:rPr>
              <a:t>Lamu</a:t>
            </a:r>
            <a:r>
              <a:rPr lang="en-US" sz="600" dirty="0">
                <a:latin typeface="Arial Narrow" panose="020B0606020202030204" pitchFamily="34" charset="0"/>
              </a:rPr>
              <a:t>, </a:t>
            </a:r>
            <a:r>
              <a:rPr lang="en-US" sz="600" dirty="0" err="1">
                <a:latin typeface="Arial Narrow" panose="020B0606020202030204" pitchFamily="34" charset="0"/>
              </a:rPr>
              <a:t>Mandera</a:t>
            </a:r>
            <a:r>
              <a:rPr lang="en-US" sz="600" dirty="0">
                <a:latin typeface="Arial Narrow" panose="020B0606020202030204" pitchFamily="34" charset="0"/>
              </a:rPr>
              <a:t>, Garissa, Samburu, </a:t>
            </a:r>
            <a:r>
              <a:rPr lang="en-US" sz="600" dirty="0" err="1">
                <a:latin typeface="Arial Narrow" panose="020B0606020202030204" pitchFamily="34" charset="0"/>
              </a:rPr>
              <a:t>Kajiado</a:t>
            </a:r>
            <a:r>
              <a:rPr lang="en-US" sz="600" dirty="0">
                <a:latin typeface="Arial Narrow" panose="020B0606020202030204" pitchFamily="34" charset="0"/>
              </a:rPr>
              <a:t> and </a:t>
            </a:r>
            <a:r>
              <a:rPr lang="en-US" sz="600" dirty="0" err="1">
                <a:latin typeface="Arial Narrow" panose="020B0606020202030204" pitchFamily="34" charset="0"/>
              </a:rPr>
              <a:t>Narok</a:t>
            </a:r>
            <a:r>
              <a:rPr lang="en-US" sz="600" dirty="0">
                <a:latin typeface="Arial Narrow" panose="020B0606020202030204" pitchFamily="34" charset="0"/>
              </a:rPr>
              <a:t> was below LTA by 69, 47, 44, 42, 39 and 38 percent respectively. </a:t>
            </a:r>
          </a:p>
        </p:txBody>
      </p:sp>
      <p:sp>
        <p:nvSpPr>
          <p:cNvPr id="2" name="Rectangle 1"/>
          <p:cNvSpPr/>
          <p:nvPr/>
        </p:nvSpPr>
        <p:spPr>
          <a:xfrm>
            <a:off x="341204" y="2320950"/>
            <a:ext cx="5250740" cy="3323987"/>
          </a:xfrm>
          <a:prstGeom prst="rect">
            <a:avLst/>
          </a:prstGeom>
          <a:ln>
            <a:solidFill>
              <a:schemeClr val="bg1"/>
            </a:solidFill>
          </a:ln>
        </p:spPr>
        <p:txBody>
          <a:bodyPr wrap="square">
            <a:spAutoFit/>
          </a:bodyPr>
          <a:lstStyle/>
          <a:p>
            <a:r>
              <a:rPr lang="en-US" sz="600" dirty="0">
                <a:latin typeface="Arial Narrow" panose="020B0606020202030204" pitchFamily="34" charset="0"/>
              </a:rPr>
              <a:t>According to FAO’s Agricultural Stress Index (ASI), </a:t>
            </a:r>
            <a:r>
              <a:rPr lang="en-US" dirty="0">
                <a:latin typeface="Arial Narrow" panose="020B0606020202030204" pitchFamily="34" charset="0"/>
              </a:rPr>
              <a:t>severe drought is currently affecting between </a:t>
            </a:r>
            <a:r>
              <a:rPr lang="en-US" dirty="0">
                <a:solidFill>
                  <a:srgbClr val="FF0000"/>
                </a:solidFill>
                <a:latin typeface="Arial Narrow" panose="020B0606020202030204" pitchFamily="34" charset="0"/>
              </a:rPr>
              <a:t>55 and 85 percent </a:t>
            </a:r>
            <a:r>
              <a:rPr lang="en-US" dirty="0">
                <a:latin typeface="Arial Narrow" panose="020B0606020202030204" pitchFamily="34" charset="0"/>
              </a:rPr>
              <a:t>of the cropland. </a:t>
            </a:r>
            <a:r>
              <a:rPr lang="en-US" sz="600" dirty="0">
                <a:latin typeface="Arial Narrow" panose="020B0606020202030204" pitchFamily="34" charset="0"/>
              </a:rPr>
              <a:t>In the “sorghum belt” of Bay Region and eastern areas of </a:t>
            </a:r>
            <a:r>
              <a:rPr lang="en-US" sz="600" dirty="0" err="1">
                <a:latin typeface="Arial Narrow" panose="020B0606020202030204" pitchFamily="34" charset="0"/>
              </a:rPr>
              <a:t>neighbouring</a:t>
            </a:r>
            <a:r>
              <a:rPr lang="en-US" sz="600" dirty="0">
                <a:latin typeface="Arial Narrow" panose="020B0606020202030204" pitchFamily="34" charset="0"/>
              </a:rPr>
              <a:t> Gedo and Middle Juba regions, rains started in the third </a:t>
            </a:r>
            <a:r>
              <a:rPr lang="en-US" sz="600" dirty="0" err="1">
                <a:latin typeface="Arial Narrow" panose="020B0606020202030204" pitchFamily="34" charset="0"/>
              </a:rPr>
              <a:t>dekad</a:t>
            </a:r>
            <a:r>
              <a:rPr lang="en-US" sz="600" dirty="0">
                <a:latin typeface="Arial Narrow" panose="020B0606020202030204" pitchFamily="34" charset="0"/>
              </a:rPr>
              <a:t> of April with a delay of more than two weeks and </a:t>
            </a:r>
            <a:r>
              <a:rPr lang="en-US" dirty="0">
                <a:latin typeface="Arial Narrow" panose="020B0606020202030204" pitchFamily="34" charset="0"/>
              </a:rPr>
              <a:t>cumulative seasonal precipitations have been so far </a:t>
            </a:r>
            <a:r>
              <a:rPr lang="en-US" dirty="0">
                <a:solidFill>
                  <a:srgbClr val="FF0000"/>
                </a:solidFill>
                <a:latin typeface="Arial Narrow" panose="020B0606020202030204" pitchFamily="34" charset="0"/>
              </a:rPr>
              <a:t>40-60 percent below average</a:t>
            </a:r>
            <a:r>
              <a:rPr lang="en-US" dirty="0">
                <a:latin typeface="Arial Narrow" panose="020B0606020202030204" pitchFamily="34" charset="0"/>
              </a:rPr>
              <a:t>. </a:t>
            </a:r>
            <a:r>
              <a:rPr lang="en-US" sz="600" dirty="0">
                <a:latin typeface="Arial Narrow" panose="020B0606020202030204" pitchFamily="34" charset="0"/>
              </a:rPr>
              <a:t>Here,</a:t>
            </a:r>
            <a:r>
              <a:rPr lang="en-US" dirty="0">
                <a:latin typeface="Arial Narrow" panose="020B0606020202030204" pitchFamily="34" charset="0"/>
              </a:rPr>
              <a:t> drought is now affecting </a:t>
            </a:r>
            <a:r>
              <a:rPr lang="en-US" dirty="0">
                <a:solidFill>
                  <a:srgbClr val="FF0000"/>
                </a:solidFill>
                <a:latin typeface="Arial Narrow" panose="020B0606020202030204" pitchFamily="34" charset="0"/>
              </a:rPr>
              <a:t>25-85 percent</a:t>
            </a:r>
            <a:r>
              <a:rPr lang="en-US" dirty="0">
                <a:latin typeface="Arial Narrow" panose="020B0606020202030204" pitchFamily="34" charset="0"/>
              </a:rPr>
              <a:t> of the cropland </a:t>
            </a:r>
            <a:r>
              <a:rPr lang="en-US" sz="600" dirty="0">
                <a:latin typeface="Arial Narrow" panose="020B0606020202030204" pitchFamily="34" charset="0"/>
              </a:rPr>
              <a:t>in most areas. As of late April, </a:t>
            </a:r>
            <a:r>
              <a:rPr lang="en-US" dirty="0">
                <a:latin typeface="Arial Narrow" panose="020B0606020202030204" pitchFamily="34" charset="0"/>
              </a:rPr>
              <a:t>proper germination was reported to have occurred only in less than one-third of the area planted to cereals. </a:t>
            </a:r>
            <a:r>
              <a:rPr lang="en-US" sz="600" dirty="0">
                <a:latin typeface="Arial Narrow" panose="020B0606020202030204" pitchFamily="34" charset="0"/>
              </a:rPr>
              <a:t>Precipitations in April and early May are crucial for the performance of the “</a:t>
            </a:r>
            <a:r>
              <a:rPr lang="en-US" sz="600" dirty="0" err="1">
                <a:latin typeface="Arial Narrow" panose="020B0606020202030204" pitchFamily="34" charset="0"/>
              </a:rPr>
              <a:t>Gu</a:t>
            </a:r>
            <a:r>
              <a:rPr lang="en-US" sz="600" dirty="0">
                <a:latin typeface="Arial Narrow" panose="020B0606020202030204" pitchFamily="34" charset="0"/>
              </a:rPr>
              <a:t>” crops as, in southern Somalia, they account for more than 50 percent of the cumulative seasonal rains. The heavy rains received in mid-May and rainfall forecasts, point to near-average to average precipitations for the remainder of the season are, therefore, not expected to significantly improve crop prospects. According to the FAO Food Security and Nutrition Analysis Unit (FSNAU) - Somalia and FEWS NET, </a:t>
            </a:r>
            <a:r>
              <a:rPr lang="en-US" dirty="0">
                <a:latin typeface="Arial Narrow" panose="020B0606020202030204" pitchFamily="34" charset="0"/>
              </a:rPr>
              <a:t>the aggregate “</a:t>
            </a:r>
            <a:r>
              <a:rPr lang="en-US" dirty="0" err="1">
                <a:latin typeface="Arial Narrow" panose="020B0606020202030204" pitchFamily="34" charset="0"/>
              </a:rPr>
              <a:t>Gu</a:t>
            </a:r>
            <a:r>
              <a:rPr lang="en-US" dirty="0">
                <a:latin typeface="Arial Narrow" panose="020B0606020202030204" pitchFamily="34" charset="0"/>
              </a:rPr>
              <a:t>” output is forecast to be </a:t>
            </a:r>
            <a:r>
              <a:rPr lang="en-US" dirty="0">
                <a:solidFill>
                  <a:srgbClr val="FF0000"/>
                </a:solidFill>
                <a:latin typeface="Arial Narrow" panose="020B0606020202030204" pitchFamily="34" charset="0"/>
              </a:rPr>
              <a:t>40‑50 percent below average</a:t>
            </a:r>
            <a:r>
              <a:rPr lang="en-US" dirty="0">
                <a:latin typeface="Arial Narrow" panose="020B0606020202030204" pitchFamily="34" charset="0"/>
              </a:rPr>
              <a:t>. </a:t>
            </a:r>
            <a:r>
              <a:rPr lang="en-US" sz="600" dirty="0">
                <a:latin typeface="Arial Narrow" panose="020B0606020202030204" pitchFamily="34" charset="0"/>
              </a:rPr>
              <a:t>It would be the second consecutive poor harvest as the 2018/19 “</a:t>
            </a:r>
            <a:r>
              <a:rPr lang="en-US" sz="600" dirty="0" err="1">
                <a:latin typeface="Arial Narrow" panose="020B0606020202030204" pitchFamily="34" charset="0"/>
              </a:rPr>
              <a:t>Deyr</a:t>
            </a:r>
            <a:r>
              <a:rPr lang="en-US" sz="600" dirty="0">
                <a:latin typeface="Arial Narrow" panose="020B0606020202030204" pitchFamily="34" charset="0"/>
              </a:rPr>
              <a:t>” harvest, gathered last January, was more than 20 percent below average due to inadequate precipitations.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204" y="1197151"/>
            <a:ext cx="889728" cy="907377"/>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0287" y="1197151"/>
            <a:ext cx="1122725" cy="907377"/>
          </a:xfrm>
          <a:prstGeom prst="rect">
            <a:avLst/>
          </a:prstGeom>
        </p:spPr>
      </p:pic>
      <p:sp>
        <p:nvSpPr>
          <p:cNvPr id="6" name="TextBox 5"/>
          <p:cNvSpPr txBox="1"/>
          <p:nvPr/>
        </p:nvSpPr>
        <p:spPr>
          <a:xfrm>
            <a:off x="1232407" y="1396642"/>
            <a:ext cx="3521436" cy="707886"/>
          </a:xfrm>
          <a:prstGeom prst="rect">
            <a:avLst/>
          </a:prstGeom>
          <a:noFill/>
        </p:spPr>
        <p:txBody>
          <a:bodyPr wrap="square" rtlCol="0">
            <a:spAutoFit/>
          </a:bodyPr>
          <a:lstStyle/>
          <a:p>
            <a:r>
              <a:rPr lang="en-US" sz="4000" b="1" dirty="0">
                <a:latin typeface="Arial Narrow" panose="020B0606020202030204" pitchFamily="34" charset="0"/>
              </a:rPr>
              <a:t>CROPPING</a:t>
            </a:r>
          </a:p>
        </p:txBody>
      </p:sp>
      <p:sp>
        <p:nvSpPr>
          <p:cNvPr id="12" name="TextBox 11"/>
          <p:cNvSpPr txBox="1"/>
          <p:nvPr/>
        </p:nvSpPr>
        <p:spPr>
          <a:xfrm>
            <a:off x="7853706" y="1396642"/>
            <a:ext cx="3770646" cy="707886"/>
          </a:xfrm>
          <a:prstGeom prst="rect">
            <a:avLst/>
          </a:prstGeom>
          <a:noFill/>
        </p:spPr>
        <p:txBody>
          <a:bodyPr wrap="square" rtlCol="0">
            <a:spAutoFit/>
          </a:bodyPr>
          <a:lstStyle/>
          <a:p>
            <a:r>
              <a:rPr lang="en-US" sz="4000" b="1" dirty="0">
                <a:latin typeface="Arial Narrow" panose="020B0606020202030204" pitchFamily="34" charset="0"/>
              </a:rPr>
              <a:t>LIVESTOCK</a:t>
            </a:r>
          </a:p>
        </p:txBody>
      </p:sp>
      <p:sp>
        <p:nvSpPr>
          <p:cNvPr id="13" name="TextBox 12"/>
          <p:cNvSpPr txBox="1"/>
          <p:nvPr/>
        </p:nvSpPr>
        <p:spPr>
          <a:xfrm>
            <a:off x="551385" y="529891"/>
            <a:ext cx="7302321" cy="461665"/>
          </a:xfrm>
          <a:prstGeom prst="rect">
            <a:avLst/>
          </a:prstGeom>
          <a:noFill/>
        </p:spPr>
        <p:txBody>
          <a:bodyPr wrap="square" rtlCol="0">
            <a:spAutoFit/>
          </a:bodyPr>
          <a:lstStyle/>
          <a:p>
            <a:r>
              <a:rPr lang="en-GB" sz="2400" b="1" cap="small" dirty="0">
                <a:solidFill>
                  <a:srgbClr val="771F28"/>
                </a:solidFill>
                <a:latin typeface="Arial Narrow" panose="020B0606020202030204" pitchFamily="34" charset="0"/>
                <a:ea typeface="+mj-ea"/>
                <a:cs typeface="Times New Roman" pitchFamily="18" charset="0"/>
              </a:rPr>
              <a:t>Why</a:t>
            </a:r>
            <a:r>
              <a:rPr lang="en-GB" sz="2400" b="1" dirty="0">
                <a:solidFill>
                  <a:srgbClr val="771F28"/>
                </a:solidFill>
                <a:latin typeface="Arial Narrow" panose="020B0606020202030204" pitchFamily="34" charset="0"/>
              </a:rPr>
              <a:t>? </a:t>
            </a:r>
            <a:endParaRPr lang="en-US" sz="2400" b="1" dirty="0">
              <a:solidFill>
                <a:srgbClr val="771F28"/>
              </a:solidFill>
              <a:latin typeface="Arial Narrow" panose="020B0606020202030204" pitchFamily="34" charset="0"/>
            </a:endParaRPr>
          </a:p>
        </p:txBody>
      </p:sp>
      <p:cxnSp>
        <p:nvCxnSpPr>
          <p:cNvPr id="14" name="Straight Connector 13">
            <a:extLst>
              <a:ext uri="{FF2B5EF4-FFF2-40B4-BE49-F238E27FC236}">
                <a16:creationId xmlns:a16="http://schemas.microsoft.com/office/drawing/2014/main" id="{F32E13F2-B585-416F-94F5-BAC1C0A4F1DB}"/>
              </a:ext>
            </a:extLst>
          </p:cNvPr>
          <p:cNvCxnSpPr/>
          <p:nvPr/>
        </p:nvCxnSpPr>
        <p:spPr>
          <a:xfrm flipH="1">
            <a:off x="551385" y="980728"/>
            <a:ext cx="1800199" cy="0"/>
          </a:xfrm>
          <a:prstGeom prst="line">
            <a:avLst/>
          </a:prstGeom>
          <a:ln w="9525" cmpd="sng">
            <a:solidFill>
              <a:srgbClr val="AE1F2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32E13F2-B585-416F-94F5-BAC1C0A4F1DB}"/>
              </a:ext>
            </a:extLst>
          </p:cNvPr>
          <p:cNvCxnSpPr/>
          <p:nvPr/>
        </p:nvCxnSpPr>
        <p:spPr>
          <a:xfrm flipH="1">
            <a:off x="6528615" y="2204864"/>
            <a:ext cx="518400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32E13F2-B585-416F-94F5-BAC1C0A4F1DB}"/>
              </a:ext>
            </a:extLst>
          </p:cNvPr>
          <p:cNvCxnSpPr/>
          <p:nvPr/>
        </p:nvCxnSpPr>
        <p:spPr>
          <a:xfrm flipH="1">
            <a:off x="341204" y="2204864"/>
            <a:ext cx="503471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6956095"/>
      </p:ext>
    </p:extLst>
  </p:cSld>
  <p:clrMapOvr>
    <a:masterClrMapping/>
  </p:clrMapOvr>
  <mc:AlternateContent xmlns:mc="http://schemas.openxmlformats.org/markup-compatibility/2006">
    <mc:Choice xmlns:p14="http://schemas.microsoft.com/office/powerpoint/2010/main" Requires="p14">
      <p:transition spd="med" p14:dur="700" advClick="0" advTm="57909">
        <p:fade/>
      </p:transition>
    </mc:Choice>
    <mc:Fallback>
      <p:transition spd="med" advClick="0" advTm="57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i="0" dirty="0">
                <a:solidFill>
                  <a:srgbClr val="771F28"/>
                </a:solidFill>
              </a:rPr>
              <a:t>East Africa animal feed action plan</a:t>
            </a:r>
          </a:p>
        </p:txBody>
      </p:sp>
      <p:sp>
        <p:nvSpPr>
          <p:cNvPr id="3" name="Content Placeholder 2"/>
          <p:cNvSpPr txBox="1">
            <a:spLocks/>
          </p:cNvSpPr>
          <p:nvPr/>
        </p:nvSpPr>
        <p:spPr>
          <a:xfrm>
            <a:off x="551384" y="1450344"/>
            <a:ext cx="6192688" cy="4086848"/>
          </a:xfrm>
          <a:prstGeom prst="rect">
            <a:avLst/>
          </a:prstGeom>
        </p:spPr>
        <p:txBody>
          <a:bodyPr lIns="0" tIns="0" rIns="0" bIns="0">
            <a:normAutofit/>
          </a:bodyPr>
          <a:lstStyle>
            <a:lvl1pPr marL="342900" indent="-342900" algn="l" defTabSz="914400" rtl="0" eaLnBrk="1" latinLnBrk="0" hangingPunct="1">
              <a:spcBef>
                <a:spcPct val="20000"/>
              </a:spcBef>
              <a:buFont typeface="Arial" panose="020B0604020202020204" pitchFamily="34" charset="0"/>
              <a:buNone/>
              <a:defRPr sz="3000" b="1" kern="1200">
                <a:solidFill>
                  <a:srgbClr val="567EB9"/>
                </a:solidFill>
                <a:latin typeface="+mj-lt"/>
                <a:ea typeface="Verdana" pitchFamily="34" charset="0"/>
                <a:cs typeface="Verdana" pitchFamily="34" charset="0"/>
              </a:defRPr>
            </a:lvl1pPr>
            <a:lvl2pPr marL="742950" indent="-285750" algn="l" defTabSz="914400" rtl="0" eaLnBrk="1" latinLnBrk="0" hangingPunct="1">
              <a:spcBef>
                <a:spcPct val="20000"/>
              </a:spcBef>
              <a:buFont typeface="Arial" panose="020B0604020202020204" pitchFamily="34" charset="0"/>
              <a:buNone/>
              <a:defRPr sz="2500" kern="1200">
                <a:solidFill>
                  <a:schemeClr val="tx1"/>
                </a:solidFill>
                <a:latin typeface="+mj-lt"/>
                <a:ea typeface="Verdana" pitchFamily="34" charset="0"/>
                <a:cs typeface="Verdana" pitchFamily="34" charset="0"/>
              </a:defRPr>
            </a:lvl2pPr>
            <a:lvl3pPr marL="1143000" indent="-228600" algn="l" defTabSz="914400" rtl="0" eaLnBrk="1" latinLnBrk="0" hangingPunct="1">
              <a:spcBef>
                <a:spcPct val="20000"/>
              </a:spcBef>
              <a:buFont typeface="Arial" panose="020B0604020202020204" pitchFamily="34" charset="0"/>
              <a:buNone/>
              <a:defRPr sz="2000" kern="1200">
                <a:solidFill>
                  <a:schemeClr val="tx1"/>
                </a:solidFill>
                <a:latin typeface="+mj-lt"/>
                <a:ea typeface="Verdana" pitchFamily="34" charset="0"/>
                <a:cs typeface="Verdana" pitchFamily="34" charset="0"/>
              </a:defRPr>
            </a:lvl3pPr>
            <a:lvl4pPr marL="1600200" indent="-228600" algn="l" defTabSz="914400" rtl="0" eaLnBrk="1" latinLnBrk="0" hangingPunct="1">
              <a:spcBef>
                <a:spcPct val="20000"/>
              </a:spcBef>
              <a:buFont typeface="Arial" panose="020B0604020202020204" pitchFamily="34" charset="0"/>
              <a:buNone/>
              <a:defRPr sz="1500" kern="1200">
                <a:solidFill>
                  <a:schemeClr val="tx1"/>
                </a:solidFill>
                <a:latin typeface="+mj-lt"/>
                <a:ea typeface="Verdana" pitchFamily="34" charset="0"/>
                <a:cs typeface="Verdana" pitchFamily="34" charset="0"/>
              </a:defRPr>
            </a:lvl4pPr>
            <a:lvl5pPr marL="2057400" indent="-228600" algn="l" defTabSz="914400" rtl="0" eaLnBrk="1" latinLnBrk="0" hangingPunct="1">
              <a:spcBef>
                <a:spcPct val="20000"/>
              </a:spcBef>
              <a:buFont typeface="Arial" panose="020B0604020202020204" pitchFamily="34" charset="0"/>
              <a:buNone/>
              <a:defRPr sz="1200" kern="1200">
                <a:solidFill>
                  <a:schemeClr val="tx1"/>
                </a:solidFill>
                <a:latin typeface="+mj-lt"/>
                <a:ea typeface="Verdana" pitchFamily="34" charset="0"/>
                <a:cs typeface="Verdana"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600"/>
              </a:spcBef>
              <a:spcAft>
                <a:spcPts val="600"/>
              </a:spcAft>
            </a:pPr>
            <a:r>
              <a:rPr lang="en-US" sz="2400" dirty="0">
                <a:solidFill>
                  <a:srgbClr val="0070C0"/>
                </a:solidFill>
                <a:latin typeface="Arial Narrow" panose="020B0606020202030204" pitchFamily="34" charset="0"/>
              </a:rPr>
              <a:t>Priority Area 1</a:t>
            </a:r>
            <a:r>
              <a:rPr lang="en-US" sz="2400" b="0" dirty="0">
                <a:solidFill>
                  <a:srgbClr val="0070C0"/>
                </a:solidFill>
                <a:latin typeface="Arial Narrow" panose="020B0606020202030204" pitchFamily="34" charset="0"/>
              </a:rPr>
              <a:t>. </a:t>
            </a:r>
            <a:r>
              <a:rPr lang="en-US" sz="2400" b="0" dirty="0">
                <a:solidFill>
                  <a:schemeClr val="tx1"/>
                </a:solidFill>
                <a:latin typeface="Arial Narrow" panose="020B0606020202030204" pitchFamily="34" charset="0"/>
              </a:rPr>
              <a:t>Establishing animal feed information, early warning and response system [short-term]</a:t>
            </a:r>
          </a:p>
          <a:p>
            <a:pPr marL="0" indent="0">
              <a:lnSpc>
                <a:spcPct val="110000"/>
              </a:lnSpc>
              <a:spcBef>
                <a:spcPts val="600"/>
              </a:spcBef>
              <a:spcAft>
                <a:spcPts val="600"/>
              </a:spcAft>
            </a:pPr>
            <a:r>
              <a:rPr lang="en-US" sz="2400" dirty="0">
                <a:solidFill>
                  <a:srgbClr val="0070C0"/>
                </a:solidFill>
                <a:latin typeface="Arial Narrow" panose="020B0606020202030204" pitchFamily="34" charset="0"/>
              </a:rPr>
              <a:t>Priority Area 2</a:t>
            </a:r>
            <a:r>
              <a:rPr lang="en-US" sz="2400" b="0" dirty="0">
                <a:solidFill>
                  <a:srgbClr val="0070C0"/>
                </a:solidFill>
                <a:latin typeface="Arial Narrow" panose="020B0606020202030204" pitchFamily="34" charset="0"/>
              </a:rPr>
              <a:t>. </a:t>
            </a:r>
            <a:r>
              <a:rPr lang="en-US" sz="2400" b="0" dirty="0">
                <a:solidFill>
                  <a:schemeClr val="tx1"/>
                </a:solidFill>
                <a:latin typeface="Arial Narrow" panose="020B0606020202030204" pitchFamily="34" charset="0"/>
              </a:rPr>
              <a:t>Developing sustainable animal feed and forage supply chains [short-medium term]</a:t>
            </a:r>
          </a:p>
          <a:p>
            <a:pPr marL="0" indent="0">
              <a:lnSpc>
                <a:spcPct val="110000"/>
              </a:lnSpc>
              <a:spcBef>
                <a:spcPts val="600"/>
              </a:spcBef>
              <a:spcAft>
                <a:spcPts val="600"/>
              </a:spcAft>
            </a:pPr>
            <a:r>
              <a:rPr lang="en-US" sz="2400" dirty="0">
                <a:solidFill>
                  <a:srgbClr val="0070C0"/>
                </a:solidFill>
                <a:latin typeface="Arial Narrow" panose="020B0606020202030204" pitchFamily="34" charset="0"/>
              </a:rPr>
              <a:t>Priority Area 3. </a:t>
            </a:r>
            <a:r>
              <a:rPr lang="en-US" sz="2400" b="0" dirty="0">
                <a:solidFill>
                  <a:schemeClr val="tx1"/>
                </a:solidFill>
                <a:latin typeface="Arial Narrow" panose="020B0606020202030204" pitchFamily="34" charset="0"/>
              </a:rPr>
              <a:t>Improving rangelands and grazing areas use and governance [Long-term]</a:t>
            </a:r>
          </a:p>
          <a:p>
            <a:pPr marL="0" indent="0">
              <a:lnSpc>
                <a:spcPct val="110000"/>
              </a:lnSpc>
              <a:spcBef>
                <a:spcPts val="600"/>
              </a:spcBef>
              <a:spcAft>
                <a:spcPts val="600"/>
              </a:spcAft>
            </a:pPr>
            <a:r>
              <a:rPr lang="en-US" sz="2400" dirty="0">
                <a:solidFill>
                  <a:srgbClr val="0070C0"/>
                </a:solidFill>
                <a:latin typeface="Arial Narrow" panose="020B0606020202030204" pitchFamily="34" charset="0"/>
              </a:rPr>
              <a:t>Priority Area 4. </a:t>
            </a:r>
            <a:r>
              <a:rPr lang="en-US" sz="2400" b="0" dirty="0">
                <a:solidFill>
                  <a:schemeClr val="tx1"/>
                </a:solidFill>
                <a:latin typeface="Arial Narrow" panose="020B0606020202030204" pitchFamily="34" charset="0"/>
              </a:rPr>
              <a:t>Strengthening enabling environment on feed and forage production [short-medium term]</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4112" y="1052736"/>
            <a:ext cx="3701484" cy="4484456"/>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2421249"/>
      </p:ext>
    </p:extLst>
  </p:cSld>
  <p:clrMapOvr>
    <a:masterClrMapping/>
  </p:clrMapOvr>
  <mc:AlternateContent xmlns:mc="http://schemas.openxmlformats.org/markup-compatibility/2006">
    <mc:Choice xmlns:p14="http://schemas.microsoft.com/office/powerpoint/2010/main" Requires="p14">
      <p:transition spd="med" p14:dur="700" advClick="0" advTm="164893">
        <p:fade/>
      </p:transition>
    </mc:Choice>
    <mc:Fallback>
      <p:transition spd="med" advClick="0" advTm="164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00056" y="1052736"/>
            <a:ext cx="4249524" cy="4464496"/>
          </a:xfrm>
          <a:prstGeom prst="rect">
            <a:avLst/>
          </a:prstGeom>
        </p:spPr>
      </p:pic>
      <p:cxnSp>
        <p:nvCxnSpPr>
          <p:cNvPr id="5" name="Straight Connector 4">
            <a:extLst>
              <a:ext uri="{FF2B5EF4-FFF2-40B4-BE49-F238E27FC236}">
                <a16:creationId xmlns:a16="http://schemas.microsoft.com/office/drawing/2014/main" id="{F32E13F2-B585-416F-94F5-BAC1C0A4F1DB}"/>
              </a:ext>
            </a:extLst>
          </p:cNvPr>
          <p:cNvCxnSpPr/>
          <p:nvPr/>
        </p:nvCxnSpPr>
        <p:spPr>
          <a:xfrm flipH="1">
            <a:off x="551384" y="980728"/>
            <a:ext cx="7339725" cy="0"/>
          </a:xfrm>
          <a:prstGeom prst="line">
            <a:avLst/>
          </a:prstGeom>
          <a:ln w="9525" cmpd="sng">
            <a:solidFill>
              <a:srgbClr val="AE1F2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1370" y="2204864"/>
            <a:ext cx="5608403" cy="3508653"/>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0070C0"/>
                </a:solidFill>
                <a:latin typeface="Arial Narrow" panose="020B0606020202030204" pitchFamily="34" charset="0"/>
              </a:rPr>
              <a:t>Animal Feed Inventory and Balance </a:t>
            </a:r>
            <a:r>
              <a:rPr lang="en-US" sz="2400" dirty="0">
                <a:latin typeface="Arial Narrow" panose="020B0606020202030204" pitchFamily="34" charset="0"/>
              </a:rPr>
              <a:t>– IGAD (ICPALD)</a:t>
            </a:r>
          </a:p>
          <a:p>
            <a:pPr marL="342900" indent="-342900">
              <a:spcBef>
                <a:spcPts val="1200"/>
              </a:spcBef>
              <a:buFont typeface="Arial" panose="020B0604020202020204" pitchFamily="34" charset="0"/>
              <a:buChar char="•"/>
            </a:pPr>
            <a:r>
              <a:rPr lang="en-US" sz="2400" dirty="0">
                <a:solidFill>
                  <a:srgbClr val="0070C0"/>
                </a:solidFill>
                <a:latin typeface="Arial Narrow" panose="020B0606020202030204" pitchFamily="34" charset="0"/>
              </a:rPr>
              <a:t>Predictive Livestock Early Warning System (PLEWS) – </a:t>
            </a:r>
            <a:r>
              <a:rPr lang="en-US" sz="2400" dirty="0">
                <a:latin typeface="Arial Narrow" panose="020B0606020202030204" pitchFamily="34" charset="0"/>
              </a:rPr>
              <a:t>Texas A&amp;M University</a:t>
            </a:r>
          </a:p>
          <a:p>
            <a:pPr marL="342900" indent="-342900">
              <a:spcBef>
                <a:spcPts val="1200"/>
              </a:spcBef>
              <a:buFont typeface="Arial" panose="020B0604020202020204" pitchFamily="34" charset="0"/>
              <a:buChar char="•"/>
            </a:pPr>
            <a:r>
              <a:rPr lang="en-US" sz="2400" dirty="0">
                <a:solidFill>
                  <a:srgbClr val="0070C0"/>
                </a:solidFill>
                <a:latin typeface="Arial Narrow" panose="020B0606020202030204" pitchFamily="34" charset="0"/>
              </a:rPr>
              <a:t>Pictorial Evaluation Tool – PET Livestock – </a:t>
            </a:r>
            <a:r>
              <a:rPr lang="en-US" sz="2400" dirty="0" err="1">
                <a:latin typeface="Arial Narrow" panose="020B0606020202030204" pitchFamily="34" charset="0"/>
              </a:rPr>
              <a:t>AgritechTalk</a:t>
            </a:r>
            <a:r>
              <a:rPr lang="en-US" sz="2400" dirty="0">
                <a:latin typeface="Arial Narrow" panose="020B0606020202030204" pitchFamily="34" charset="0"/>
              </a:rPr>
              <a:t> Africa</a:t>
            </a:r>
          </a:p>
          <a:p>
            <a:pPr>
              <a:spcBef>
                <a:spcPts val="1200"/>
              </a:spcBef>
            </a:pPr>
            <a:r>
              <a:rPr lang="en-US" sz="2400" dirty="0">
                <a:latin typeface="Arial Narrow" panose="020B0606020202030204" pitchFamily="34" charset="0"/>
              </a:rPr>
              <a:t>CIRAD and other partners -West Africa and Sahel</a:t>
            </a:r>
          </a:p>
        </p:txBody>
      </p:sp>
      <p:sp>
        <p:nvSpPr>
          <p:cNvPr id="2" name="Title 1"/>
          <p:cNvSpPr>
            <a:spLocks noGrp="1"/>
          </p:cNvSpPr>
          <p:nvPr>
            <p:ph type="title"/>
          </p:nvPr>
        </p:nvSpPr>
        <p:spPr>
          <a:xfrm>
            <a:off x="431371" y="332655"/>
            <a:ext cx="5608403" cy="648419"/>
          </a:xfrm>
        </p:spPr>
        <p:txBody>
          <a:bodyPr>
            <a:noAutofit/>
          </a:bodyPr>
          <a:lstStyle/>
          <a:p>
            <a:pPr>
              <a:spcBef>
                <a:spcPts val="1200"/>
              </a:spcBef>
            </a:pPr>
            <a:r>
              <a:rPr lang="en-US" i="0" dirty="0">
                <a:solidFill>
                  <a:srgbClr val="771F28"/>
                </a:solidFill>
              </a:rPr>
              <a:t>livestock early warning tools - P1 of AFAP</a:t>
            </a:r>
          </a:p>
        </p:txBody>
      </p:sp>
      <p:sp>
        <p:nvSpPr>
          <p:cNvPr id="9" name="TextBox 8">
            <a:extLst>
              <a:ext uri="{FF2B5EF4-FFF2-40B4-BE49-F238E27FC236}">
                <a16:creationId xmlns:a16="http://schemas.microsoft.com/office/drawing/2014/main" id="{ED7403B1-45A0-4088-9D38-98D3EABEE2D8}"/>
              </a:ext>
            </a:extLst>
          </p:cNvPr>
          <p:cNvSpPr txBox="1">
            <a:spLocks noChangeArrowheads="1"/>
          </p:cNvSpPr>
          <p:nvPr/>
        </p:nvSpPr>
        <p:spPr bwMode="auto">
          <a:xfrm>
            <a:off x="335360" y="1315126"/>
            <a:ext cx="5996556" cy="646331"/>
          </a:xfrm>
          <a:prstGeom prst="rect">
            <a:avLst/>
          </a:prstGeom>
          <a:noFill/>
          <a:ln w="9525">
            <a:noFill/>
            <a:miter lim="800000"/>
            <a:headEnd/>
            <a:tailEnd/>
          </a:ln>
        </p:spPr>
        <p:txBody>
          <a:bodyPr wrap="square">
            <a:spAutoFit/>
          </a:bodyPr>
          <a:lstStyle/>
          <a:p>
            <a:r>
              <a:rPr lang="en-US" sz="2000" b="1" i="1" dirty="0">
                <a:solidFill>
                  <a:srgbClr val="CC0000"/>
                </a:solidFill>
                <a:latin typeface="Adobe Devanagari" panose="02040503050201020203" pitchFamily="18" charset="0"/>
                <a:cs typeface="Adobe Devanagari" panose="02040503050201020203" pitchFamily="18" charset="0"/>
              </a:rPr>
              <a:t>“ </a:t>
            </a:r>
            <a:r>
              <a:rPr lang="en-US" sz="2000" b="1" dirty="0">
                <a:solidFill>
                  <a:srgbClr val="CC0000"/>
                </a:solidFill>
                <a:latin typeface="Arial Narrow" panose="020B0606020202030204" pitchFamily="34" charset="0"/>
                <a:cs typeface="Adobe Devanagari" panose="02040503050201020203" pitchFamily="18" charset="0"/>
              </a:rPr>
              <a:t>If you can’t measure it, you can’t manage it.” </a:t>
            </a:r>
            <a:endParaRPr lang="en-US" sz="1600" dirty="0">
              <a:solidFill>
                <a:srgbClr val="CC0000"/>
              </a:solidFill>
              <a:latin typeface="Arial Narrow" panose="020B0606020202030204" pitchFamily="34" charset="0"/>
              <a:cs typeface="Adobe Devanagari" panose="02040503050201020203" pitchFamily="18" charset="0"/>
            </a:endParaRPr>
          </a:p>
          <a:p>
            <a:pPr algn="r"/>
            <a:r>
              <a:rPr lang="en-US" sz="1600" dirty="0">
                <a:solidFill>
                  <a:srgbClr val="CC0000"/>
                </a:solidFill>
                <a:latin typeface="Arial Narrow" panose="020B0606020202030204" pitchFamily="34" charset="0"/>
              </a:rPr>
              <a:t>				</a:t>
            </a:r>
            <a:r>
              <a:rPr lang="en-US" sz="1600" dirty="0">
                <a:solidFill>
                  <a:srgbClr val="CC0000"/>
                </a:solidFill>
                <a:latin typeface="Arial Narrow" panose="020B0606020202030204" pitchFamily="34" charset="0"/>
                <a:cs typeface="Adobe Devanagari" panose="02040503050201020203" pitchFamily="18" charset="0"/>
              </a:rPr>
              <a:t>Peter Drucker </a:t>
            </a:r>
            <a:r>
              <a:rPr lang="en-US" sz="1600" i="1" dirty="0">
                <a:latin typeface="Adobe Devanagari" panose="02040503050201020203" pitchFamily="18" charset="0"/>
                <a:cs typeface="Adobe Devanagari" panose="02040503050201020203" pitchFamily="18" charset="0"/>
              </a:rPr>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49728089"/>
      </p:ext>
    </p:extLst>
  </p:cSld>
  <p:clrMapOvr>
    <a:masterClrMapping/>
  </p:clrMapOvr>
  <mc:AlternateContent xmlns:mc="http://schemas.openxmlformats.org/markup-compatibility/2006">
    <mc:Choice xmlns:p14="http://schemas.microsoft.com/office/powerpoint/2010/main" Requires="p14">
      <p:transition spd="med" p14:dur="700" advClick="0" advTm="89576">
        <p:fade/>
      </p:transition>
    </mc:Choice>
    <mc:Fallback>
      <p:transition spd="med" advClick="0" advTm="89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3"/>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DisasterRiskReduction">
  <a:themeElements>
    <a:clrScheme name="Custom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30CAE6024D34F4AAF1C81789CC6C109" ma:contentTypeVersion="13" ma:contentTypeDescription="Creare un nuovo documento." ma:contentTypeScope="" ma:versionID="e23c1fff9311f2f3a43ef67f9d98a62d">
  <xsd:schema xmlns:xsd="http://www.w3.org/2001/XMLSchema" xmlns:xs="http://www.w3.org/2001/XMLSchema" xmlns:p="http://schemas.microsoft.com/office/2006/metadata/properties" xmlns:ns3="8421fdc4-ba04-4caa-a2ab-d171c88e3b45" xmlns:ns4="71b18883-628e-4ee4-8c78-0d3780fbe567" targetNamespace="http://schemas.microsoft.com/office/2006/metadata/properties" ma:root="true" ma:fieldsID="20b9a570fbc3e7cc1440a47c89c502eb" ns3:_="" ns4:_="">
    <xsd:import namespace="8421fdc4-ba04-4caa-a2ab-d171c88e3b45"/>
    <xsd:import namespace="71b18883-628e-4ee4-8c78-0d3780fbe56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1fdc4-ba04-4caa-a2ab-d171c88e3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b18883-628e-4ee4-8c78-0d3780fbe567" elementFormDefault="qualified">
    <xsd:import namespace="http://schemas.microsoft.com/office/2006/documentManagement/types"/>
    <xsd:import namespace="http://schemas.microsoft.com/office/infopath/2007/PartnerControls"/>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element name="SharingHintHash" ma:index="17"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0D6AD-83CE-49F1-B696-EC921D34C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1fdc4-ba04-4caa-a2ab-d171c88e3b45"/>
    <ds:schemaRef ds:uri="71b18883-628e-4ee4-8c78-0d3780fbe5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A02B0-1C6F-4687-82F6-758C8C8865C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1b18883-628e-4ee4-8c78-0d3780fbe567"/>
    <ds:schemaRef ds:uri="http://purl.org/dc/elements/1.1/"/>
    <ds:schemaRef ds:uri="http://schemas.microsoft.com/office/2006/metadata/properties"/>
    <ds:schemaRef ds:uri="8421fdc4-ba04-4caa-a2ab-d171c88e3b45"/>
    <ds:schemaRef ds:uri="http://www.w3.org/XML/1998/namespace"/>
    <ds:schemaRef ds:uri="http://purl.org/dc/dcmitype/"/>
  </ds:schemaRefs>
</ds:datastoreItem>
</file>

<file path=customXml/itemProps3.xml><?xml version="1.0" encoding="utf-8"?>
<ds:datastoreItem xmlns:ds="http://schemas.openxmlformats.org/officeDocument/2006/customXml" ds:itemID="{6F1F56DE-A310-4F66-A807-4914D78D44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26685</TotalTime>
  <Words>2562</Words>
  <Application>Microsoft Office PowerPoint</Application>
  <PresentationFormat>Widescreen</PresentationFormat>
  <Paragraphs>386</Paragraphs>
  <Slides>27</Slides>
  <Notes>14</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Adobe Devanagari</vt:lpstr>
      <vt:lpstr>Arial</vt:lpstr>
      <vt:lpstr>Arial Narrow</vt:lpstr>
      <vt:lpstr>Calibri</vt:lpstr>
      <vt:lpstr>Wingdings</vt:lpstr>
      <vt:lpstr>DisasterRiskReduction</vt:lpstr>
      <vt:lpstr>PowerPoint Presentation</vt:lpstr>
      <vt:lpstr>Context</vt:lpstr>
      <vt:lpstr>Context</vt:lpstr>
      <vt:lpstr>PowerPoint Presentation</vt:lpstr>
      <vt:lpstr>PowerPoint Presentation</vt:lpstr>
      <vt:lpstr>PowerPoint Presentation</vt:lpstr>
      <vt:lpstr>PowerPoint Presentation</vt:lpstr>
      <vt:lpstr>East Africa animal feed action plan</vt:lpstr>
      <vt:lpstr>livestock early warning tools - P1 of AFAP</vt:lpstr>
      <vt:lpstr>Feed Inventory And Feed Balance</vt:lpstr>
      <vt:lpstr>Feed Inventory And Feed Balance</vt:lpstr>
      <vt:lpstr>National Feed Inventory and Feed Balance Systemiol Feed Inventory and Feed Balance</vt:lpstr>
      <vt:lpstr>Feed Inventory Categories - availability</vt:lpstr>
      <vt:lpstr>An example: Availability of Crop Residues (103 tonnes/year)</vt:lpstr>
      <vt:lpstr>PowerPoint Presentation</vt:lpstr>
      <vt:lpstr>PowerPoint Presentation</vt:lpstr>
      <vt:lpstr>PowerPoint Presentation</vt:lpstr>
      <vt:lpstr>Balance based on Actual Availability of Feed Resources (taking into account competitive 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SO5 resilience</dc:title>
  <dc:creator>Paul Opio</dc:creator>
  <cp:lastModifiedBy>RamadanElSayed, Giulia (ESA)</cp:lastModifiedBy>
  <cp:revision>674</cp:revision>
  <cp:lastPrinted>2018-10-16T07:49:42Z</cp:lastPrinted>
  <dcterms:created xsi:type="dcterms:W3CDTF">2011-10-19T14:19:31Z</dcterms:created>
  <dcterms:modified xsi:type="dcterms:W3CDTF">2020-10-20T02:30:18Z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0x010100F30CAE6024D34F4AAF1C81789CC6C109</vt:lpwstr>
  </property>
</Properties>
</file>