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99" r:id="rId2"/>
  </p:sldMasterIdLst>
  <p:notesMasterIdLst>
    <p:notesMasterId r:id="rId32"/>
  </p:notesMasterIdLst>
  <p:sldIdLst>
    <p:sldId id="394" r:id="rId3"/>
    <p:sldId id="307" r:id="rId4"/>
    <p:sldId id="258" r:id="rId5"/>
    <p:sldId id="273" r:id="rId6"/>
    <p:sldId id="286" r:id="rId7"/>
    <p:sldId id="299" r:id="rId8"/>
    <p:sldId id="274" r:id="rId9"/>
    <p:sldId id="283" r:id="rId10"/>
    <p:sldId id="272" r:id="rId11"/>
    <p:sldId id="311" r:id="rId12"/>
    <p:sldId id="387" r:id="rId13"/>
    <p:sldId id="364" r:id="rId14"/>
    <p:sldId id="388" r:id="rId15"/>
    <p:sldId id="365" r:id="rId16"/>
    <p:sldId id="257" r:id="rId17"/>
    <p:sldId id="288" r:id="rId18"/>
    <p:sldId id="300" r:id="rId19"/>
    <p:sldId id="301" r:id="rId20"/>
    <p:sldId id="389" r:id="rId21"/>
    <p:sldId id="284" r:id="rId22"/>
    <p:sldId id="390" r:id="rId23"/>
    <p:sldId id="391" r:id="rId24"/>
    <p:sldId id="392" r:id="rId25"/>
    <p:sldId id="393" r:id="rId26"/>
    <p:sldId id="303" r:id="rId27"/>
    <p:sldId id="308" r:id="rId28"/>
    <p:sldId id="292" r:id="rId29"/>
    <p:sldId id="293" r:id="rId30"/>
    <p:sldId id="28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ila Oliveira" initials="LO" lastIdx="1" clrIdx="0"/>
  <p:cmAuthor id="1" name="dembele" initials="BD" lastIdx="1" clrIdx="1"/>
  <p:cmAuthor id="2" name="MAWILI" initials="M" lastIdx="2" clrIdx="2">
    <p:extLst>
      <p:ext uri="{19B8F6BF-5375-455C-9EA6-DF929625EA0E}">
        <p15:presenceInfo xmlns:p15="http://schemas.microsoft.com/office/powerpoint/2012/main" userId="MAWI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B00"/>
    <a:srgbClr val="DCA4EA"/>
    <a:srgbClr val="FFE2A7"/>
    <a:srgbClr val="82E9E4"/>
    <a:srgbClr val="23F908"/>
    <a:srgbClr val="10F606"/>
    <a:srgbClr val="3333FF"/>
    <a:srgbClr val="0000FF"/>
    <a:srgbClr val="9A4D00"/>
    <a:srgbClr val="9CD2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0" autoAdjust="0"/>
    <p:restoredTop sz="92751" autoAdjust="0"/>
  </p:normalViewPr>
  <p:slideViewPr>
    <p:cSldViewPr>
      <p:cViewPr varScale="1">
        <p:scale>
          <a:sx n="59" d="100"/>
          <a:sy n="59" d="100"/>
        </p:scale>
        <p:origin x="1236"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7D477-1B1E-EC4E-B66A-D9A8C86BF535}" type="doc">
      <dgm:prSet loTypeId="urn:microsoft.com/office/officeart/2005/8/layout/radial4" loCatId="" qsTypeId="urn:microsoft.com/office/officeart/2005/8/quickstyle/simple1" qsCatId="simple" csTypeId="urn:microsoft.com/office/officeart/2005/8/colors/colorful1" csCatId="colorful" phldr="1"/>
      <dgm:spPr/>
      <dgm:t>
        <a:bodyPr/>
        <a:lstStyle/>
        <a:p>
          <a:endParaRPr lang="fr-FR"/>
        </a:p>
      </dgm:t>
    </dgm:pt>
    <dgm:pt modelId="{ACF02FE5-378A-D04D-8334-A81F0C8830EA}">
      <dgm:prSet phldrT="[Texte]"/>
      <dgm:spPr>
        <a:solidFill>
          <a:srgbClr val="9CD2A9"/>
        </a:solidFill>
      </dgm:spPr>
      <dgm:t>
        <a:bodyPr/>
        <a:lstStyle/>
        <a:p>
          <a:r>
            <a:rPr lang="fr-FR" b="1" dirty="0">
              <a:solidFill>
                <a:schemeClr val="tx1"/>
              </a:solidFill>
            </a:rPr>
            <a:t>Résultats de la SAN</a:t>
          </a:r>
        </a:p>
      </dgm:t>
    </dgm:pt>
    <dgm:pt modelId="{AC9357CB-1ECF-C94A-872C-4E387D6C2ECA}" type="parTrans" cxnId="{A0E2801E-17CC-DB41-B1B7-C5321A19278C}">
      <dgm:prSet/>
      <dgm:spPr/>
      <dgm:t>
        <a:bodyPr/>
        <a:lstStyle/>
        <a:p>
          <a:endParaRPr lang="fr-FR" b="1">
            <a:solidFill>
              <a:schemeClr val="tx1"/>
            </a:solidFill>
          </a:endParaRPr>
        </a:p>
      </dgm:t>
    </dgm:pt>
    <dgm:pt modelId="{FA76BB81-ECAA-8448-898F-987D0242407A}" type="sibTrans" cxnId="{A0E2801E-17CC-DB41-B1B7-C5321A19278C}">
      <dgm:prSet/>
      <dgm:spPr/>
      <dgm:t>
        <a:bodyPr/>
        <a:lstStyle/>
        <a:p>
          <a:endParaRPr lang="fr-FR" b="1">
            <a:solidFill>
              <a:schemeClr val="tx1"/>
            </a:solidFill>
          </a:endParaRPr>
        </a:p>
      </dgm:t>
    </dgm:pt>
    <dgm:pt modelId="{D3549560-9277-654E-B59E-7533E56E5B89}">
      <dgm:prSet phldrT="[Texte]" custT="1"/>
      <dgm:spPr/>
      <dgm:t>
        <a:bodyPr/>
        <a:lstStyle/>
        <a:p>
          <a:r>
            <a:rPr lang="fr-FR" sz="1400" b="1" dirty="0">
              <a:solidFill>
                <a:schemeClr val="tx1"/>
              </a:solidFill>
            </a:rPr>
            <a:t>SAP-INS</a:t>
          </a:r>
        </a:p>
      </dgm:t>
    </dgm:pt>
    <dgm:pt modelId="{BFAE0317-C8FD-8042-B341-635AAD2EA464}" type="parTrans" cxnId="{ADB9CDCA-D912-8440-91EB-3F4758E5394A}">
      <dgm:prSet/>
      <dgm:spPr/>
      <dgm:t>
        <a:bodyPr/>
        <a:lstStyle/>
        <a:p>
          <a:endParaRPr lang="fr-FR" b="1">
            <a:solidFill>
              <a:schemeClr val="tx1"/>
            </a:solidFill>
          </a:endParaRPr>
        </a:p>
      </dgm:t>
    </dgm:pt>
    <dgm:pt modelId="{EA73D6A6-8CBA-6246-B7C2-9765B2523D3C}" type="sibTrans" cxnId="{ADB9CDCA-D912-8440-91EB-3F4758E5394A}">
      <dgm:prSet/>
      <dgm:spPr/>
      <dgm:t>
        <a:bodyPr/>
        <a:lstStyle/>
        <a:p>
          <a:endParaRPr lang="fr-FR" b="1">
            <a:solidFill>
              <a:schemeClr val="tx1"/>
            </a:solidFill>
          </a:endParaRPr>
        </a:p>
      </dgm:t>
    </dgm:pt>
    <dgm:pt modelId="{103ACB69-6F49-1343-A41E-3E139DF0B2B4}">
      <dgm:prSet phldrT="[Texte]" custT="1"/>
      <dgm:spPr>
        <a:solidFill>
          <a:schemeClr val="accent1">
            <a:lumMod val="40000"/>
            <a:lumOff val="60000"/>
          </a:schemeClr>
        </a:solidFill>
      </dgm:spPr>
      <dgm:t>
        <a:bodyPr/>
        <a:lstStyle/>
        <a:p>
          <a:r>
            <a:rPr lang="fr-FR" sz="1400" b="1" dirty="0">
              <a:solidFill>
                <a:schemeClr val="tx1"/>
              </a:solidFill>
            </a:rPr>
            <a:t>PAM</a:t>
          </a:r>
        </a:p>
      </dgm:t>
    </dgm:pt>
    <dgm:pt modelId="{6D9E3AAB-7E65-7C47-8174-40C755D58CBA}" type="parTrans" cxnId="{ED0F5FB9-2CF0-0F40-A500-6E60FE92D09D}">
      <dgm:prSet/>
      <dgm:spPr>
        <a:solidFill>
          <a:schemeClr val="accent1">
            <a:lumMod val="40000"/>
            <a:lumOff val="60000"/>
          </a:schemeClr>
        </a:solidFill>
      </dgm:spPr>
      <dgm:t>
        <a:bodyPr/>
        <a:lstStyle/>
        <a:p>
          <a:endParaRPr lang="fr-FR" b="1">
            <a:solidFill>
              <a:schemeClr val="tx1"/>
            </a:solidFill>
          </a:endParaRPr>
        </a:p>
      </dgm:t>
    </dgm:pt>
    <dgm:pt modelId="{84DBD73F-ABAC-DA41-858F-3B8403E1FCE8}" type="sibTrans" cxnId="{ED0F5FB9-2CF0-0F40-A500-6E60FE92D09D}">
      <dgm:prSet/>
      <dgm:spPr/>
      <dgm:t>
        <a:bodyPr/>
        <a:lstStyle/>
        <a:p>
          <a:endParaRPr lang="fr-FR" b="1">
            <a:solidFill>
              <a:schemeClr val="tx1"/>
            </a:solidFill>
          </a:endParaRPr>
        </a:p>
      </dgm:t>
    </dgm:pt>
    <dgm:pt modelId="{0CC91B62-7178-404D-8C7E-E6E1BFBB6078}">
      <dgm:prSet phldrT="[Texte]" custT="1"/>
      <dgm:spPr/>
      <dgm:t>
        <a:bodyPr/>
        <a:lstStyle/>
        <a:p>
          <a:r>
            <a:rPr lang="fr-FR" sz="1400" b="1" dirty="0">
              <a:solidFill>
                <a:schemeClr val="bg1"/>
              </a:solidFill>
            </a:rPr>
            <a:t>UNICEF</a:t>
          </a:r>
        </a:p>
      </dgm:t>
    </dgm:pt>
    <dgm:pt modelId="{768F70E3-355C-4D42-B6C9-BB685707B491}" type="parTrans" cxnId="{49EA5924-2A88-C048-812A-0EE5BA318F23}">
      <dgm:prSet/>
      <dgm:spPr/>
      <dgm:t>
        <a:bodyPr/>
        <a:lstStyle/>
        <a:p>
          <a:endParaRPr lang="fr-FR" b="1">
            <a:solidFill>
              <a:schemeClr val="tx1"/>
            </a:solidFill>
          </a:endParaRPr>
        </a:p>
      </dgm:t>
    </dgm:pt>
    <dgm:pt modelId="{1DE75E92-79B9-DF43-BD2E-A581B58917C6}" type="sibTrans" cxnId="{49EA5924-2A88-C048-812A-0EE5BA318F23}">
      <dgm:prSet/>
      <dgm:spPr/>
      <dgm:t>
        <a:bodyPr/>
        <a:lstStyle/>
        <a:p>
          <a:endParaRPr lang="fr-FR" b="1">
            <a:solidFill>
              <a:schemeClr val="tx1"/>
            </a:solidFill>
          </a:endParaRPr>
        </a:p>
      </dgm:t>
    </dgm:pt>
    <dgm:pt modelId="{A888D7B5-024F-7941-9193-FF59F859EEE4}">
      <dgm:prSet custT="1"/>
      <dgm:spPr>
        <a:solidFill>
          <a:srgbClr val="DCA4EA">
            <a:alpha val="79000"/>
          </a:srgbClr>
        </a:solidFill>
      </dgm:spPr>
      <dgm:t>
        <a:bodyPr/>
        <a:lstStyle/>
        <a:p>
          <a:r>
            <a:rPr lang="fr-FR" sz="1400" b="1" dirty="0">
              <a:solidFill>
                <a:schemeClr val="tx1"/>
              </a:solidFill>
            </a:rPr>
            <a:t>ONG internationale</a:t>
          </a:r>
        </a:p>
        <a:p>
          <a:r>
            <a:rPr lang="fr-FR" sz="1400" b="1" dirty="0">
              <a:solidFill>
                <a:schemeClr val="tx1"/>
              </a:solidFill>
            </a:rPr>
            <a:t>SCI, Oxfam, ACF,…</a:t>
          </a:r>
        </a:p>
      </dgm:t>
    </dgm:pt>
    <dgm:pt modelId="{A25D2ADB-F4F7-8A45-BADF-99347FC94E9C}" type="parTrans" cxnId="{6CC7EE90-5B51-8D44-A058-2F7D9CA1F715}">
      <dgm:prSet/>
      <dgm:spPr>
        <a:solidFill>
          <a:srgbClr val="DCA4EA">
            <a:alpha val="55000"/>
          </a:srgbClr>
        </a:solidFill>
      </dgm:spPr>
      <dgm:t>
        <a:bodyPr/>
        <a:lstStyle/>
        <a:p>
          <a:endParaRPr lang="fr-FR" b="1">
            <a:solidFill>
              <a:schemeClr val="tx1"/>
            </a:solidFill>
          </a:endParaRPr>
        </a:p>
      </dgm:t>
    </dgm:pt>
    <dgm:pt modelId="{03B33B95-9319-DE43-B458-5F12E31ED43A}" type="sibTrans" cxnId="{6CC7EE90-5B51-8D44-A058-2F7D9CA1F715}">
      <dgm:prSet/>
      <dgm:spPr/>
      <dgm:t>
        <a:bodyPr/>
        <a:lstStyle/>
        <a:p>
          <a:endParaRPr lang="fr-FR" b="1">
            <a:solidFill>
              <a:schemeClr val="tx1"/>
            </a:solidFill>
          </a:endParaRPr>
        </a:p>
      </dgm:t>
    </dgm:pt>
    <dgm:pt modelId="{3C66CAF3-260F-B44B-8C7D-A69FDEAC6E1D}">
      <dgm:prSet custT="1"/>
      <dgm:spPr>
        <a:solidFill>
          <a:schemeClr val="bg2">
            <a:lumMod val="75000"/>
          </a:schemeClr>
        </a:solidFill>
      </dgm:spPr>
      <dgm:t>
        <a:bodyPr/>
        <a:lstStyle/>
        <a:p>
          <a:r>
            <a:rPr lang="fr-FR" sz="1600" b="1" dirty="0">
              <a:solidFill>
                <a:schemeClr val="tx1"/>
              </a:solidFill>
            </a:rPr>
            <a:t>ONG locales</a:t>
          </a:r>
        </a:p>
      </dgm:t>
    </dgm:pt>
    <dgm:pt modelId="{6139B997-5337-1D4A-9B35-6EE8B3184A45}" type="parTrans" cxnId="{63E07085-256C-4A4B-84E9-2C0A043123E7}">
      <dgm:prSet/>
      <dgm:spPr>
        <a:solidFill>
          <a:schemeClr val="bg2">
            <a:lumMod val="90000"/>
          </a:schemeClr>
        </a:solidFill>
      </dgm:spPr>
      <dgm:t>
        <a:bodyPr/>
        <a:lstStyle/>
        <a:p>
          <a:endParaRPr lang="fr-FR" b="1">
            <a:solidFill>
              <a:schemeClr val="tx1"/>
            </a:solidFill>
          </a:endParaRPr>
        </a:p>
      </dgm:t>
    </dgm:pt>
    <dgm:pt modelId="{498032EA-2194-8144-8873-B28D2DED05E8}" type="sibTrans" cxnId="{63E07085-256C-4A4B-84E9-2C0A043123E7}">
      <dgm:prSet/>
      <dgm:spPr/>
      <dgm:t>
        <a:bodyPr/>
        <a:lstStyle/>
        <a:p>
          <a:endParaRPr lang="fr-FR" b="1">
            <a:solidFill>
              <a:schemeClr val="tx1"/>
            </a:solidFill>
          </a:endParaRPr>
        </a:p>
      </dgm:t>
    </dgm:pt>
    <dgm:pt modelId="{E3C5294E-E347-C548-AA1F-A5CC21259C85}">
      <dgm:prSet custT="1"/>
      <dgm:spPr/>
      <dgm:t>
        <a:bodyPr/>
        <a:lstStyle/>
        <a:p>
          <a:r>
            <a:rPr lang="fr-FR" sz="1400" b="1" dirty="0"/>
            <a:t>FEWS NET</a:t>
          </a:r>
        </a:p>
      </dgm:t>
    </dgm:pt>
    <dgm:pt modelId="{6B6A0138-C1F2-594D-B79F-6A4D3A7E71B8}" type="parTrans" cxnId="{CAB52FDE-A0CF-B348-BD6F-40F489BE7898}">
      <dgm:prSet/>
      <dgm:spPr/>
      <dgm:t>
        <a:bodyPr/>
        <a:lstStyle/>
        <a:p>
          <a:endParaRPr lang="fr-FR"/>
        </a:p>
      </dgm:t>
    </dgm:pt>
    <dgm:pt modelId="{AE970CE2-57D5-4D4F-94DC-1AD3BBD8FF78}" type="sibTrans" cxnId="{CAB52FDE-A0CF-B348-BD6F-40F489BE7898}">
      <dgm:prSet/>
      <dgm:spPr/>
      <dgm:t>
        <a:bodyPr/>
        <a:lstStyle/>
        <a:p>
          <a:endParaRPr lang="fr-FR"/>
        </a:p>
      </dgm:t>
    </dgm:pt>
    <dgm:pt modelId="{5183884E-FE49-D74B-850D-20505B521F3A}">
      <dgm:prSet custT="1"/>
      <dgm:spPr>
        <a:solidFill>
          <a:srgbClr val="FFE2A7"/>
        </a:solidFill>
      </dgm:spPr>
      <dgm:t>
        <a:bodyPr/>
        <a:lstStyle/>
        <a:p>
          <a:r>
            <a:rPr lang="fr-FR" sz="1400" b="1" dirty="0">
              <a:solidFill>
                <a:schemeClr val="tx1"/>
              </a:solidFill>
            </a:rPr>
            <a:t>Services Techniques</a:t>
          </a:r>
        </a:p>
      </dgm:t>
    </dgm:pt>
    <dgm:pt modelId="{C272689B-A864-FA4F-93C2-A5441BD7E36B}" type="sibTrans" cxnId="{3A4906B9-D4FF-C347-A808-D9D84826787E}">
      <dgm:prSet/>
      <dgm:spPr/>
      <dgm:t>
        <a:bodyPr/>
        <a:lstStyle/>
        <a:p>
          <a:endParaRPr lang="fr-FR"/>
        </a:p>
      </dgm:t>
    </dgm:pt>
    <dgm:pt modelId="{6CD806C8-61DD-CE4F-A085-11823C5CBCCE}" type="parTrans" cxnId="{3A4906B9-D4FF-C347-A808-D9D84826787E}">
      <dgm:prSet/>
      <dgm:spPr>
        <a:solidFill>
          <a:srgbClr val="FFE2A7"/>
        </a:solidFill>
      </dgm:spPr>
      <dgm:t>
        <a:bodyPr/>
        <a:lstStyle/>
        <a:p>
          <a:endParaRPr lang="fr-FR"/>
        </a:p>
      </dgm:t>
    </dgm:pt>
    <dgm:pt modelId="{C2E59E76-7910-E741-8293-3A1B6C423671}" type="pres">
      <dgm:prSet presAssocID="{D1E7D477-1B1E-EC4E-B66A-D9A8C86BF535}" presName="cycle" presStyleCnt="0">
        <dgm:presLayoutVars>
          <dgm:chMax val="1"/>
          <dgm:dir/>
          <dgm:animLvl val="ctr"/>
          <dgm:resizeHandles val="exact"/>
        </dgm:presLayoutVars>
      </dgm:prSet>
      <dgm:spPr/>
    </dgm:pt>
    <dgm:pt modelId="{4068BF15-CDF9-1546-98FC-6032EFD7DAF7}" type="pres">
      <dgm:prSet presAssocID="{ACF02FE5-378A-D04D-8334-A81F0C8830EA}" presName="centerShape" presStyleLbl="node0" presStyleIdx="0" presStyleCnt="1"/>
      <dgm:spPr/>
    </dgm:pt>
    <dgm:pt modelId="{8A554EBF-07A2-D14E-8A7C-A5F0503FC900}" type="pres">
      <dgm:prSet presAssocID="{BFAE0317-C8FD-8042-B341-635AAD2EA464}" presName="parTrans" presStyleLbl="bgSibTrans2D1" presStyleIdx="0" presStyleCnt="7"/>
      <dgm:spPr/>
    </dgm:pt>
    <dgm:pt modelId="{29BA6276-0FC3-3F4F-A323-944B9BC40601}" type="pres">
      <dgm:prSet presAssocID="{D3549560-9277-654E-B59E-7533E56E5B89}" presName="node" presStyleLbl="node1" presStyleIdx="0" presStyleCnt="7">
        <dgm:presLayoutVars>
          <dgm:bulletEnabled val="1"/>
        </dgm:presLayoutVars>
      </dgm:prSet>
      <dgm:spPr/>
    </dgm:pt>
    <dgm:pt modelId="{3D97F050-74AD-FC4E-AAB0-9A8EEB2EF88A}" type="pres">
      <dgm:prSet presAssocID="{6CD806C8-61DD-CE4F-A085-11823C5CBCCE}" presName="parTrans" presStyleLbl="bgSibTrans2D1" presStyleIdx="1" presStyleCnt="7"/>
      <dgm:spPr/>
    </dgm:pt>
    <dgm:pt modelId="{21AC77EC-4DBF-4342-AD09-E5AFA87A717A}" type="pres">
      <dgm:prSet presAssocID="{5183884E-FE49-D74B-850D-20505B521F3A}" presName="node" presStyleLbl="node1" presStyleIdx="1" presStyleCnt="7" custScaleX="130681">
        <dgm:presLayoutVars>
          <dgm:bulletEnabled val="1"/>
        </dgm:presLayoutVars>
      </dgm:prSet>
      <dgm:spPr/>
    </dgm:pt>
    <dgm:pt modelId="{E5F70CE9-CE1D-4C4D-AA59-D5CB4F3F5E79}" type="pres">
      <dgm:prSet presAssocID="{6D9E3AAB-7E65-7C47-8174-40C755D58CBA}" presName="parTrans" presStyleLbl="bgSibTrans2D1" presStyleIdx="2" presStyleCnt="7"/>
      <dgm:spPr/>
    </dgm:pt>
    <dgm:pt modelId="{970C3FA4-E8FA-DA41-A2E2-918F449A6DFE}" type="pres">
      <dgm:prSet presAssocID="{103ACB69-6F49-1343-A41E-3E139DF0B2B4}" presName="node" presStyleLbl="node1" presStyleIdx="2" presStyleCnt="7">
        <dgm:presLayoutVars>
          <dgm:bulletEnabled val="1"/>
        </dgm:presLayoutVars>
      </dgm:prSet>
      <dgm:spPr/>
    </dgm:pt>
    <dgm:pt modelId="{351ADD53-BE55-8F41-BE38-3CDBF5D50CC2}" type="pres">
      <dgm:prSet presAssocID="{768F70E3-355C-4D42-B6C9-BB685707B491}" presName="parTrans" presStyleLbl="bgSibTrans2D1" presStyleIdx="3" presStyleCnt="7"/>
      <dgm:spPr/>
    </dgm:pt>
    <dgm:pt modelId="{1ADE3E0B-E613-EA4D-A3DD-0D8D07B3F84B}" type="pres">
      <dgm:prSet presAssocID="{0CC91B62-7178-404D-8C7E-E6E1BFBB6078}" presName="node" presStyleLbl="node1" presStyleIdx="3" presStyleCnt="7">
        <dgm:presLayoutVars>
          <dgm:bulletEnabled val="1"/>
        </dgm:presLayoutVars>
      </dgm:prSet>
      <dgm:spPr/>
    </dgm:pt>
    <dgm:pt modelId="{43208A81-B6C6-4E4F-92DE-C3AC1D893D64}" type="pres">
      <dgm:prSet presAssocID="{6B6A0138-C1F2-594D-B79F-6A4D3A7E71B8}" presName="parTrans" presStyleLbl="bgSibTrans2D1" presStyleIdx="4" presStyleCnt="7"/>
      <dgm:spPr/>
    </dgm:pt>
    <dgm:pt modelId="{9930081A-A770-6D4A-8639-6B367F69FCFD}" type="pres">
      <dgm:prSet presAssocID="{E3C5294E-E347-C548-AA1F-A5CC21259C85}" presName="node" presStyleLbl="node1" presStyleIdx="4" presStyleCnt="7">
        <dgm:presLayoutVars>
          <dgm:bulletEnabled val="1"/>
        </dgm:presLayoutVars>
      </dgm:prSet>
      <dgm:spPr/>
    </dgm:pt>
    <dgm:pt modelId="{CC4C26F1-9204-DE47-84F8-DAD2C0A6B922}" type="pres">
      <dgm:prSet presAssocID="{A25D2ADB-F4F7-8A45-BADF-99347FC94E9C}" presName="parTrans" presStyleLbl="bgSibTrans2D1" presStyleIdx="5" presStyleCnt="7"/>
      <dgm:spPr/>
    </dgm:pt>
    <dgm:pt modelId="{3757A915-BD99-F245-A9C4-D09768802B94}" type="pres">
      <dgm:prSet presAssocID="{A888D7B5-024F-7941-9193-FF59F859EEE4}" presName="node" presStyleLbl="node1" presStyleIdx="5" presStyleCnt="7" custScaleX="164095" custScaleY="129290" custRadScaleRad="97329" custRadScaleInc="11237">
        <dgm:presLayoutVars>
          <dgm:bulletEnabled val="1"/>
        </dgm:presLayoutVars>
      </dgm:prSet>
      <dgm:spPr/>
    </dgm:pt>
    <dgm:pt modelId="{9884B3E8-A2DD-4048-81B7-66663E35DB88}" type="pres">
      <dgm:prSet presAssocID="{6139B997-5337-1D4A-9B35-6EE8B3184A45}" presName="parTrans" presStyleLbl="bgSibTrans2D1" presStyleIdx="6" presStyleCnt="7"/>
      <dgm:spPr/>
    </dgm:pt>
    <dgm:pt modelId="{05258883-B616-5546-AD3C-81211371B4E8}" type="pres">
      <dgm:prSet presAssocID="{3C66CAF3-260F-B44B-8C7D-A69FDEAC6E1D}" presName="node" presStyleLbl="node1" presStyleIdx="6" presStyleCnt="7">
        <dgm:presLayoutVars>
          <dgm:bulletEnabled val="1"/>
        </dgm:presLayoutVars>
      </dgm:prSet>
      <dgm:spPr/>
    </dgm:pt>
  </dgm:ptLst>
  <dgm:cxnLst>
    <dgm:cxn modelId="{A0E2801E-17CC-DB41-B1B7-C5321A19278C}" srcId="{D1E7D477-1B1E-EC4E-B66A-D9A8C86BF535}" destId="{ACF02FE5-378A-D04D-8334-A81F0C8830EA}" srcOrd="0" destOrd="0" parTransId="{AC9357CB-1ECF-C94A-872C-4E387D6C2ECA}" sibTransId="{FA76BB81-ECAA-8448-898F-987D0242407A}"/>
    <dgm:cxn modelId="{49EA5924-2A88-C048-812A-0EE5BA318F23}" srcId="{ACF02FE5-378A-D04D-8334-A81F0C8830EA}" destId="{0CC91B62-7178-404D-8C7E-E6E1BFBB6078}" srcOrd="3" destOrd="0" parTransId="{768F70E3-355C-4D42-B6C9-BB685707B491}" sibTransId="{1DE75E92-79B9-DF43-BD2E-A581B58917C6}"/>
    <dgm:cxn modelId="{B7BEC132-5B80-B848-A89D-0CD4323811C9}" type="presOf" srcId="{A25D2ADB-F4F7-8A45-BADF-99347FC94E9C}" destId="{CC4C26F1-9204-DE47-84F8-DAD2C0A6B922}" srcOrd="0" destOrd="0" presId="urn:microsoft.com/office/officeart/2005/8/layout/radial4"/>
    <dgm:cxn modelId="{23F1665C-E1BA-C646-8C90-A31012FB3630}" type="presOf" srcId="{6D9E3AAB-7E65-7C47-8174-40C755D58CBA}" destId="{E5F70CE9-CE1D-4C4D-AA59-D5CB4F3F5E79}" srcOrd="0" destOrd="0" presId="urn:microsoft.com/office/officeart/2005/8/layout/radial4"/>
    <dgm:cxn modelId="{F9457560-982A-CF4F-BA19-5E6F8E10958D}" type="presOf" srcId="{E3C5294E-E347-C548-AA1F-A5CC21259C85}" destId="{9930081A-A770-6D4A-8639-6B367F69FCFD}" srcOrd="0" destOrd="0" presId="urn:microsoft.com/office/officeart/2005/8/layout/radial4"/>
    <dgm:cxn modelId="{3F2EF04A-EC57-C143-8B14-8651BD58B14F}" type="presOf" srcId="{D3549560-9277-654E-B59E-7533E56E5B89}" destId="{29BA6276-0FC3-3F4F-A323-944B9BC40601}" srcOrd="0" destOrd="0" presId="urn:microsoft.com/office/officeart/2005/8/layout/radial4"/>
    <dgm:cxn modelId="{49FC3A56-108A-2F41-946F-A97C9CB23865}" type="presOf" srcId="{BFAE0317-C8FD-8042-B341-635AAD2EA464}" destId="{8A554EBF-07A2-D14E-8A7C-A5F0503FC900}" srcOrd="0" destOrd="0" presId="urn:microsoft.com/office/officeart/2005/8/layout/radial4"/>
    <dgm:cxn modelId="{DC1A6157-99EF-9542-A0B1-69DFA91682A3}" type="presOf" srcId="{ACF02FE5-378A-D04D-8334-A81F0C8830EA}" destId="{4068BF15-CDF9-1546-98FC-6032EFD7DAF7}" srcOrd="0" destOrd="0" presId="urn:microsoft.com/office/officeart/2005/8/layout/radial4"/>
    <dgm:cxn modelId="{181A667D-BFBD-7344-B4F4-83F438917532}" type="presOf" srcId="{0CC91B62-7178-404D-8C7E-E6E1BFBB6078}" destId="{1ADE3E0B-E613-EA4D-A3DD-0D8D07B3F84B}" srcOrd="0" destOrd="0" presId="urn:microsoft.com/office/officeart/2005/8/layout/radial4"/>
    <dgm:cxn modelId="{5173DA7E-97A6-724C-A8A8-374CCB376F50}" type="presOf" srcId="{6139B997-5337-1D4A-9B35-6EE8B3184A45}" destId="{9884B3E8-A2DD-4048-81B7-66663E35DB88}" srcOrd="0" destOrd="0" presId="urn:microsoft.com/office/officeart/2005/8/layout/radial4"/>
    <dgm:cxn modelId="{E341167F-8F0B-8E43-8EA0-BAF9E352F1CE}" type="presOf" srcId="{103ACB69-6F49-1343-A41E-3E139DF0B2B4}" destId="{970C3FA4-E8FA-DA41-A2E2-918F449A6DFE}" srcOrd="0" destOrd="0" presId="urn:microsoft.com/office/officeart/2005/8/layout/radial4"/>
    <dgm:cxn modelId="{6401E483-DFDE-8B46-8FEB-88F58CB4C813}" type="presOf" srcId="{A888D7B5-024F-7941-9193-FF59F859EEE4}" destId="{3757A915-BD99-F245-A9C4-D09768802B94}" srcOrd="0" destOrd="0" presId="urn:microsoft.com/office/officeart/2005/8/layout/radial4"/>
    <dgm:cxn modelId="{63E07085-256C-4A4B-84E9-2C0A043123E7}" srcId="{ACF02FE5-378A-D04D-8334-A81F0C8830EA}" destId="{3C66CAF3-260F-B44B-8C7D-A69FDEAC6E1D}" srcOrd="6" destOrd="0" parTransId="{6139B997-5337-1D4A-9B35-6EE8B3184A45}" sibTransId="{498032EA-2194-8144-8873-B28D2DED05E8}"/>
    <dgm:cxn modelId="{6CC7EE90-5B51-8D44-A058-2F7D9CA1F715}" srcId="{ACF02FE5-378A-D04D-8334-A81F0C8830EA}" destId="{A888D7B5-024F-7941-9193-FF59F859EEE4}" srcOrd="5" destOrd="0" parTransId="{A25D2ADB-F4F7-8A45-BADF-99347FC94E9C}" sibTransId="{03B33B95-9319-DE43-B458-5F12E31ED43A}"/>
    <dgm:cxn modelId="{9D134A9B-FACA-D14B-BA9C-B1255045BFEE}" type="presOf" srcId="{D1E7D477-1B1E-EC4E-B66A-D9A8C86BF535}" destId="{C2E59E76-7910-E741-8293-3A1B6C423671}" srcOrd="0" destOrd="0" presId="urn:microsoft.com/office/officeart/2005/8/layout/radial4"/>
    <dgm:cxn modelId="{3A4906B9-D4FF-C347-A808-D9D84826787E}" srcId="{ACF02FE5-378A-D04D-8334-A81F0C8830EA}" destId="{5183884E-FE49-D74B-850D-20505B521F3A}" srcOrd="1" destOrd="0" parTransId="{6CD806C8-61DD-CE4F-A085-11823C5CBCCE}" sibTransId="{C272689B-A864-FA4F-93C2-A5441BD7E36B}"/>
    <dgm:cxn modelId="{ED0F5FB9-2CF0-0F40-A500-6E60FE92D09D}" srcId="{ACF02FE5-378A-D04D-8334-A81F0C8830EA}" destId="{103ACB69-6F49-1343-A41E-3E139DF0B2B4}" srcOrd="2" destOrd="0" parTransId="{6D9E3AAB-7E65-7C47-8174-40C755D58CBA}" sibTransId="{84DBD73F-ABAC-DA41-858F-3B8403E1FCE8}"/>
    <dgm:cxn modelId="{ADB9CDCA-D912-8440-91EB-3F4758E5394A}" srcId="{ACF02FE5-378A-D04D-8334-A81F0C8830EA}" destId="{D3549560-9277-654E-B59E-7533E56E5B89}" srcOrd="0" destOrd="0" parTransId="{BFAE0317-C8FD-8042-B341-635AAD2EA464}" sibTransId="{EA73D6A6-8CBA-6246-B7C2-9765B2523D3C}"/>
    <dgm:cxn modelId="{B5815BCE-7F7D-BE42-9964-F082A14F1388}" type="presOf" srcId="{3C66CAF3-260F-B44B-8C7D-A69FDEAC6E1D}" destId="{05258883-B616-5546-AD3C-81211371B4E8}" srcOrd="0" destOrd="0" presId="urn:microsoft.com/office/officeart/2005/8/layout/radial4"/>
    <dgm:cxn modelId="{CAB52FDE-A0CF-B348-BD6F-40F489BE7898}" srcId="{ACF02FE5-378A-D04D-8334-A81F0C8830EA}" destId="{E3C5294E-E347-C548-AA1F-A5CC21259C85}" srcOrd="4" destOrd="0" parTransId="{6B6A0138-C1F2-594D-B79F-6A4D3A7E71B8}" sibTransId="{AE970CE2-57D5-4D4F-94DC-1AD3BBD8FF78}"/>
    <dgm:cxn modelId="{1F3513E9-74F0-A24A-A4DE-5802A3238AF8}" type="presOf" srcId="{768F70E3-355C-4D42-B6C9-BB685707B491}" destId="{351ADD53-BE55-8F41-BE38-3CDBF5D50CC2}" srcOrd="0" destOrd="0" presId="urn:microsoft.com/office/officeart/2005/8/layout/radial4"/>
    <dgm:cxn modelId="{5A7485EE-0C18-3F4D-81A2-A2F3DCF9D344}" type="presOf" srcId="{6B6A0138-C1F2-594D-B79F-6A4D3A7E71B8}" destId="{43208A81-B6C6-4E4F-92DE-C3AC1D893D64}" srcOrd="0" destOrd="0" presId="urn:microsoft.com/office/officeart/2005/8/layout/radial4"/>
    <dgm:cxn modelId="{8BF500F2-33E7-DE46-83D5-595F57EE0BD3}" type="presOf" srcId="{6CD806C8-61DD-CE4F-A085-11823C5CBCCE}" destId="{3D97F050-74AD-FC4E-AAB0-9A8EEB2EF88A}" srcOrd="0" destOrd="0" presId="urn:microsoft.com/office/officeart/2005/8/layout/radial4"/>
    <dgm:cxn modelId="{6BDBFCF2-167D-364A-A4DC-7DEE497957F1}" type="presOf" srcId="{5183884E-FE49-D74B-850D-20505B521F3A}" destId="{21AC77EC-4DBF-4342-AD09-E5AFA87A717A}" srcOrd="0" destOrd="0" presId="urn:microsoft.com/office/officeart/2005/8/layout/radial4"/>
    <dgm:cxn modelId="{F43DD002-EA55-D14D-A638-50FEA81AA393}" type="presParOf" srcId="{C2E59E76-7910-E741-8293-3A1B6C423671}" destId="{4068BF15-CDF9-1546-98FC-6032EFD7DAF7}" srcOrd="0" destOrd="0" presId="urn:microsoft.com/office/officeart/2005/8/layout/radial4"/>
    <dgm:cxn modelId="{9D651DD3-0282-7944-A784-FCF36A79E6CE}" type="presParOf" srcId="{C2E59E76-7910-E741-8293-3A1B6C423671}" destId="{8A554EBF-07A2-D14E-8A7C-A5F0503FC900}" srcOrd="1" destOrd="0" presId="urn:microsoft.com/office/officeart/2005/8/layout/radial4"/>
    <dgm:cxn modelId="{5D42DA3F-9148-D545-9AFA-4A53D07729DE}" type="presParOf" srcId="{C2E59E76-7910-E741-8293-3A1B6C423671}" destId="{29BA6276-0FC3-3F4F-A323-944B9BC40601}" srcOrd="2" destOrd="0" presId="urn:microsoft.com/office/officeart/2005/8/layout/radial4"/>
    <dgm:cxn modelId="{CDAB45E4-075C-2B47-AD34-657211879C08}" type="presParOf" srcId="{C2E59E76-7910-E741-8293-3A1B6C423671}" destId="{3D97F050-74AD-FC4E-AAB0-9A8EEB2EF88A}" srcOrd="3" destOrd="0" presId="urn:microsoft.com/office/officeart/2005/8/layout/radial4"/>
    <dgm:cxn modelId="{BB22C145-CFFB-2140-ACCB-209CC7FEC4F1}" type="presParOf" srcId="{C2E59E76-7910-E741-8293-3A1B6C423671}" destId="{21AC77EC-4DBF-4342-AD09-E5AFA87A717A}" srcOrd="4" destOrd="0" presId="urn:microsoft.com/office/officeart/2005/8/layout/radial4"/>
    <dgm:cxn modelId="{AA8A1F1C-0A0B-3344-BC49-D7C3F509BBD7}" type="presParOf" srcId="{C2E59E76-7910-E741-8293-3A1B6C423671}" destId="{E5F70CE9-CE1D-4C4D-AA59-D5CB4F3F5E79}" srcOrd="5" destOrd="0" presId="urn:microsoft.com/office/officeart/2005/8/layout/radial4"/>
    <dgm:cxn modelId="{90BE924A-EF82-A248-A41C-413D6C016D44}" type="presParOf" srcId="{C2E59E76-7910-E741-8293-3A1B6C423671}" destId="{970C3FA4-E8FA-DA41-A2E2-918F449A6DFE}" srcOrd="6" destOrd="0" presId="urn:microsoft.com/office/officeart/2005/8/layout/radial4"/>
    <dgm:cxn modelId="{A7342C4C-F34C-1B43-98B0-3DA09CEEDE17}" type="presParOf" srcId="{C2E59E76-7910-E741-8293-3A1B6C423671}" destId="{351ADD53-BE55-8F41-BE38-3CDBF5D50CC2}" srcOrd="7" destOrd="0" presId="urn:microsoft.com/office/officeart/2005/8/layout/radial4"/>
    <dgm:cxn modelId="{03CEA414-85F4-154D-93A9-A96599C762BF}" type="presParOf" srcId="{C2E59E76-7910-E741-8293-3A1B6C423671}" destId="{1ADE3E0B-E613-EA4D-A3DD-0D8D07B3F84B}" srcOrd="8" destOrd="0" presId="urn:microsoft.com/office/officeart/2005/8/layout/radial4"/>
    <dgm:cxn modelId="{11AB9C0D-85BC-4D4E-8076-676E169E4E27}" type="presParOf" srcId="{C2E59E76-7910-E741-8293-3A1B6C423671}" destId="{43208A81-B6C6-4E4F-92DE-C3AC1D893D64}" srcOrd="9" destOrd="0" presId="urn:microsoft.com/office/officeart/2005/8/layout/radial4"/>
    <dgm:cxn modelId="{5B1E4689-2AD9-D64A-BB40-353AF3A4FC7B}" type="presParOf" srcId="{C2E59E76-7910-E741-8293-3A1B6C423671}" destId="{9930081A-A770-6D4A-8639-6B367F69FCFD}" srcOrd="10" destOrd="0" presId="urn:microsoft.com/office/officeart/2005/8/layout/radial4"/>
    <dgm:cxn modelId="{7FAFC74B-B098-7B43-8658-FDA95264BB02}" type="presParOf" srcId="{C2E59E76-7910-E741-8293-3A1B6C423671}" destId="{CC4C26F1-9204-DE47-84F8-DAD2C0A6B922}" srcOrd="11" destOrd="0" presId="urn:microsoft.com/office/officeart/2005/8/layout/radial4"/>
    <dgm:cxn modelId="{365427DB-52A6-9E41-A291-F081790A9EDF}" type="presParOf" srcId="{C2E59E76-7910-E741-8293-3A1B6C423671}" destId="{3757A915-BD99-F245-A9C4-D09768802B94}" srcOrd="12" destOrd="0" presId="urn:microsoft.com/office/officeart/2005/8/layout/radial4"/>
    <dgm:cxn modelId="{0FD3D600-B783-124C-BC1B-C9396BD3390C}" type="presParOf" srcId="{C2E59E76-7910-E741-8293-3A1B6C423671}" destId="{9884B3E8-A2DD-4048-81B7-66663E35DB88}" srcOrd="13" destOrd="0" presId="urn:microsoft.com/office/officeart/2005/8/layout/radial4"/>
    <dgm:cxn modelId="{840C4B9F-6CC0-E94C-A990-0F5B72DA4CCD}" type="presParOf" srcId="{C2E59E76-7910-E741-8293-3A1B6C423671}" destId="{05258883-B616-5546-AD3C-81211371B4E8}"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7D477-1B1E-EC4E-B66A-D9A8C86BF535}" type="doc">
      <dgm:prSet loTypeId="urn:microsoft.com/office/officeart/2005/8/layout/radial4" loCatId="" qsTypeId="urn:microsoft.com/office/officeart/2005/8/quickstyle/simple1" qsCatId="simple" csTypeId="urn:microsoft.com/office/officeart/2005/8/colors/colorful5" csCatId="colorful" phldr="1"/>
      <dgm:spPr/>
      <dgm:t>
        <a:bodyPr/>
        <a:lstStyle/>
        <a:p>
          <a:endParaRPr lang="fr-FR"/>
        </a:p>
      </dgm:t>
    </dgm:pt>
    <dgm:pt modelId="{ACF02FE5-378A-D04D-8334-A81F0C8830EA}">
      <dgm:prSet phldrT="[Texte]" custT="1"/>
      <dgm:spPr/>
      <dgm:t>
        <a:bodyPr/>
        <a:lstStyle/>
        <a:p>
          <a:r>
            <a:rPr lang="fr-FR" sz="1800" b="1" dirty="0">
              <a:solidFill>
                <a:schemeClr val="tx1"/>
              </a:solidFill>
            </a:rPr>
            <a:t>Facteurs contributifs </a:t>
          </a:r>
        </a:p>
      </dgm:t>
    </dgm:pt>
    <dgm:pt modelId="{AC9357CB-1ECF-C94A-872C-4E387D6C2ECA}" type="parTrans" cxnId="{A0E2801E-17CC-DB41-B1B7-C5321A19278C}">
      <dgm:prSet/>
      <dgm:spPr/>
      <dgm:t>
        <a:bodyPr/>
        <a:lstStyle/>
        <a:p>
          <a:endParaRPr lang="fr-FR" sz="2800">
            <a:solidFill>
              <a:schemeClr val="tx1"/>
            </a:solidFill>
          </a:endParaRPr>
        </a:p>
      </dgm:t>
    </dgm:pt>
    <dgm:pt modelId="{FA76BB81-ECAA-8448-898F-987D0242407A}" type="sibTrans" cxnId="{A0E2801E-17CC-DB41-B1B7-C5321A19278C}">
      <dgm:prSet/>
      <dgm:spPr/>
      <dgm:t>
        <a:bodyPr/>
        <a:lstStyle/>
        <a:p>
          <a:endParaRPr lang="fr-FR" sz="2800">
            <a:solidFill>
              <a:schemeClr val="tx1"/>
            </a:solidFill>
          </a:endParaRPr>
        </a:p>
      </dgm:t>
    </dgm:pt>
    <dgm:pt modelId="{D3549560-9277-654E-B59E-7533E56E5B89}">
      <dgm:prSet phldrT="[Texte]" custT="1"/>
      <dgm:spPr/>
      <dgm:t>
        <a:bodyPr/>
        <a:lstStyle/>
        <a:p>
          <a:r>
            <a:rPr lang="fr-FR" sz="2400" kern="1200" dirty="0">
              <a:solidFill>
                <a:prstClr val="white"/>
              </a:solidFill>
              <a:latin typeface="Calibri" panose="020F0502020204030204"/>
              <a:ea typeface="+mn-ea"/>
              <a:cs typeface="+mn-cs"/>
            </a:rPr>
            <a:t>SAP-INS</a:t>
          </a:r>
        </a:p>
      </dgm:t>
    </dgm:pt>
    <dgm:pt modelId="{BFAE0317-C8FD-8042-B341-635AAD2EA464}" type="parTrans" cxnId="{ADB9CDCA-D912-8440-91EB-3F4758E5394A}">
      <dgm:prSet/>
      <dgm:spPr/>
      <dgm:t>
        <a:bodyPr/>
        <a:lstStyle/>
        <a:p>
          <a:endParaRPr lang="fr-FR" sz="2800">
            <a:solidFill>
              <a:schemeClr val="tx1"/>
            </a:solidFill>
          </a:endParaRPr>
        </a:p>
      </dgm:t>
    </dgm:pt>
    <dgm:pt modelId="{EA73D6A6-8CBA-6246-B7C2-9765B2523D3C}" type="sibTrans" cxnId="{ADB9CDCA-D912-8440-91EB-3F4758E5394A}">
      <dgm:prSet/>
      <dgm:spPr/>
      <dgm:t>
        <a:bodyPr/>
        <a:lstStyle/>
        <a:p>
          <a:endParaRPr lang="fr-FR" sz="2800">
            <a:solidFill>
              <a:schemeClr val="tx1"/>
            </a:solidFill>
          </a:endParaRPr>
        </a:p>
      </dgm:t>
    </dgm:pt>
    <dgm:pt modelId="{103ACB69-6F49-1343-A41E-3E139DF0B2B4}">
      <dgm:prSet phldrT="[Texte]" custT="1"/>
      <dgm:spPr/>
      <dgm:t>
        <a:bodyPr/>
        <a:lstStyle/>
        <a:p>
          <a:r>
            <a:rPr lang="fr-FR" sz="2400" kern="1200" dirty="0">
              <a:solidFill>
                <a:prstClr val="white"/>
              </a:solidFill>
              <a:latin typeface="Calibri" panose="020F0502020204030204"/>
              <a:ea typeface="+mn-ea"/>
              <a:cs typeface="+mn-cs"/>
            </a:rPr>
            <a:t>PAM</a:t>
          </a:r>
        </a:p>
      </dgm:t>
    </dgm:pt>
    <dgm:pt modelId="{6D9E3AAB-7E65-7C47-8174-40C755D58CBA}" type="parTrans" cxnId="{ED0F5FB9-2CF0-0F40-A500-6E60FE92D09D}">
      <dgm:prSet/>
      <dgm:spPr/>
      <dgm:t>
        <a:bodyPr/>
        <a:lstStyle/>
        <a:p>
          <a:endParaRPr lang="fr-FR" sz="2800">
            <a:solidFill>
              <a:schemeClr val="tx1"/>
            </a:solidFill>
          </a:endParaRPr>
        </a:p>
      </dgm:t>
    </dgm:pt>
    <dgm:pt modelId="{84DBD73F-ABAC-DA41-858F-3B8403E1FCE8}" type="sibTrans" cxnId="{ED0F5FB9-2CF0-0F40-A500-6E60FE92D09D}">
      <dgm:prSet/>
      <dgm:spPr/>
      <dgm:t>
        <a:bodyPr/>
        <a:lstStyle/>
        <a:p>
          <a:endParaRPr lang="fr-FR" sz="2800">
            <a:solidFill>
              <a:schemeClr val="tx1"/>
            </a:solidFill>
          </a:endParaRPr>
        </a:p>
      </dgm:t>
    </dgm:pt>
    <dgm:pt modelId="{0CC91B62-7178-404D-8C7E-E6E1BFBB6078}">
      <dgm:prSet phldrT="[Texte]" custT="1"/>
      <dgm:spPr/>
      <dgm:t>
        <a:bodyPr/>
        <a:lstStyle/>
        <a:p>
          <a:r>
            <a:rPr lang="fr-FR" sz="2000" kern="1200" dirty="0">
              <a:solidFill>
                <a:prstClr val="white"/>
              </a:solidFill>
              <a:latin typeface="Calibri" panose="020F0502020204030204"/>
              <a:ea typeface="+mn-ea"/>
              <a:cs typeface="+mn-cs"/>
            </a:rPr>
            <a:t>UNICEF</a:t>
          </a:r>
        </a:p>
      </dgm:t>
    </dgm:pt>
    <dgm:pt modelId="{768F70E3-355C-4D42-B6C9-BB685707B491}" type="parTrans" cxnId="{49EA5924-2A88-C048-812A-0EE5BA318F23}">
      <dgm:prSet/>
      <dgm:spPr/>
      <dgm:t>
        <a:bodyPr/>
        <a:lstStyle/>
        <a:p>
          <a:endParaRPr lang="fr-FR" sz="2800">
            <a:solidFill>
              <a:schemeClr val="tx1"/>
            </a:solidFill>
          </a:endParaRPr>
        </a:p>
      </dgm:t>
    </dgm:pt>
    <dgm:pt modelId="{1DE75E92-79B9-DF43-BD2E-A581B58917C6}" type="sibTrans" cxnId="{49EA5924-2A88-C048-812A-0EE5BA318F23}">
      <dgm:prSet/>
      <dgm:spPr/>
      <dgm:t>
        <a:bodyPr/>
        <a:lstStyle/>
        <a:p>
          <a:endParaRPr lang="fr-FR" sz="2800">
            <a:solidFill>
              <a:schemeClr val="tx1"/>
            </a:solidFill>
          </a:endParaRPr>
        </a:p>
      </dgm:t>
    </dgm:pt>
    <dgm:pt modelId="{A888D7B5-024F-7941-9193-FF59F859EEE4}">
      <dgm:prSet custT="1"/>
      <dgm:spPr/>
      <dgm:t>
        <a:bodyPr/>
        <a:lstStyle/>
        <a:p>
          <a:r>
            <a:rPr lang="fr-FR" sz="1200" b="1" dirty="0">
              <a:solidFill>
                <a:schemeClr val="tx1"/>
              </a:solidFill>
            </a:rPr>
            <a:t>ONG internationale</a:t>
          </a:r>
        </a:p>
        <a:p>
          <a:r>
            <a:rPr lang="fr-FR" sz="1600" b="1" dirty="0">
              <a:solidFill>
                <a:schemeClr val="bg1"/>
              </a:solidFill>
            </a:rPr>
            <a:t>SCI, </a:t>
          </a:r>
          <a:r>
            <a:rPr lang="fr-FR" sz="1600" b="1" dirty="0" err="1">
              <a:solidFill>
                <a:schemeClr val="bg1"/>
              </a:solidFill>
            </a:rPr>
            <a:t>Oxfam,Care</a:t>
          </a:r>
          <a:r>
            <a:rPr lang="fr-FR" sz="1600" b="1" dirty="0">
              <a:solidFill>
                <a:schemeClr val="bg1"/>
              </a:solidFill>
            </a:rPr>
            <a:t> ACF,…</a:t>
          </a:r>
        </a:p>
      </dgm:t>
    </dgm:pt>
    <dgm:pt modelId="{A25D2ADB-F4F7-8A45-BADF-99347FC94E9C}" type="parTrans" cxnId="{6CC7EE90-5B51-8D44-A058-2F7D9CA1F715}">
      <dgm:prSet/>
      <dgm:spPr/>
      <dgm:t>
        <a:bodyPr/>
        <a:lstStyle/>
        <a:p>
          <a:endParaRPr lang="fr-FR" sz="2800">
            <a:solidFill>
              <a:schemeClr val="tx1"/>
            </a:solidFill>
          </a:endParaRPr>
        </a:p>
      </dgm:t>
    </dgm:pt>
    <dgm:pt modelId="{03B33B95-9319-DE43-B458-5F12E31ED43A}" type="sibTrans" cxnId="{6CC7EE90-5B51-8D44-A058-2F7D9CA1F715}">
      <dgm:prSet/>
      <dgm:spPr/>
      <dgm:t>
        <a:bodyPr/>
        <a:lstStyle/>
        <a:p>
          <a:endParaRPr lang="fr-FR" sz="2800">
            <a:solidFill>
              <a:schemeClr val="tx1"/>
            </a:solidFill>
          </a:endParaRPr>
        </a:p>
      </dgm:t>
    </dgm:pt>
    <dgm:pt modelId="{3C66CAF3-260F-B44B-8C7D-A69FDEAC6E1D}">
      <dgm:prSet custT="1"/>
      <dgm:spPr/>
      <dgm:t>
        <a:bodyPr/>
        <a:lstStyle/>
        <a:p>
          <a:r>
            <a:rPr lang="fr-FR" sz="1800" b="1" dirty="0">
              <a:solidFill>
                <a:schemeClr val="bg1"/>
              </a:solidFill>
            </a:rPr>
            <a:t>ONG locales</a:t>
          </a:r>
        </a:p>
      </dgm:t>
    </dgm:pt>
    <dgm:pt modelId="{6139B997-5337-1D4A-9B35-6EE8B3184A45}" type="parTrans" cxnId="{63E07085-256C-4A4B-84E9-2C0A043123E7}">
      <dgm:prSet/>
      <dgm:spPr/>
      <dgm:t>
        <a:bodyPr/>
        <a:lstStyle/>
        <a:p>
          <a:endParaRPr lang="fr-FR" sz="2800">
            <a:solidFill>
              <a:schemeClr val="tx1"/>
            </a:solidFill>
          </a:endParaRPr>
        </a:p>
      </dgm:t>
    </dgm:pt>
    <dgm:pt modelId="{498032EA-2194-8144-8873-B28D2DED05E8}" type="sibTrans" cxnId="{63E07085-256C-4A4B-84E9-2C0A043123E7}">
      <dgm:prSet/>
      <dgm:spPr/>
      <dgm:t>
        <a:bodyPr/>
        <a:lstStyle/>
        <a:p>
          <a:endParaRPr lang="fr-FR" sz="2800">
            <a:solidFill>
              <a:schemeClr val="tx1"/>
            </a:solidFill>
          </a:endParaRPr>
        </a:p>
      </dgm:t>
    </dgm:pt>
    <dgm:pt modelId="{8DECB361-70A8-394F-8A0A-F5A4BA53408F}">
      <dgm:prSet custT="1"/>
      <dgm:spPr/>
      <dgm:t>
        <a:bodyPr/>
        <a:lstStyle/>
        <a:p>
          <a:r>
            <a:rPr lang="fr-FR" sz="1800" b="1" kern="1200" dirty="0">
              <a:solidFill>
                <a:prstClr val="white"/>
              </a:solidFill>
              <a:latin typeface="Calibri" panose="020F0502020204030204"/>
              <a:ea typeface="+mn-ea"/>
              <a:cs typeface="+mn-cs"/>
            </a:rPr>
            <a:t>Services Techniques</a:t>
          </a:r>
        </a:p>
      </dgm:t>
    </dgm:pt>
    <dgm:pt modelId="{22DE5F5C-EA4C-5840-A894-DACB5C1884DE}" type="parTrans" cxnId="{BD7CD807-93F9-1144-A237-7135C986E541}">
      <dgm:prSet/>
      <dgm:spPr/>
      <dgm:t>
        <a:bodyPr/>
        <a:lstStyle/>
        <a:p>
          <a:endParaRPr lang="fr-FR" sz="2800">
            <a:solidFill>
              <a:schemeClr val="tx1"/>
            </a:solidFill>
          </a:endParaRPr>
        </a:p>
      </dgm:t>
    </dgm:pt>
    <dgm:pt modelId="{22C5C191-80B3-7341-89FC-E4153DB5D945}" type="sibTrans" cxnId="{BD7CD807-93F9-1144-A237-7135C986E541}">
      <dgm:prSet/>
      <dgm:spPr/>
      <dgm:t>
        <a:bodyPr/>
        <a:lstStyle/>
        <a:p>
          <a:endParaRPr lang="fr-FR" sz="2800">
            <a:solidFill>
              <a:schemeClr val="tx1"/>
            </a:solidFill>
          </a:endParaRPr>
        </a:p>
      </dgm:t>
    </dgm:pt>
    <dgm:pt modelId="{42765409-691C-A24B-82E7-BE99AABEF84E}">
      <dgm:prSet custT="1"/>
      <dgm:spPr/>
      <dgm:t>
        <a:bodyPr/>
        <a:lstStyle/>
        <a:p>
          <a:r>
            <a:rPr lang="fr-FR" sz="2400" kern="1200" dirty="0">
              <a:solidFill>
                <a:prstClr val="white"/>
              </a:solidFill>
              <a:latin typeface="Calibri" panose="020F0502020204030204"/>
              <a:ea typeface="+mn-ea"/>
              <a:cs typeface="+mn-cs"/>
            </a:rPr>
            <a:t>FAO</a:t>
          </a:r>
        </a:p>
      </dgm:t>
    </dgm:pt>
    <dgm:pt modelId="{B469EEC2-177B-244E-AA41-9831E1672B47}" type="parTrans" cxnId="{6B00C505-5AE3-304D-9597-C3C361F6CC28}">
      <dgm:prSet/>
      <dgm:spPr/>
      <dgm:t>
        <a:bodyPr/>
        <a:lstStyle/>
        <a:p>
          <a:endParaRPr lang="fr-FR" sz="1600"/>
        </a:p>
      </dgm:t>
    </dgm:pt>
    <dgm:pt modelId="{93B05E35-1D0F-4446-8921-AFE6AE841F29}" type="sibTrans" cxnId="{6B00C505-5AE3-304D-9597-C3C361F6CC28}">
      <dgm:prSet/>
      <dgm:spPr/>
      <dgm:t>
        <a:bodyPr/>
        <a:lstStyle/>
        <a:p>
          <a:endParaRPr lang="fr-FR" sz="1600"/>
        </a:p>
      </dgm:t>
    </dgm:pt>
    <dgm:pt modelId="{CEA1C73F-16A9-6347-934B-F1C54AA33DBB}">
      <dgm:prSet custT="1"/>
      <dgm:spPr/>
      <dgm:t>
        <a:bodyPr/>
        <a:lstStyle/>
        <a:p>
          <a:r>
            <a:rPr lang="fr-FR" sz="1600" dirty="0"/>
            <a:t>OCHA</a:t>
          </a:r>
        </a:p>
      </dgm:t>
    </dgm:pt>
    <dgm:pt modelId="{B8CE4B35-53D3-824D-9146-9FD3E193A6A4}" type="parTrans" cxnId="{4EF41925-13D2-554E-B50A-E52B44C00D38}">
      <dgm:prSet/>
      <dgm:spPr/>
      <dgm:t>
        <a:bodyPr/>
        <a:lstStyle/>
        <a:p>
          <a:endParaRPr lang="fr-FR" sz="1600"/>
        </a:p>
      </dgm:t>
    </dgm:pt>
    <dgm:pt modelId="{7202E11B-59B5-164F-9794-11507A746684}" type="sibTrans" cxnId="{4EF41925-13D2-554E-B50A-E52B44C00D38}">
      <dgm:prSet/>
      <dgm:spPr/>
      <dgm:t>
        <a:bodyPr/>
        <a:lstStyle/>
        <a:p>
          <a:endParaRPr lang="fr-FR" sz="1600"/>
        </a:p>
      </dgm:t>
    </dgm:pt>
    <dgm:pt modelId="{E032DA5B-CF17-0646-8F80-5EBF663EBE74}">
      <dgm:prSet custT="1"/>
      <dgm:spPr/>
      <dgm:t>
        <a:bodyPr/>
        <a:lstStyle/>
        <a:p>
          <a:r>
            <a:rPr lang="fr-FR" sz="1600" dirty="0"/>
            <a:t>FEWS NET</a:t>
          </a:r>
        </a:p>
      </dgm:t>
    </dgm:pt>
    <dgm:pt modelId="{3C277771-61E3-7A48-9BE6-E8F862908E72}" type="parTrans" cxnId="{F6E9BB0A-81BE-B145-9751-C9A76B077BB0}">
      <dgm:prSet/>
      <dgm:spPr/>
      <dgm:t>
        <a:bodyPr/>
        <a:lstStyle/>
        <a:p>
          <a:endParaRPr lang="fr-FR" sz="1600"/>
        </a:p>
      </dgm:t>
    </dgm:pt>
    <dgm:pt modelId="{001E5930-8A00-B24A-8240-3221060897A9}" type="sibTrans" cxnId="{F6E9BB0A-81BE-B145-9751-C9A76B077BB0}">
      <dgm:prSet/>
      <dgm:spPr/>
      <dgm:t>
        <a:bodyPr/>
        <a:lstStyle/>
        <a:p>
          <a:endParaRPr lang="fr-FR" sz="1600"/>
        </a:p>
      </dgm:t>
    </dgm:pt>
    <dgm:pt modelId="{C2E59E76-7910-E741-8293-3A1B6C423671}" type="pres">
      <dgm:prSet presAssocID="{D1E7D477-1B1E-EC4E-B66A-D9A8C86BF535}" presName="cycle" presStyleCnt="0">
        <dgm:presLayoutVars>
          <dgm:chMax val="1"/>
          <dgm:dir/>
          <dgm:animLvl val="ctr"/>
          <dgm:resizeHandles val="exact"/>
        </dgm:presLayoutVars>
      </dgm:prSet>
      <dgm:spPr/>
    </dgm:pt>
    <dgm:pt modelId="{4068BF15-CDF9-1546-98FC-6032EFD7DAF7}" type="pres">
      <dgm:prSet presAssocID="{ACF02FE5-378A-D04D-8334-A81F0C8830EA}" presName="centerShape" presStyleLbl="node0" presStyleIdx="0" presStyleCnt="1" custScaleX="154482" custScaleY="145287"/>
      <dgm:spPr/>
    </dgm:pt>
    <dgm:pt modelId="{8A554EBF-07A2-D14E-8A7C-A5F0503FC900}" type="pres">
      <dgm:prSet presAssocID="{BFAE0317-C8FD-8042-B341-635AAD2EA464}" presName="parTrans" presStyleLbl="bgSibTrans2D1" presStyleIdx="0" presStyleCnt="9"/>
      <dgm:spPr/>
    </dgm:pt>
    <dgm:pt modelId="{29BA6276-0FC3-3F4F-A323-944B9BC40601}" type="pres">
      <dgm:prSet presAssocID="{D3549560-9277-654E-B59E-7533E56E5B89}" presName="node" presStyleLbl="node1" presStyleIdx="0" presStyleCnt="9" custScaleX="146390">
        <dgm:presLayoutVars>
          <dgm:bulletEnabled val="1"/>
        </dgm:presLayoutVars>
      </dgm:prSet>
      <dgm:spPr/>
    </dgm:pt>
    <dgm:pt modelId="{E5F70CE9-CE1D-4C4D-AA59-D5CB4F3F5E79}" type="pres">
      <dgm:prSet presAssocID="{6D9E3AAB-7E65-7C47-8174-40C755D58CBA}" presName="parTrans" presStyleLbl="bgSibTrans2D1" presStyleIdx="1" presStyleCnt="9"/>
      <dgm:spPr/>
    </dgm:pt>
    <dgm:pt modelId="{970C3FA4-E8FA-DA41-A2E2-918F449A6DFE}" type="pres">
      <dgm:prSet presAssocID="{103ACB69-6F49-1343-A41E-3E139DF0B2B4}" presName="node" presStyleLbl="node1" presStyleIdx="1" presStyleCnt="9" custScaleX="122013">
        <dgm:presLayoutVars>
          <dgm:bulletEnabled val="1"/>
        </dgm:presLayoutVars>
      </dgm:prSet>
      <dgm:spPr/>
    </dgm:pt>
    <dgm:pt modelId="{2CAACEA7-18D6-6F4E-A21C-0B275C603E5E}" type="pres">
      <dgm:prSet presAssocID="{B469EEC2-177B-244E-AA41-9831E1672B47}" presName="parTrans" presStyleLbl="bgSibTrans2D1" presStyleIdx="2" presStyleCnt="9"/>
      <dgm:spPr/>
    </dgm:pt>
    <dgm:pt modelId="{F03F7265-4995-B840-BF4D-1DCF61468219}" type="pres">
      <dgm:prSet presAssocID="{42765409-691C-A24B-82E7-BE99AABEF84E}" presName="node" presStyleLbl="node1" presStyleIdx="2" presStyleCnt="9">
        <dgm:presLayoutVars>
          <dgm:bulletEnabled val="1"/>
        </dgm:presLayoutVars>
      </dgm:prSet>
      <dgm:spPr/>
    </dgm:pt>
    <dgm:pt modelId="{351ADD53-BE55-8F41-BE38-3CDBF5D50CC2}" type="pres">
      <dgm:prSet presAssocID="{768F70E3-355C-4D42-B6C9-BB685707B491}" presName="parTrans" presStyleLbl="bgSibTrans2D1" presStyleIdx="3" presStyleCnt="9"/>
      <dgm:spPr/>
    </dgm:pt>
    <dgm:pt modelId="{1ADE3E0B-E613-EA4D-A3DD-0D8D07B3F84B}" type="pres">
      <dgm:prSet presAssocID="{0CC91B62-7178-404D-8C7E-E6E1BFBB6078}" presName="node" presStyleLbl="node1" presStyleIdx="3" presStyleCnt="9" custScaleX="118580">
        <dgm:presLayoutVars>
          <dgm:bulletEnabled val="1"/>
        </dgm:presLayoutVars>
      </dgm:prSet>
      <dgm:spPr/>
    </dgm:pt>
    <dgm:pt modelId="{0CAE357E-8A28-BC40-B042-C719543D7E8F}" type="pres">
      <dgm:prSet presAssocID="{3C277771-61E3-7A48-9BE6-E8F862908E72}" presName="parTrans" presStyleLbl="bgSibTrans2D1" presStyleIdx="4" presStyleCnt="9"/>
      <dgm:spPr/>
    </dgm:pt>
    <dgm:pt modelId="{F8D06C13-8108-7F4E-9341-E3999377FE93}" type="pres">
      <dgm:prSet presAssocID="{E032DA5B-CF17-0646-8F80-5EBF663EBE74}" presName="node" presStyleLbl="node1" presStyleIdx="4" presStyleCnt="9">
        <dgm:presLayoutVars>
          <dgm:bulletEnabled val="1"/>
        </dgm:presLayoutVars>
      </dgm:prSet>
      <dgm:spPr/>
    </dgm:pt>
    <dgm:pt modelId="{F5D2ECA3-908B-034A-8D36-CA92BF9AA4F6}" type="pres">
      <dgm:prSet presAssocID="{B8CE4B35-53D3-824D-9146-9FD3E193A6A4}" presName="parTrans" presStyleLbl="bgSibTrans2D1" presStyleIdx="5" presStyleCnt="9"/>
      <dgm:spPr/>
    </dgm:pt>
    <dgm:pt modelId="{9F1C62A4-E43F-3341-8743-845D9CEDECEF}" type="pres">
      <dgm:prSet presAssocID="{CEA1C73F-16A9-6347-934B-F1C54AA33DBB}" presName="node" presStyleLbl="node1" presStyleIdx="5" presStyleCnt="9">
        <dgm:presLayoutVars>
          <dgm:bulletEnabled val="1"/>
        </dgm:presLayoutVars>
      </dgm:prSet>
      <dgm:spPr/>
    </dgm:pt>
    <dgm:pt modelId="{CC4C26F1-9204-DE47-84F8-DAD2C0A6B922}" type="pres">
      <dgm:prSet presAssocID="{A25D2ADB-F4F7-8A45-BADF-99347FC94E9C}" presName="parTrans" presStyleLbl="bgSibTrans2D1" presStyleIdx="6" presStyleCnt="9"/>
      <dgm:spPr/>
    </dgm:pt>
    <dgm:pt modelId="{3757A915-BD99-F245-A9C4-D09768802B94}" type="pres">
      <dgm:prSet presAssocID="{A888D7B5-024F-7941-9193-FF59F859EEE4}" presName="node" presStyleLbl="node1" presStyleIdx="6" presStyleCnt="9" custScaleX="191754" custScaleY="134234" custRadScaleRad="120124" custRadScaleInc="28781">
        <dgm:presLayoutVars>
          <dgm:bulletEnabled val="1"/>
        </dgm:presLayoutVars>
      </dgm:prSet>
      <dgm:spPr/>
    </dgm:pt>
    <dgm:pt modelId="{9884B3E8-A2DD-4048-81B7-66663E35DB88}" type="pres">
      <dgm:prSet presAssocID="{6139B997-5337-1D4A-9B35-6EE8B3184A45}" presName="parTrans" presStyleLbl="bgSibTrans2D1" presStyleIdx="7" presStyleCnt="9"/>
      <dgm:spPr/>
    </dgm:pt>
    <dgm:pt modelId="{05258883-B616-5546-AD3C-81211371B4E8}" type="pres">
      <dgm:prSet presAssocID="{3C66CAF3-260F-B44B-8C7D-A69FDEAC6E1D}" presName="node" presStyleLbl="node1" presStyleIdx="7" presStyleCnt="9">
        <dgm:presLayoutVars>
          <dgm:bulletEnabled val="1"/>
        </dgm:presLayoutVars>
      </dgm:prSet>
      <dgm:spPr/>
    </dgm:pt>
    <dgm:pt modelId="{6BCACD36-32C4-4748-B195-1B60A2201223}" type="pres">
      <dgm:prSet presAssocID="{22DE5F5C-EA4C-5840-A894-DACB5C1884DE}" presName="parTrans" presStyleLbl="bgSibTrans2D1" presStyleIdx="8" presStyleCnt="9"/>
      <dgm:spPr/>
    </dgm:pt>
    <dgm:pt modelId="{BBA5E9C7-1A53-CD4B-9C3A-2A8119AEC96A}" type="pres">
      <dgm:prSet presAssocID="{8DECB361-70A8-394F-8A0A-F5A4BA53408F}" presName="node" presStyleLbl="node1" presStyleIdx="8" presStyleCnt="9" custScaleX="163499" custScaleY="130254">
        <dgm:presLayoutVars>
          <dgm:bulletEnabled val="1"/>
        </dgm:presLayoutVars>
      </dgm:prSet>
      <dgm:spPr/>
    </dgm:pt>
  </dgm:ptLst>
  <dgm:cxnLst>
    <dgm:cxn modelId="{6B00C505-5AE3-304D-9597-C3C361F6CC28}" srcId="{ACF02FE5-378A-D04D-8334-A81F0C8830EA}" destId="{42765409-691C-A24B-82E7-BE99AABEF84E}" srcOrd="2" destOrd="0" parTransId="{B469EEC2-177B-244E-AA41-9831E1672B47}" sibTransId="{93B05E35-1D0F-4446-8921-AFE6AE841F29}"/>
    <dgm:cxn modelId="{BD7CD807-93F9-1144-A237-7135C986E541}" srcId="{ACF02FE5-378A-D04D-8334-A81F0C8830EA}" destId="{8DECB361-70A8-394F-8A0A-F5A4BA53408F}" srcOrd="8" destOrd="0" parTransId="{22DE5F5C-EA4C-5840-A894-DACB5C1884DE}" sibTransId="{22C5C191-80B3-7341-89FC-E4153DB5D945}"/>
    <dgm:cxn modelId="{F6E9BB0A-81BE-B145-9751-C9A76B077BB0}" srcId="{ACF02FE5-378A-D04D-8334-A81F0C8830EA}" destId="{E032DA5B-CF17-0646-8F80-5EBF663EBE74}" srcOrd="4" destOrd="0" parTransId="{3C277771-61E3-7A48-9BE6-E8F862908E72}" sibTransId="{001E5930-8A00-B24A-8240-3221060897A9}"/>
    <dgm:cxn modelId="{5C4F610F-D306-E44E-88B9-AFDC55C03DAD}" type="presOf" srcId="{22DE5F5C-EA4C-5840-A894-DACB5C1884DE}" destId="{6BCACD36-32C4-4748-B195-1B60A2201223}" srcOrd="0" destOrd="0" presId="urn:microsoft.com/office/officeart/2005/8/layout/radial4"/>
    <dgm:cxn modelId="{A0E2801E-17CC-DB41-B1B7-C5321A19278C}" srcId="{D1E7D477-1B1E-EC4E-B66A-D9A8C86BF535}" destId="{ACF02FE5-378A-D04D-8334-A81F0C8830EA}" srcOrd="0" destOrd="0" parTransId="{AC9357CB-1ECF-C94A-872C-4E387D6C2ECA}" sibTransId="{FA76BB81-ECAA-8448-898F-987D0242407A}"/>
    <dgm:cxn modelId="{49EA5924-2A88-C048-812A-0EE5BA318F23}" srcId="{ACF02FE5-378A-D04D-8334-A81F0C8830EA}" destId="{0CC91B62-7178-404D-8C7E-E6E1BFBB6078}" srcOrd="3" destOrd="0" parTransId="{768F70E3-355C-4D42-B6C9-BB685707B491}" sibTransId="{1DE75E92-79B9-DF43-BD2E-A581B58917C6}"/>
    <dgm:cxn modelId="{4EF41925-13D2-554E-B50A-E52B44C00D38}" srcId="{ACF02FE5-378A-D04D-8334-A81F0C8830EA}" destId="{CEA1C73F-16A9-6347-934B-F1C54AA33DBB}" srcOrd="5" destOrd="0" parTransId="{B8CE4B35-53D3-824D-9146-9FD3E193A6A4}" sibTransId="{7202E11B-59B5-164F-9794-11507A746684}"/>
    <dgm:cxn modelId="{80F2D52C-A807-A14B-B221-B23716C84375}" type="presOf" srcId="{E032DA5B-CF17-0646-8F80-5EBF663EBE74}" destId="{F8D06C13-8108-7F4E-9341-E3999377FE93}" srcOrd="0" destOrd="0" presId="urn:microsoft.com/office/officeart/2005/8/layout/radial4"/>
    <dgm:cxn modelId="{B7BEC132-5B80-B848-A89D-0CD4323811C9}" type="presOf" srcId="{A25D2ADB-F4F7-8A45-BADF-99347FC94E9C}" destId="{CC4C26F1-9204-DE47-84F8-DAD2C0A6B922}" srcOrd="0" destOrd="0" presId="urn:microsoft.com/office/officeart/2005/8/layout/radial4"/>
    <dgm:cxn modelId="{359FCB3B-BD64-EE4F-BDC8-93247B199CA7}" type="presOf" srcId="{B469EEC2-177B-244E-AA41-9831E1672B47}" destId="{2CAACEA7-18D6-6F4E-A21C-0B275C603E5E}" srcOrd="0" destOrd="0" presId="urn:microsoft.com/office/officeart/2005/8/layout/radial4"/>
    <dgm:cxn modelId="{BFE5C53E-856F-F840-98C9-03A535931F15}" type="presOf" srcId="{3C277771-61E3-7A48-9BE6-E8F862908E72}" destId="{0CAE357E-8A28-BC40-B042-C719543D7E8F}" srcOrd="0" destOrd="0" presId="urn:microsoft.com/office/officeart/2005/8/layout/radial4"/>
    <dgm:cxn modelId="{23F1665C-E1BA-C646-8C90-A31012FB3630}" type="presOf" srcId="{6D9E3AAB-7E65-7C47-8174-40C755D58CBA}" destId="{E5F70CE9-CE1D-4C4D-AA59-D5CB4F3F5E79}" srcOrd="0" destOrd="0" presId="urn:microsoft.com/office/officeart/2005/8/layout/radial4"/>
    <dgm:cxn modelId="{3F2EF04A-EC57-C143-8B14-8651BD58B14F}" type="presOf" srcId="{D3549560-9277-654E-B59E-7533E56E5B89}" destId="{29BA6276-0FC3-3F4F-A323-944B9BC40601}" srcOrd="0" destOrd="0" presId="urn:microsoft.com/office/officeart/2005/8/layout/radial4"/>
    <dgm:cxn modelId="{49FC3A56-108A-2F41-946F-A97C9CB23865}" type="presOf" srcId="{BFAE0317-C8FD-8042-B341-635AAD2EA464}" destId="{8A554EBF-07A2-D14E-8A7C-A5F0503FC900}" srcOrd="0" destOrd="0" presId="urn:microsoft.com/office/officeart/2005/8/layout/radial4"/>
    <dgm:cxn modelId="{DC1A6157-99EF-9542-A0B1-69DFA91682A3}" type="presOf" srcId="{ACF02FE5-378A-D04D-8334-A81F0C8830EA}" destId="{4068BF15-CDF9-1546-98FC-6032EFD7DAF7}" srcOrd="0" destOrd="0" presId="urn:microsoft.com/office/officeart/2005/8/layout/radial4"/>
    <dgm:cxn modelId="{181A667D-BFBD-7344-B4F4-83F438917532}" type="presOf" srcId="{0CC91B62-7178-404D-8C7E-E6E1BFBB6078}" destId="{1ADE3E0B-E613-EA4D-A3DD-0D8D07B3F84B}" srcOrd="0" destOrd="0" presId="urn:microsoft.com/office/officeart/2005/8/layout/radial4"/>
    <dgm:cxn modelId="{5173DA7E-97A6-724C-A8A8-374CCB376F50}" type="presOf" srcId="{6139B997-5337-1D4A-9B35-6EE8B3184A45}" destId="{9884B3E8-A2DD-4048-81B7-66663E35DB88}" srcOrd="0" destOrd="0" presId="urn:microsoft.com/office/officeart/2005/8/layout/radial4"/>
    <dgm:cxn modelId="{E341167F-8F0B-8E43-8EA0-BAF9E352F1CE}" type="presOf" srcId="{103ACB69-6F49-1343-A41E-3E139DF0B2B4}" destId="{970C3FA4-E8FA-DA41-A2E2-918F449A6DFE}" srcOrd="0" destOrd="0" presId="urn:microsoft.com/office/officeart/2005/8/layout/radial4"/>
    <dgm:cxn modelId="{6401E483-DFDE-8B46-8FEB-88F58CB4C813}" type="presOf" srcId="{A888D7B5-024F-7941-9193-FF59F859EEE4}" destId="{3757A915-BD99-F245-A9C4-D09768802B94}" srcOrd="0" destOrd="0" presId="urn:microsoft.com/office/officeart/2005/8/layout/radial4"/>
    <dgm:cxn modelId="{63E07085-256C-4A4B-84E9-2C0A043123E7}" srcId="{ACF02FE5-378A-D04D-8334-A81F0C8830EA}" destId="{3C66CAF3-260F-B44B-8C7D-A69FDEAC6E1D}" srcOrd="7" destOrd="0" parTransId="{6139B997-5337-1D4A-9B35-6EE8B3184A45}" sibTransId="{498032EA-2194-8144-8873-B28D2DED05E8}"/>
    <dgm:cxn modelId="{98B1D985-D029-C74D-B23C-8B7BABEC8E9D}" type="presOf" srcId="{42765409-691C-A24B-82E7-BE99AABEF84E}" destId="{F03F7265-4995-B840-BF4D-1DCF61468219}" srcOrd="0" destOrd="0" presId="urn:microsoft.com/office/officeart/2005/8/layout/radial4"/>
    <dgm:cxn modelId="{6CC7EE90-5B51-8D44-A058-2F7D9CA1F715}" srcId="{ACF02FE5-378A-D04D-8334-A81F0C8830EA}" destId="{A888D7B5-024F-7941-9193-FF59F859EEE4}" srcOrd="6" destOrd="0" parTransId="{A25D2ADB-F4F7-8A45-BADF-99347FC94E9C}" sibTransId="{03B33B95-9319-DE43-B458-5F12E31ED43A}"/>
    <dgm:cxn modelId="{3F21C096-8A21-9A4B-99FC-32FA6E53B514}" type="presOf" srcId="{CEA1C73F-16A9-6347-934B-F1C54AA33DBB}" destId="{9F1C62A4-E43F-3341-8743-845D9CEDECEF}" srcOrd="0" destOrd="0" presId="urn:microsoft.com/office/officeart/2005/8/layout/radial4"/>
    <dgm:cxn modelId="{9D134A9B-FACA-D14B-BA9C-B1255045BFEE}" type="presOf" srcId="{D1E7D477-1B1E-EC4E-B66A-D9A8C86BF535}" destId="{C2E59E76-7910-E741-8293-3A1B6C423671}" srcOrd="0" destOrd="0" presId="urn:microsoft.com/office/officeart/2005/8/layout/radial4"/>
    <dgm:cxn modelId="{AECB54AD-8E4C-6547-ABE4-C7179A551AD7}" type="presOf" srcId="{B8CE4B35-53D3-824D-9146-9FD3E193A6A4}" destId="{F5D2ECA3-908B-034A-8D36-CA92BF9AA4F6}" srcOrd="0" destOrd="0" presId="urn:microsoft.com/office/officeart/2005/8/layout/radial4"/>
    <dgm:cxn modelId="{ED0F5FB9-2CF0-0F40-A500-6E60FE92D09D}" srcId="{ACF02FE5-378A-D04D-8334-A81F0C8830EA}" destId="{103ACB69-6F49-1343-A41E-3E139DF0B2B4}" srcOrd="1" destOrd="0" parTransId="{6D9E3AAB-7E65-7C47-8174-40C755D58CBA}" sibTransId="{84DBD73F-ABAC-DA41-858F-3B8403E1FCE8}"/>
    <dgm:cxn modelId="{ADB9CDCA-D912-8440-91EB-3F4758E5394A}" srcId="{ACF02FE5-378A-D04D-8334-A81F0C8830EA}" destId="{D3549560-9277-654E-B59E-7533E56E5B89}" srcOrd="0" destOrd="0" parTransId="{BFAE0317-C8FD-8042-B341-635AAD2EA464}" sibTransId="{EA73D6A6-8CBA-6246-B7C2-9765B2523D3C}"/>
    <dgm:cxn modelId="{CE5943CC-6364-7848-A357-8251AEC7C395}" type="presOf" srcId="{8DECB361-70A8-394F-8A0A-F5A4BA53408F}" destId="{BBA5E9C7-1A53-CD4B-9C3A-2A8119AEC96A}" srcOrd="0" destOrd="0" presId="urn:microsoft.com/office/officeart/2005/8/layout/radial4"/>
    <dgm:cxn modelId="{B5815BCE-7F7D-BE42-9964-F082A14F1388}" type="presOf" srcId="{3C66CAF3-260F-B44B-8C7D-A69FDEAC6E1D}" destId="{05258883-B616-5546-AD3C-81211371B4E8}" srcOrd="0" destOrd="0" presId="urn:microsoft.com/office/officeart/2005/8/layout/radial4"/>
    <dgm:cxn modelId="{1F3513E9-74F0-A24A-A4DE-5802A3238AF8}" type="presOf" srcId="{768F70E3-355C-4D42-B6C9-BB685707B491}" destId="{351ADD53-BE55-8F41-BE38-3CDBF5D50CC2}" srcOrd="0" destOrd="0" presId="urn:microsoft.com/office/officeart/2005/8/layout/radial4"/>
    <dgm:cxn modelId="{F43DD002-EA55-D14D-A638-50FEA81AA393}" type="presParOf" srcId="{C2E59E76-7910-E741-8293-3A1B6C423671}" destId="{4068BF15-CDF9-1546-98FC-6032EFD7DAF7}" srcOrd="0" destOrd="0" presId="urn:microsoft.com/office/officeart/2005/8/layout/radial4"/>
    <dgm:cxn modelId="{9D651DD3-0282-7944-A784-FCF36A79E6CE}" type="presParOf" srcId="{C2E59E76-7910-E741-8293-3A1B6C423671}" destId="{8A554EBF-07A2-D14E-8A7C-A5F0503FC900}" srcOrd="1" destOrd="0" presId="urn:microsoft.com/office/officeart/2005/8/layout/radial4"/>
    <dgm:cxn modelId="{5D42DA3F-9148-D545-9AFA-4A53D07729DE}" type="presParOf" srcId="{C2E59E76-7910-E741-8293-3A1B6C423671}" destId="{29BA6276-0FC3-3F4F-A323-944B9BC40601}" srcOrd="2" destOrd="0" presId="urn:microsoft.com/office/officeart/2005/8/layout/radial4"/>
    <dgm:cxn modelId="{AA8A1F1C-0A0B-3344-BC49-D7C3F509BBD7}" type="presParOf" srcId="{C2E59E76-7910-E741-8293-3A1B6C423671}" destId="{E5F70CE9-CE1D-4C4D-AA59-D5CB4F3F5E79}" srcOrd="3" destOrd="0" presId="urn:microsoft.com/office/officeart/2005/8/layout/radial4"/>
    <dgm:cxn modelId="{90BE924A-EF82-A248-A41C-413D6C016D44}" type="presParOf" srcId="{C2E59E76-7910-E741-8293-3A1B6C423671}" destId="{970C3FA4-E8FA-DA41-A2E2-918F449A6DFE}" srcOrd="4" destOrd="0" presId="urn:microsoft.com/office/officeart/2005/8/layout/radial4"/>
    <dgm:cxn modelId="{0661E5EF-A883-354C-9028-60F8A4C9897F}" type="presParOf" srcId="{C2E59E76-7910-E741-8293-3A1B6C423671}" destId="{2CAACEA7-18D6-6F4E-A21C-0B275C603E5E}" srcOrd="5" destOrd="0" presId="urn:microsoft.com/office/officeart/2005/8/layout/radial4"/>
    <dgm:cxn modelId="{D50B8883-AF43-7240-A22D-D9907A299438}" type="presParOf" srcId="{C2E59E76-7910-E741-8293-3A1B6C423671}" destId="{F03F7265-4995-B840-BF4D-1DCF61468219}" srcOrd="6" destOrd="0" presId="urn:microsoft.com/office/officeart/2005/8/layout/radial4"/>
    <dgm:cxn modelId="{A7342C4C-F34C-1B43-98B0-3DA09CEEDE17}" type="presParOf" srcId="{C2E59E76-7910-E741-8293-3A1B6C423671}" destId="{351ADD53-BE55-8F41-BE38-3CDBF5D50CC2}" srcOrd="7" destOrd="0" presId="urn:microsoft.com/office/officeart/2005/8/layout/radial4"/>
    <dgm:cxn modelId="{03CEA414-85F4-154D-93A9-A96599C762BF}" type="presParOf" srcId="{C2E59E76-7910-E741-8293-3A1B6C423671}" destId="{1ADE3E0B-E613-EA4D-A3DD-0D8D07B3F84B}" srcOrd="8" destOrd="0" presId="urn:microsoft.com/office/officeart/2005/8/layout/radial4"/>
    <dgm:cxn modelId="{EB4EC2AF-02C4-E347-9AD1-6E6ED7CCDAF2}" type="presParOf" srcId="{C2E59E76-7910-E741-8293-3A1B6C423671}" destId="{0CAE357E-8A28-BC40-B042-C719543D7E8F}" srcOrd="9" destOrd="0" presId="urn:microsoft.com/office/officeart/2005/8/layout/radial4"/>
    <dgm:cxn modelId="{9EF07B38-D408-3241-BE52-1AD0D6D263F3}" type="presParOf" srcId="{C2E59E76-7910-E741-8293-3A1B6C423671}" destId="{F8D06C13-8108-7F4E-9341-E3999377FE93}" srcOrd="10" destOrd="0" presId="urn:microsoft.com/office/officeart/2005/8/layout/radial4"/>
    <dgm:cxn modelId="{7B40846E-D156-5E45-8117-A8C1F4F3FC1C}" type="presParOf" srcId="{C2E59E76-7910-E741-8293-3A1B6C423671}" destId="{F5D2ECA3-908B-034A-8D36-CA92BF9AA4F6}" srcOrd="11" destOrd="0" presId="urn:microsoft.com/office/officeart/2005/8/layout/radial4"/>
    <dgm:cxn modelId="{0E40E9D7-E07C-A34D-B24B-EAA438617F9B}" type="presParOf" srcId="{C2E59E76-7910-E741-8293-3A1B6C423671}" destId="{9F1C62A4-E43F-3341-8743-845D9CEDECEF}" srcOrd="12" destOrd="0" presId="urn:microsoft.com/office/officeart/2005/8/layout/radial4"/>
    <dgm:cxn modelId="{7FAFC74B-B098-7B43-8658-FDA95264BB02}" type="presParOf" srcId="{C2E59E76-7910-E741-8293-3A1B6C423671}" destId="{CC4C26F1-9204-DE47-84F8-DAD2C0A6B922}" srcOrd="13" destOrd="0" presId="urn:microsoft.com/office/officeart/2005/8/layout/radial4"/>
    <dgm:cxn modelId="{365427DB-52A6-9E41-A291-F081790A9EDF}" type="presParOf" srcId="{C2E59E76-7910-E741-8293-3A1B6C423671}" destId="{3757A915-BD99-F245-A9C4-D09768802B94}" srcOrd="14" destOrd="0" presId="urn:microsoft.com/office/officeart/2005/8/layout/radial4"/>
    <dgm:cxn modelId="{0FD3D600-B783-124C-BC1B-C9396BD3390C}" type="presParOf" srcId="{C2E59E76-7910-E741-8293-3A1B6C423671}" destId="{9884B3E8-A2DD-4048-81B7-66663E35DB88}" srcOrd="15" destOrd="0" presId="urn:microsoft.com/office/officeart/2005/8/layout/radial4"/>
    <dgm:cxn modelId="{840C4B9F-6CC0-E94C-A990-0F5B72DA4CCD}" type="presParOf" srcId="{C2E59E76-7910-E741-8293-3A1B6C423671}" destId="{05258883-B616-5546-AD3C-81211371B4E8}" srcOrd="16" destOrd="0" presId="urn:microsoft.com/office/officeart/2005/8/layout/radial4"/>
    <dgm:cxn modelId="{F1505D13-52EA-3B42-8891-56F61FF8B2CA}" type="presParOf" srcId="{C2E59E76-7910-E741-8293-3A1B6C423671}" destId="{6BCACD36-32C4-4748-B195-1B60A2201223}" srcOrd="17" destOrd="0" presId="urn:microsoft.com/office/officeart/2005/8/layout/radial4"/>
    <dgm:cxn modelId="{1724C6A0-BD1A-9F48-B5CB-4F6AC2FA43C9}" type="presParOf" srcId="{C2E59E76-7910-E741-8293-3A1B6C423671}" destId="{BBA5E9C7-1A53-CD4B-9C3A-2A8119AEC96A}" srcOrd="18" destOrd="0" presId="urn:microsoft.com/office/officeart/2005/8/layout/radial4"/>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BF15-CDF9-1546-98FC-6032EFD7DAF7}">
      <dsp:nvSpPr>
        <dsp:cNvPr id="0" name=""/>
        <dsp:cNvSpPr/>
      </dsp:nvSpPr>
      <dsp:spPr>
        <a:xfrm>
          <a:off x="1867867" y="2169282"/>
          <a:ext cx="1231463" cy="1231463"/>
        </a:xfrm>
        <a:prstGeom prst="ellipse">
          <a:avLst/>
        </a:prstGeom>
        <a:solidFill>
          <a:srgbClr val="9CD2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b="1" kern="1200" dirty="0">
              <a:solidFill>
                <a:schemeClr val="tx1"/>
              </a:solidFill>
            </a:rPr>
            <a:t>Résultats de la SAN</a:t>
          </a:r>
        </a:p>
      </dsp:txBody>
      <dsp:txXfrm>
        <a:off x="2048211" y="2349626"/>
        <a:ext cx="870775" cy="870775"/>
      </dsp:txXfrm>
    </dsp:sp>
    <dsp:sp modelId="{8A554EBF-07A2-D14E-8A7C-A5F0503FC900}">
      <dsp:nvSpPr>
        <dsp:cNvPr id="0" name=""/>
        <dsp:cNvSpPr/>
      </dsp:nvSpPr>
      <dsp:spPr>
        <a:xfrm rot="10800000">
          <a:off x="431688" y="2609530"/>
          <a:ext cx="1357188" cy="35096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BA6276-0FC3-3F4F-A323-944B9BC40601}">
      <dsp:nvSpPr>
        <dsp:cNvPr id="0" name=""/>
        <dsp:cNvSpPr/>
      </dsp:nvSpPr>
      <dsp:spPr>
        <a:xfrm>
          <a:off x="676" y="2440204"/>
          <a:ext cx="862024" cy="6896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rPr>
            <a:t>SAP-INS</a:t>
          </a:r>
        </a:p>
      </dsp:txBody>
      <dsp:txXfrm>
        <a:off x="20874" y="2460402"/>
        <a:ext cx="821628" cy="649223"/>
      </dsp:txXfrm>
    </dsp:sp>
    <dsp:sp modelId="{3D97F050-74AD-FC4E-AAB0-9A8EEB2EF88A}">
      <dsp:nvSpPr>
        <dsp:cNvPr id="0" name=""/>
        <dsp:cNvSpPr/>
      </dsp:nvSpPr>
      <dsp:spPr>
        <a:xfrm rot="12600000">
          <a:off x="615678" y="1922872"/>
          <a:ext cx="1357188" cy="350967"/>
        </a:xfrm>
        <a:prstGeom prst="leftArrow">
          <a:avLst>
            <a:gd name="adj1" fmla="val 60000"/>
            <a:gd name="adj2" fmla="val 50000"/>
          </a:avLst>
        </a:prstGeom>
        <a:solidFill>
          <a:srgbClr val="FFE2A7"/>
        </a:solidFill>
        <a:ln>
          <a:noFill/>
        </a:ln>
        <a:effectLst/>
      </dsp:spPr>
      <dsp:style>
        <a:lnRef idx="0">
          <a:scrgbClr r="0" g="0" b="0"/>
        </a:lnRef>
        <a:fillRef idx="1">
          <a:scrgbClr r="0" g="0" b="0"/>
        </a:fillRef>
        <a:effectRef idx="0">
          <a:scrgbClr r="0" g="0" b="0"/>
        </a:effectRef>
        <a:fontRef idx="minor">
          <a:schemeClr val="lt1"/>
        </a:fontRef>
      </dsp:style>
    </dsp:sp>
    <dsp:sp modelId="{21AC77EC-4DBF-4342-AD09-E5AFA87A717A}">
      <dsp:nvSpPr>
        <dsp:cNvPr id="0" name=""/>
        <dsp:cNvSpPr/>
      </dsp:nvSpPr>
      <dsp:spPr>
        <a:xfrm>
          <a:off x="143341" y="1414249"/>
          <a:ext cx="1126502" cy="689619"/>
        </a:xfrm>
        <a:prstGeom prst="roundRect">
          <a:avLst>
            <a:gd name="adj" fmla="val 10000"/>
          </a:avLst>
        </a:prstGeom>
        <a:solidFill>
          <a:srgbClr val="FFE2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rPr>
            <a:t>Services Techniques</a:t>
          </a:r>
        </a:p>
      </dsp:txBody>
      <dsp:txXfrm>
        <a:off x="163539" y="1434447"/>
        <a:ext cx="1086106" cy="649223"/>
      </dsp:txXfrm>
    </dsp:sp>
    <dsp:sp modelId="{E5F70CE9-CE1D-4C4D-AA59-D5CB4F3F5E79}">
      <dsp:nvSpPr>
        <dsp:cNvPr id="0" name=""/>
        <dsp:cNvSpPr/>
      </dsp:nvSpPr>
      <dsp:spPr>
        <a:xfrm rot="14400000">
          <a:off x="1118346" y="1420204"/>
          <a:ext cx="1357188" cy="350967"/>
        </a:xfrm>
        <a:prstGeom prst="leftArrow">
          <a:avLst>
            <a:gd name="adj1" fmla="val 60000"/>
            <a:gd name="adj2" fmla="val 5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970C3FA4-E8FA-DA41-A2E2-918F449A6DFE}">
      <dsp:nvSpPr>
        <dsp:cNvPr id="0" name=""/>
        <dsp:cNvSpPr/>
      </dsp:nvSpPr>
      <dsp:spPr>
        <a:xfrm>
          <a:off x="1026631" y="663197"/>
          <a:ext cx="862024" cy="689619"/>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rPr>
            <a:t>PAM</a:t>
          </a:r>
        </a:p>
      </dsp:txBody>
      <dsp:txXfrm>
        <a:off x="1046829" y="683395"/>
        <a:ext cx="821628" cy="649223"/>
      </dsp:txXfrm>
    </dsp:sp>
    <dsp:sp modelId="{351ADD53-BE55-8F41-BE38-3CDBF5D50CC2}">
      <dsp:nvSpPr>
        <dsp:cNvPr id="0" name=""/>
        <dsp:cNvSpPr/>
      </dsp:nvSpPr>
      <dsp:spPr>
        <a:xfrm rot="16200000">
          <a:off x="1805004" y="1236214"/>
          <a:ext cx="1357188" cy="350967"/>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DE3E0B-E613-EA4D-A3DD-0D8D07B3F84B}">
      <dsp:nvSpPr>
        <dsp:cNvPr id="0" name=""/>
        <dsp:cNvSpPr/>
      </dsp:nvSpPr>
      <dsp:spPr>
        <a:xfrm>
          <a:off x="2052587" y="388294"/>
          <a:ext cx="862024" cy="68961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bg1"/>
              </a:solidFill>
            </a:rPr>
            <a:t>UNICEF</a:t>
          </a:r>
        </a:p>
      </dsp:txBody>
      <dsp:txXfrm>
        <a:off x="2072785" y="408492"/>
        <a:ext cx="821628" cy="649223"/>
      </dsp:txXfrm>
    </dsp:sp>
    <dsp:sp modelId="{43208A81-B6C6-4E4F-92DE-C3AC1D893D64}">
      <dsp:nvSpPr>
        <dsp:cNvPr id="0" name=""/>
        <dsp:cNvSpPr/>
      </dsp:nvSpPr>
      <dsp:spPr>
        <a:xfrm rot="18000000">
          <a:off x="2491662" y="1420204"/>
          <a:ext cx="1357188" cy="350967"/>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30081A-A770-6D4A-8639-6B367F69FCFD}">
      <dsp:nvSpPr>
        <dsp:cNvPr id="0" name=""/>
        <dsp:cNvSpPr/>
      </dsp:nvSpPr>
      <dsp:spPr>
        <a:xfrm>
          <a:off x="3078542" y="663197"/>
          <a:ext cx="862024" cy="68961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fr-FR" sz="1400" b="1" kern="1200" dirty="0"/>
            <a:t>FEWS NET</a:t>
          </a:r>
        </a:p>
      </dsp:txBody>
      <dsp:txXfrm>
        <a:off x="3098740" y="683395"/>
        <a:ext cx="821628" cy="649223"/>
      </dsp:txXfrm>
    </dsp:sp>
    <dsp:sp modelId="{CC4C26F1-9204-DE47-84F8-DAD2C0A6B922}">
      <dsp:nvSpPr>
        <dsp:cNvPr id="0" name=""/>
        <dsp:cNvSpPr/>
      </dsp:nvSpPr>
      <dsp:spPr>
        <a:xfrm rot="19973371">
          <a:off x="3027595" y="1996874"/>
          <a:ext cx="1305396" cy="350967"/>
        </a:xfrm>
        <a:prstGeom prst="leftArrow">
          <a:avLst>
            <a:gd name="adj1" fmla="val 60000"/>
            <a:gd name="adj2" fmla="val 50000"/>
          </a:avLst>
        </a:prstGeom>
        <a:solidFill>
          <a:srgbClr val="DCA4EA">
            <a:alpha val="55000"/>
          </a:srgbClr>
        </a:solidFill>
        <a:ln>
          <a:noFill/>
        </a:ln>
        <a:effectLst/>
      </dsp:spPr>
      <dsp:style>
        <a:lnRef idx="0">
          <a:scrgbClr r="0" g="0" b="0"/>
        </a:lnRef>
        <a:fillRef idx="1">
          <a:scrgbClr r="0" g="0" b="0"/>
        </a:fillRef>
        <a:effectRef idx="0">
          <a:scrgbClr r="0" g="0" b="0"/>
        </a:effectRef>
        <a:fontRef idx="minor">
          <a:schemeClr val="lt1"/>
        </a:fontRef>
      </dsp:style>
    </dsp:sp>
    <dsp:sp modelId="{3757A915-BD99-F245-A9C4-D09768802B94}">
      <dsp:nvSpPr>
        <dsp:cNvPr id="0" name=""/>
        <dsp:cNvSpPr/>
      </dsp:nvSpPr>
      <dsp:spPr>
        <a:xfrm>
          <a:off x="3554010" y="1429113"/>
          <a:ext cx="1414538" cy="891609"/>
        </a:xfrm>
        <a:prstGeom prst="roundRect">
          <a:avLst>
            <a:gd name="adj" fmla="val 10000"/>
          </a:avLst>
        </a:prstGeom>
        <a:solidFill>
          <a:srgbClr val="DCA4EA">
            <a:alpha val="7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rPr>
            <a:t>ONG internationale</a:t>
          </a:r>
        </a:p>
        <a:p>
          <a:pPr marL="0" lvl="0" indent="0" algn="ctr" defTabSz="622300">
            <a:lnSpc>
              <a:spcPct val="90000"/>
            </a:lnSpc>
            <a:spcBef>
              <a:spcPct val="0"/>
            </a:spcBef>
            <a:spcAft>
              <a:spcPct val="35000"/>
            </a:spcAft>
            <a:buNone/>
          </a:pPr>
          <a:r>
            <a:rPr lang="fr-FR" sz="1400" b="1" kern="1200" dirty="0">
              <a:solidFill>
                <a:schemeClr val="tx1"/>
              </a:solidFill>
            </a:rPr>
            <a:t>SCI, Oxfam, ACF,…</a:t>
          </a:r>
        </a:p>
      </dsp:txBody>
      <dsp:txXfrm>
        <a:off x="3580124" y="1455227"/>
        <a:ext cx="1362310" cy="839381"/>
      </dsp:txXfrm>
    </dsp:sp>
    <dsp:sp modelId="{9884B3E8-A2DD-4048-81B7-66663E35DB88}">
      <dsp:nvSpPr>
        <dsp:cNvPr id="0" name=""/>
        <dsp:cNvSpPr/>
      </dsp:nvSpPr>
      <dsp:spPr>
        <a:xfrm>
          <a:off x="3178320" y="2609530"/>
          <a:ext cx="1357188" cy="350967"/>
        </a:xfrm>
        <a:prstGeom prst="lef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sp>
    <dsp:sp modelId="{05258883-B616-5546-AD3C-81211371B4E8}">
      <dsp:nvSpPr>
        <dsp:cNvPr id="0" name=""/>
        <dsp:cNvSpPr/>
      </dsp:nvSpPr>
      <dsp:spPr>
        <a:xfrm>
          <a:off x="4104497" y="2440204"/>
          <a:ext cx="862024" cy="689619"/>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ONG locales</a:t>
          </a:r>
        </a:p>
      </dsp:txBody>
      <dsp:txXfrm>
        <a:off x="4124695" y="2460402"/>
        <a:ext cx="821628" cy="649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BF15-CDF9-1546-98FC-6032EFD7DAF7}">
      <dsp:nvSpPr>
        <dsp:cNvPr id="0" name=""/>
        <dsp:cNvSpPr/>
      </dsp:nvSpPr>
      <dsp:spPr>
        <a:xfrm>
          <a:off x="2100601" y="2523220"/>
          <a:ext cx="1715821" cy="161369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rPr>
            <a:t>Facteurs contributifs </a:t>
          </a:r>
        </a:p>
      </dsp:txBody>
      <dsp:txXfrm>
        <a:off x="2351877" y="2759540"/>
        <a:ext cx="1213269" cy="1141053"/>
      </dsp:txXfrm>
    </dsp:sp>
    <dsp:sp modelId="{8A554EBF-07A2-D14E-8A7C-A5F0503FC900}">
      <dsp:nvSpPr>
        <dsp:cNvPr id="0" name=""/>
        <dsp:cNvSpPr/>
      </dsp:nvSpPr>
      <dsp:spPr>
        <a:xfrm rot="10800000">
          <a:off x="357609" y="3171793"/>
          <a:ext cx="1647127" cy="316547"/>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BA6276-0FC3-3F4F-A323-944B9BC40601}">
      <dsp:nvSpPr>
        <dsp:cNvPr id="0" name=""/>
        <dsp:cNvSpPr/>
      </dsp:nvSpPr>
      <dsp:spPr>
        <a:xfrm>
          <a:off x="-211471" y="3019072"/>
          <a:ext cx="1138161" cy="62198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prstClr val="white"/>
              </a:solidFill>
              <a:latin typeface="Calibri" panose="020F0502020204030204"/>
              <a:ea typeface="+mn-ea"/>
              <a:cs typeface="+mn-cs"/>
            </a:rPr>
            <a:t>SAP-INS</a:t>
          </a:r>
        </a:p>
      </dsp:txBody>
      <dsp:txXfrm>
        <a:off x="-193254" y="3037289"/>
        <a:ext cx="1101727" cy="585554"/>
      </dsp:txXfrm>
    </dsp:sp>
    <dsp:sp modelId="{E5F70CE9-CE1D-4C4D-AA59-D5CB4F3F5E79}">
      <dsp:nvSpPr>
        <dsp:cNvPr id="0" name=""/>
        <dsp:cNvSpPr/>
      </dsp:nvSpPr>
      <dsp:spPr>
        <a:xfrm rot="12150000">
          <a:off x="492610" y="2493097"/>
          <a:ext cx="1654770" cy="316547"/>
        </a:xfrm>
        <a:prstGeom prst="leftArrow">
          <a:avLst>
            <a:gd name="adj1" fmla="val 60000"/>
            <a:gd name="adj2" fmla="val 50000"/>
          </a:avLst>
        </a:prstGeom>
        <a:solidFill>
          <a:schemeClr val="accent5">
            <a:hueOff val="-844818"/>
            <a:satOff val="-2177"/>
            <a:lumOff val="-1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0C3FA4-E8FA-DA41-A2E2-918F449A6DFE}">
      <dsp:nvSpPr>
        <dsp:cNvPr id="0" name=""/>
        <dsp:cNvSpPr/>
      </dsp:nvSpPr>
      <dsp:spPr>
        <a:xfrm>
          <a:off x="81274" y="2023750"/>
          <a:ext cx="948633" cy="621988"/>
        </a:xfrm>
        <a:prstGeom prst="roundRect">
          <a:avLst>
            <a:gd name="adj" fmla="val 10000"/>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prstClr val="white"/>
              </a:solidFill>
              <a:latin typeface="Calibri" panose="020F0502020204030204"/>
              <a:ea typeface="+mn-ea"/>
              <a:cs typeface="+mn-cs"/>
            </a:rPr>
            <a:t>PAM</a:t>
          </a:r>
        </a:p>
      </dsp:txBody>
      <dsp:txXfrm>
        <a:off x="99491" y="2041967"/>
        <a:ext cx="912199" cy="585554"/>
      </dsp:txXfrm>
    </dsp:sp>
    <dsp:sp modelId="{2CAACEA7-18D6-6F4E-A21C-0B275C603E5E}">
      <dsp:nvSpPr>
        <dsp:cNvPr id="0" name=""/>
        <dsp:cNvSpPr/>
      </dsp:nvSpPr>
      <dsp:spPr>
        <a:xfrm rot="13500000">
          <a:off x="874483" y="1923947"/>
          <a:ext cx="1672365" cy="316547"/>
        </a:xfrm>
        <a:prstGeom prst="leftArrow">
          <a:avLst>
            <a:gd name="adj1" fmla="val 60000"/>
            <a:gd name="adj2" fmla="val 50000"/>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3F7265-4995-B840-BF4D-1DCF61468219}">
      <dsp:nvSpPr>
        <dsp:cNvPr id="0" name=""/>
        <dsp:cNvSpPr/>
      </dsp:nvSpPr>
      <dsp:spPr>
        <a:xfrm>
          <a:off x="730653" y="1179956"/>
          <a:ext cx="777485" cy="621988"/>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prstClr val="white"/>
              </a:solidFill>
              <a:latin typeface="Calibri" panose="020F0502020204030204"/>
              <a:ea typeface="+mn-ea"/>
              <a:cs typeface="+mn-cs"/>
            </a:rPr>
            <a:t>FAO</a:t>
          </a:r>
        </a:p>
      </dsp:txBody>
      <dsp:txXfrm>
        <a:off x="748870" y="1198173"/>
        <a:ext cx="741051" cy="585554"/>
      </dsp:txXfrm>
    </dsp:sp>
    <dsp:sp modelId="{351ADD53-BE55-8F41-BE38-3CDBF5D50CC2}">
      <dsp:nvSpPr>
        <dsp:cNvPr id="0" name=""/>
        <dsp:cNvSpPr/>
      </dsp:nvSpPr>
      <dsp:spPr>
        <a:xfrm rot="14850000">
          <a:off x="1441911" y="1549019"/>
          <a:ext cx="1688852" cy="316547"/>
        </a:xfrm>
        <a:prstGeom prst="leftArrow">
          <a:avLst>
            <a:gd name="adj1" fmla="val 60000"/>
            <a:gd name="adj2" fmla="val 50000"/>
          </a:avLst>
        </a:prstGeom>
        <a:solidFill>
          <a:schemeClr val="accent5">
            <a:hueOff val="-2534453"/>
            <a:satOff val="-6532"/>
            <a:lumOff val="-4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DE3E0B-E613-EA4D-A3DD-0D8D07B3F84B}">
      <dsp:nvSpPr>
        <dsp:cNvPr id="0" name=""/>
        <dsp:cNvSpPr/>
      </dsp:nvSpPr>
      <dsp:spPr>
        <a:xfrm>
          <a:off x="1502218" y="616151"/>
          <a:ext cx="921942" cy="621988"/>
        </a:xfrm>
        <a:prstGeom prst="roundRect">
          <a:avLst>
            <a:gd name="adj" fmla="val 10000"/>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prstClr val="white"/>
              </a:solidFill>
              <a:latin typeface="Calibri" panose="020F0502020204030204"/>
              <a:ea typeface="+mn-ea"/>
              <a:cs typeface="+mn-cs"/>
            </a:rPr>
            <a:t>UNICEF</a:t>
          </a:r>
        </a:p>
      </dsp:txBody>
      <dsp:txXfrm>
        <a:off x="1520435" y="634368"/>
        <a:ext cx="885508" cy="585554"/>
      </dsp:txXfrm>
    </dsp:sp>
    <dsp:sp modelId="{0CAE357E-8A28-BC40-B042-C719543D7E8F}">
      <dsp:nvSpPr>
        <dsp:cNvPr id="0" name=""/>
        <dsp:cNvSpPr/>
      </dsp:nvSpPr>
      <dsp:spPr>
        <a:xfrm rot="16200000">
          <a:off x="2110820" y="1418581"/>
          <a:ext cx="1695383" cy="316547"/>
        </a:xfrm>
        <a:prstGeom prst="lef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D06C13-8108-7F4E-9341-E3999377FE93}">
      <dsp:nvSpPr>
        <dsp:cNvPr id="0" name=""/>
        <dsp:cNvSpPr/>
      </dsp:nvSpPr>
      <dsp:spPr>
        <a:xfrm>
          <a:off x="2569769" y="418169"/>
          <a:ext cx="777485" cy="621988"/>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fr-FR" sz="1600" kern="1200" dirty="0"/>
            <a:t>FEWS NET</a:t>
          </a:r>
        </a:p>
      </dsp:txBody>
      <dsp:txXfrm>
        <a:off x="2587986" y="436386"/>
        <a:ext cx="741051" cy="585554"/>
      </dsp:txXfrm>
    </dsp:sp>
    <dsp:sp modelId="{F5D2ECA3-908B-034A-8D36-CA92BF9AA4F6}">
      <dsp:nvSpPr>
        <dsp:cNvPr id="0" name=""/>
        <dsp:cNvSpPr/>
      </dsp:nvSpPr>
      <dsp:spPr>
        <a:xfrm rot="17550000">
          <a:off x="2786261" y="1549019"/>
          <a:ext cx="1688852" cy="316547"/>
        </a:xfrm>
        <a:prstGeom prst="leftArrow">
          <a:avLst>
            <a:gd name="adj1" fmla="val 60000"/>
            <a:gd name="adj2" fmla="val 50000"/>
          </a:avLst>
        </a:prstGeom>
        <a:solidFill>
          <a:schemeClr val="accent5">
            <a:hueOff val="-4224089"/>
            <a:satOff val="-10887"/>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1C62A4-E43F-3341-8743-845D9CEDECEF}">
      <dsp:nvSpPr>
        <dsp:cNvPr id="0" name=""/>
        <dsp:cNvSpPr/>
      </dsp:nvSpPr>
      <dsp:spPr>
        <a:xfrm>
          <a:off x="3565092" y="616151"/>
          <a:ext cx="777485" cy="621988"/>
        </a:xfrm>
        <a:prstGeom prst="roundRect">
          <a:avLst>
            <a:gd name="adj" fmla="val 10000"/>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fr-FR" sz="1600" kern="1200" dirty="0"/>
            <a:t>OCHA</a:t>
          </a:r>
        </a:p>
      </dsp:txBody>
      <dsp:txXfrm>
        <a:off x="3583309" y="634368"/>
        <a:ext cx="741051" cy="585554"/>
      </dsp:txXfrm>
    </dsp:sp>
    <dsp:sp modelId="{CC4C26F1-9204-DE47-84F8-DAD2C0A6B922}">
      <dsp:nvSpPr>
        <dsp:cNvPr id="0" name=""/>
        <dsp:cNvSpPr/>
      </dsp:nvSpPr>
      <dsp:spPr>
        <a:xfrm rot="19144398">
          <a:off x="3427895" y="1870777"/>
          <a:ext cx="2062272" cy="316547"/>
        </a:xfrm>
        <a:prstGeom prst="leftArrow">
          <a:avLst>
            <a:gd name="adj1" fmla="val 60000"/>
            <a:gd name="adj2" fmla="val 50000"/>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57A915-BD99-F245-A9C4-D09768802B94}">
      <dsp:nvSpPr>
        <dsp:cNvPr id="0" name=""/>
        <dsp:cNvSpPr/>
      </dsp:nvSpPr>
      <dsp:spPr>
        <a:xfrm>
          <a:off x="4492675" y="936101"/>
          <a:ext cx="1490859" cy="834919"/>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1"/>
              </a:solidFill>
            </a:rPr>
            <a:t>ONG internationale</a:t>
          </a:r>
        </a:p>
        <a:p>
          <a:pPr marL="0" lvl="0" indent="0" algn="ctr" defTabSz="533400">
            <a:lnSpc>
              <a:spcPct val="90000"/>
            </a:lnSpc>
            <a:spcBef>
              <a:spcPct val="0"/>
            </a:spcBef>
            <a:spcAft>
              <a:spcPct val="35000"/>
            </a:spcAft>
            <a:buNone/>
          </a:pPr>
          <a:r>
            <a:rPr lang="fr-FR" sz="1600" b="1" kern="1200" dirty="0">
              <a:solidFill>
                <a:schemeClr val="bg1"/>
              </a:solidFill>
            </a:rPr>
            <a:t>SCI, </a:t>
          </a:r>
          <a:r>
            <a:rPr lang="fr-FR" sz="1600" b="1" kern="1200" dirty="0" err="1">
              <a:solidFill>
                <a:schemeClr val="bg1"/>
              </a:solidFill>
            </a:rPr>
            <a:t>Oxfam,Care</a:t>
          </a:r>
          <a:r>
            <a:rPr lang="fr-FR" sz="1600" b="1" kern="1200" dirty="0">
              <a:solidFill>
                <a:schemeClr val="bg1"/>
              </a:solidFill>
            </a:rPr>
            <a:t> ACF,…</a:t>
          </a:r>
        </a:p>
      </dsp:txBody>
      <dsp:txXfrm>
        <a:off x="4517129" y="960555"/>
        <a:ext cx="1441951" cy="786011"/>
      </dsp:txXfrm>
    </dsp:sp>
    <dsp:sp modelId="{9884B3E8-A2DD-4048-81B7-66663E35DB88}">
      <dsp:nvSpPr>
        <dsp:cNvPr id="0" name=""/>
        <dsp:cNvSpPr/>
      </dsp:nvSpPr>
      <dsp:spPr>
        <a:xfrm rot="20250000">
          <a:off x="3769644" y="2493097"/>
          <a:ext cx="1654770" cy="316547"/>
        </a:xfrm>
        <a:prstGeom prst="leftArrow">
          <a:avLst>
            <a:gd name="adj1" fmla="val 60000"/>
            <a:gd name="adj2" fmla="val 50000"/>
          </a:avLst>
        </a:prstGeom>
        <a:solidFill>
          <a:schemeClr val="accent5">
            <a:hueOff val="-5913725"/>
            <a:satOff val="-15242"/>
            <a:lumOff val="-10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258883-B616-5546-AD3C-81211371B4E8}">
      <dsp:nvSpPr>
        <dsp:cNvPr id="0" name=""/>
        <dsp:cNvSpPr/>
      </dsp:nvSpPr>
      <dsp:spPr>
        <a:xfrm>
          <a:off x="4972691" y="2023750"/>
          <a:ext cx="777485" cy="621988"/>
        </a:xfrm>
        <a:prstGeom prst="roundRect">
          <a:avLst>
            <a:gd name="adj" fmla="val 10000"/>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ONG locales</a:t>
          </a:r>
        </a:p>
      </dsp:txBody>
      <dsp:txXfrm>
        <a:off x="4990908" y="2041967"/>
        <a:ext cx="741051" cy="585554"/>
      </dsp:txXfrm>
    </dsp:sp>
    <dsp:sp modelId="{6BCACD36-32C4-4748-B195-1B60A2201223}">
      <dsp:nvSpPr>
        <dsp:cNvPr id="0" name=""/>
        <dsp:cNvSpPr/>
      </dsp:nvSpPr>
      <dsp:spPr>
        <a:xfrm>
          <a:off x="3912287" y="3171793"/>
          <a:ext cx="1647127" cy="316547"/>
        </a:xfrm>
        <a:prstGeom prst="lef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A5E9C7-1A53-CD4B-9C3A-2A8119AEC96A}">
      <dsp:nvSpPr>
        <dsp:cNvPr id="0" name=""/>
        <dsp:cNvSpPr/>
      </dsp:nvSpPr>
      <dsp:spPr>
        <a:xfrm>
          <a:off x="4923825" y="2924984"/>
          <a:ext cx="1271181" cy="81016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prstClr val="white"/>
              </a:solidFill>
              <a:latin typeface="Calibri" panose="020F0502020204030204"/>
              <a:ea typeface="+mn-ea"/>
              <a:cs typeface="+mn-cs"/>
            </a:rPr>
            <a:t>Services Techniques</a:t>
          </a:r>
        </a:p>
      </dsp:txBody>
      <dsp:txXfrm>
        <a:off x="4947554" y="2948713"/>
        <a:ext cx="1223723" cy="76270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2048679-4845-4745-A9E9-8B24A1F1B977}" type="datetimeFigureOut">
              <a:rPr lang="en-US"/>
              <a:pPr>
                <a:defRPr/>
              </a:pPr>
              <a:t>10/19/2020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4EDD371-13F4-43DC-B123-12FED9FC0D6B}" type="slidenum">
              <a:rPr lang="en-US"/>
              <a:pPr>
                <a:defRPr/>
              </a:pPr>
              <a:t>‹N°›</a:t>
            </a:fld>
            <a:endParaRPr lang="en-US"/>
          </a:p>
        </p:txBody>
      </p:sp>
    </p:spTree>
    <p:extLst>
      <p:ext uri="{BB962C8B-B14F-4D97-AF65-F5344CB8AC3E}">
        <p14:creationId xmlns:p14="http://schemas.microsoft.com/office/powerpoint/2010/main" val="6258874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965474a9_3_2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e965474a9_3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2BD518A-68D9-43A9-97BA-6AEC11B34C0B}" type="slidenum">
              <a:rPr lang="en-GB" smtClean="0"/>
              <a:pPr/>
              <a:t>9</a:t>
            </a:fld>
            <a:endParaRPr lang="en-GB"/>
          </a:p>
        </p:txBody>
      </p:sp>
    </p:spTree>
    <p:extLst>
      <p:ext uri="{BB962C8B-B14F-4D97-AF65-F5344CB8AC3E}">
        <p14:creationId xmlns:p14="http://schemas.microsoft.com/office/powerpoint/2010/main" val="175702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4EDD371-13F4-43DC-B123-12FED9FC0D6B}" type="slidenum">
              <a:rPr lang="en-US" smtClean="0"/>
              <a:pPr>
                <a:defRPr/>
              </a:pPr>
              <a:t>10</a:t>
            </a:fld>
            <a:endParaRPr lang="en-US"/>
          </a:p>
        </p:txBody>
      </p:sp>
    </p:spTree>
    <p:extLst>
      <p:ext uri="{BB962C8B-B14F-4D97-AF65-F5344CB8AC3E}">
        <p14:creationId xmlns:p14="http://schemas.microsoft.com/office/powerpoint/2010/main" val="274356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0EBE33E-524F-4288-AD3E-20ED88BEDFA4}" type="slidenum">
              <a:rPr lang="fr-FR" smtClean="0"/>
              <a:t>26</a:t>
            </a:fld>
            <a:endParaRPr lang="fr-FR"/>
          </a:p>
        </p:txBody>
      </p:sp>
    </p:spTree>
    <p:extLst>
      <p:ext uri="{BB962C8B-B14F-4D97-AF65-F5344CB8AC3E}">
        <p14:creationId xmlns:p14="http://schemas.microsoft.com/office/powerpoint/2010/main" val="224832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987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398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660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40475"/>
            <a:ext cx="1447800" cy="365125"/>
          </a:xfrm>
          <a:prstGeom prst="rect">
            <a:avLst/>
          </a:prstGeom>
        </p:spPr>
        <p:txBody>
          <a:bodyPr/>
          <a:lstStyle/>
          <a:p>
            <a:pPr>
              <a:defRPr/>
            </a:pPr>
            <a:fld id="{3C6C3300-48B1-40BB-85AD-5C7A61F378ED}" type="datetime1">
              <a:rPr lang="en-US" smtClean="0"/>
              <a:pPr>
                <a:defRPr/>
              </a:pPr>
              <a:t>10/19/2020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r>
              <a:rPr lang="en-US"/>
              <a:t>IPC Learning Programme</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A2B0062C-FEAD-43E6-A3C0-F5F6CEBB2A3C}" type="slidenum">
              <a:rPr lang="en-US" smtClean="0"/>
              <a:pPr>
                <a:defRPr/>
              </a:pPr>
              <a:t>‹N°›</a:t>
            </a:fld>
            <a:endParaRPr lang="en-US"/>
          </a:p>
        </p:txBody>
      </p:sp>
    </p:spTree>
    <p:extLst>
      <p:ext uri="{BB962C8B-B14F-4D97-AF65-F5344CB8AC3E}">
        <p14:creationId xmlns:p14="http://schemas.microsoft.com/office/powerpoint/2010/main" val="2341728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40475"/>
            <a:ext cx="1447800" cy="365125"/>
          </a:xfrm>
          <a:prstGeom prst="rect">
            <a:avLst/>
          </a:prstGeom>
        </p:spPr>
        <p:txBody>
          <a:bodyPr/>
          <a:lstStyle/>
          <a:p>
            <a:pPr>
              <a:defRPr/>
            </a:pPr>
            <a:fld id="{3C6C3300-48B1-40BB-85AD-5C7A61F378ED}" type="datetime1">
              <a:rPr lang="en-US" smtClean="0"/>
              <a:pPr>
                <a:defRPr/>
              </a:pPr>
              <a:t>10/19/2020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r>
              <a:rPr lang="en-US"/>
              <a:t>IPC Learning Programme</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A2B0062C-FEAD-43E6-A3C0-F5F6CEBB2A3C}" type="slidenum">
              <a:rPr lang="en-US" smtClean="0"/>
              <a:pPr>
                <a:defRPr/>
              </a:pPr>
              <a:t>‹N°›</a:t>
            </a:fld>
            <a:endParaRPr lang="en-US"/>
          </a:p>
        </p:txBody>
      </p:sp>
    </p:spTree>
    <p:extLst>
      <p:ext uri="{BB962C8B-B14F-4D97-AF65-F5344CB8AC3E}">
        <p14:creationId xmlns:p14="http://schemas.microsoft.com/office/powerpoint/2010/main" val="809995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40475"/>
            <a:ext cx="1447800" cy="365125"/>
          </a:xfrm>
          <a:prstGeom prst="rect">
            <a:avLst/>
          </a:prstGeom>
        </p:spPr>
        <p:txBody>
          <a:bodyPr/>
          <a:lstStyle/>
          <a:p>
            <a:pPr>
              <a:defRPr/>
            </a:pPr>
            <a:fld id="{3C6C3300-48B1-40BB-85AD-5C7A61F378ED}" type="datetime1">
              <a:rPr lang="en-US" smtClean="0"/>
              <a:pPr>
                <a:defRPr/>
              </a:pPr>
              <a:t>10/19/2020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r>
              <a:rPr lang="en-US"/>
              <a:t>IPC Learning Programme</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A2B0062C-FEAD-43E6-A3C0-F5F6CEBB2A3C}" type="slidenum">
              <a:rPr lang="en-US" smtClean="0"/>
              <a:pPr>
                <a:defRPr/>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8205E-64E7-49B0-B8E2-260BD993CF08}"/>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1BA13764-5C90-4684-A39C-E823842AE2A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2B17454-3D13-4A6F-8711-09CB699D8D00}"/>
              </a:ext>
            </a:extLst>
          </p:cNvPr>
          <p:cNvSpPr>
            <a:spLocks noGrp="1"/>
          </p:cNvSpPr>
          <p:nvPr>
            <p:ph type="dt" sz="half" idx="10"/>
          </p:nvPr>
        </p:nvSpPr>
        <p:spPr/>
        <p:txBody>
          <a:bodyPr/>
          <a:lstStyle/>
          <a:p>
            <a:fld id="{AE757926-221B-459A-B70E-E4F44EBC96A9}" type="datetimeFigureOut">
              <a:rPr lang="fr-FR" smtClean="0"/>
              <a:t>19/10/2020</a:t>
            </a:fld>
            <a:endParaRPr lang="fr-FR"/>
          </a:p>
        </p:txBody>
      </p:sp>
      <p:sp>
        <p:nvSpPr>
          <p:cNvPr id="5" name="Espace réservé du pied de page 4">
            <a:extLst>
              <a:ext uri="{FF2B5EF4-FFF2-40B4-BE49-F238E27FC236}">
                <a16:creationId xmlns:a16="http://schemas.microsoft.com/office/drawing/2014/main" id="{3FF875CD-C11B-4443-B842-22B07869F8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275BB9-6B62-4B51-A5F3-02E827DDE1D9}"/>
              </a:ext>
            </a:extLst>
          </p:cNvPr>
          <p:cNvSpPr>
            <a:spLocks noGrp="1"/>
          </p:cNvSpPr>
          <p:nvPr>
            <p:ph type="sldNum" sz="quarter" idx="12"/>
          </p:nvPr>
        </p:nvSpPr>
        <p:spPr/>
        <p:txBody>
          <a:bodyPr/>
          <a:lstStyle/>
          <a:p>
            <a:fld id="{E5B41980-F1AF-4E0D-B407-46F7191C2962}" type="slidenum">
              <a:rPr lang="fr-FR" smtClean="0"/>
              <a:t>‹N°›</a:t>
            </a:fld>
            <a:endParaRPr lang="fr-FR"/>
          </a:p>
        </p:txBody>
      </p:sp>
    </p:spTree>
    <p:extLst>
      <p:ext uri="{BB962C8B-B14F-4D97-AF65-F5344CB8AC3E}">
        <p14:creationId xmlns:p14="http://schemas.microsoft.com/office/powerpoint/2010/main" val="949665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0D70A7-B26A-4A13-A9E6-C649AAFE396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1EAA999-AA56-443D-BC04-0C964254B1F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5AE4705-0058-48DB-8137-A0A196F97DD1}"/>
              </a:ext>
            </a:extLst>
          </p:cNvPr>
          <p:cNvSpPr>
            <a:spLocks noGrp="1"/>
          </p:cNvSpPr>
          <p:nvPr>
            <p:ph type="dt" sz="half" idx="10"/>
          </p:nvPr>
        </p:nvSpPr>
        <p:spPr/>
        <p:txBody>
          <a:bodyPr/>
          <a:lstStyle/>
          <a:p>
            <a:fld id="{AE757926-221B-459A-B70E-E4F44EBC96A9}" type="datetimeFigureOut">
              <a:rPr lang="fr-FR" smtClean="0"/>
              <a:t>19/10/2020</a:t>
            </a:fld>
            <a:endParaRPr lang="fr-FR"/>
          </a:p>
        </p:txBody>
      </p:sp>
      <p:sp>
        <p:nvSpPr>
          <p:cNvPr id="5" name="Espace réservé du pied de page 4">
            <a:extLst>
              <a:ext uri="{FF2B5EF4-FFF2-40B4-BE49-F238E27FC236}">
                <a16:creationId xmlns:a16="http://schemas.microsoft.com/office/drawing/2014/main" id="{8C9EA151-779C-4EFA-8A45-2CC57D798D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B8829A-B175-40EB-A756-F15A5BB944A0}"/>
              </a:ext>
            </a:extLst>
          </p:cNvPr>
          <p:cNvSpPr>
            <a:spLocks noGrp="1"/>
          </p:cNvSpPr>
          <p:nvPr>
            <p:ph type="sldNum" sz="quarter" idx="12"/>
          </p:nvPr>
        </p:nvSpPr>
        <p:spPr/>
        <p:txBody>
          <a:bodyPr/>
          <a:lstStyle/>
          <a:p>
            <a:fld id="{E5B41980-F1AF-4E0D-B407-46F7191C2962}" type="slidenum">
              <a:rPr lang="fr-FR" smtClean="0"/>
              <a:t>‹N°›</a:t>
            </a:fld>
            <a:endParaRPr lang="fr-FR"/>
          </a:p>
        </p:txBody>
      </p:sp>
    </p:spTree>
    <p:extLst>
      <p:ext uri="{BB962C8B-B14F-4D97-AF65-F5344CB8AC3E}">
        <p14:creationId xmlns:p14="http://schemas.microsoft.com/office/powerpoint/2010/main" val="2280921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F18C88-7736-4EB5-98F3-7E8B97AC1D69}"/>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71956CFB-6209-42D7-973D-A6545751368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05550C5-3B49-401E-82B1-F69CF93E18B8}"/>
              </a:ext>
            </a:extLst>
          </p:cNvPr>
          <p:cNvSpPr>
            <a:spLocks noGrp="1"/>
          </p:cNvSpPr>
          <p:nvPr>
            <p:ph type="dt" sz="half" idx="10"/>
          </p:nvPr>
        </p:nvSpPr>
        <p:spPr/>
        <p:txBody>
          <a:bodyPr/>
          <a:lstStyle/>
          <a:p>
            <a:fld id="{AE757926-221B-459A-B70E-E4F44EBC96A9}" type="datetimeFigureOut">
              <a:rPr lang="fr-FR" smtClean="0"/>
              <a:t>19/10/2020</a:t>
            </a:fld>
            <a:endParaRPr lang="fr-FR"/>
          </a:p>
        </p:txBody>
      </p:sp>
      <p:sp>
        <p:nvSpPr>
          <p:cNvPr id="5" name="Espace réservé du pied de page 4">
            <a:extLst>
              <a:ext uri="{FF2B5EF4-FFF2-40B4-BE49-F238E27FC236}">
                <a16:creationId xmlns:a16="http://schemas.microsoft.com/office/drawing/2014/main" id="{560B6838-65EC-4D0B-A3B0-863DDC7ECA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E3C08E-4137-4B30-866E-FA26C20CAFA4}"/>
              </a:ext>
            </a:extLst>
          </p:cNvPr>
          <p:cNvSpPr>
            <a:spLocks noGrp="1"/>
          </p:cNvSpPr>
          <p:nvPr>
            <p:ph type="sldNum" sz="quarter" idx="12"/>
          </p:nvPr>
        </p:nvSpPr>
        <p:spPr/>
        <p:txBody>
          <a:bodyPr/>
          <a:lstStyle/>
          <a:p>
            <a:fld id="{E5B41980-F1AF-4E0D-B407-46F7191C2962}" type="slidenum">
              <a:rPr lang="fr-FR" smtClean="0"/>
              <a:t>‹N°›</a:t>
            </a:fld>
            <a:endParaRPr lang="fr-FR"/>
          </a:p>
        </p:txBody>
      </p:sp>
    </p:spTree>
    <p:extLst>
      <p:ext uri="{BB962C8B-B14F-4D97-AF65-F5344CB8AC3E}">
        <p14:creationId xmlns:p14="http://schemas.microsoft.com/office/powerpoint/2010/main" val="3088372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D3F95-0609-40F9-BCE7-91390106306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4769979-2BE5-4996-8483-23AE319948AF}"/>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5E47C4F-4B73-416B-97EA-056B69FC3773}"/>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5C2F45C-B832-4C5D-8F4E-D53C564754DD}"/>
              </a:ext>
            </a:extLst>
          </p:cNvPr>
          <p:cNvSpPr>
            <a:spLocks noGrp="1"/>
          </p:cNvSpPr>
          <p:nvPr>
            <p:ph type="dt" sz="half" idx="10"/>
          </p:nvPr>
        </p:nvSpPr>
        <p:spPr/>
        <p:txBody>
          <a:bodyPr/>
          <a:lstStyle/>
          <a:p>
            <a:fld id="{AE757926-221B-459A-B70E-E4F44EBC96A9}" type="datetimeFigureOut">
              <a:rPr lang="fr-FR" smtClean="0"/>
              <a:t>19/10/2020</a:t>
            </a:fld>
            <a:endParaRPr lang="fr-FR"/>
          </a:p>
        </p:txBody>
      </p:sp>
      <p:sp>
        <p:nvSpPr>
          <p:cNvPr id="6" name="Espace réservé du pied de page 5">
            <a:extLst>
              <a:ext uri="{FF2B5EF4-FFF2-40B4-BE49-F238E27FC236}">
                <a16:creationId xmlns:a16="http://schemas.microsoft.com/office/drawing/2014/main" id="{8E6003DD-896B-49F2-AB75-BB3D2E2AC95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81EAA4C-36BC-495D-87E2-531B3D4BE9C2}"/>
              </a:ext>
            </a:extLst>
          </p:cNvPr>
          <p:cNvSpPr>
            <a:spLocks noGrp="1"/>
          </p:cNvSpPr>
          <p:nvPr>
            <p:ph type="sldNum" sz="quarter" idx="12"/>
          </p:nvPr>
        </p:nvSpPr>
        <p:spPr/>
        <p:txBody>
          <a:bodyPr/>
          <a:lstStyle/>
          <a:p>
            <a:fld id="{E5B41980-F1AF-4E0D-B407-46F7191C2962}" type="slidenum">
              <a:rPr lang="fr-FR" smtClean="0"/>
              <a:t>‹N°›</a:t>
            </a:fld>
            <a:endParaRPr lang="fr-FR"/>
          </a:p>
        </p:txBody>
      </p:sp>
    </p:spTree>
    <p:extLst>
      <p:ext uri="{BB962C8B-B14F-4D97-AF65-F5344CB8AC3E}">
        <p14:creationId xmlns:p14="http://schemas.microsoft.com/office/powerpoint/2010/main" val="7207814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AD6868-8133-45AA-B355-D752BFC8D1A9}"/>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74D3413-0C9F-4DA9-828B-0822AC8BE68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B0A6016-4BCE-43D1-8B57-2662040C49B4}"/>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1A19C29-2788-4B04-924B-5E580460125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524F1DB-147C-4D18-BF0D-EC7C60BDE607}"/>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21B1014-78CA-42E9-A37C-177DFF3E4187}"/>
              </a:ext>
            </a:extLst>
          </p:cNvPr>
          <p:cNvSpPr>
            <a:spLocks noGrp="1"/>
          </p:cNvSpPr>
          <p:nvPr>
            <p:ph type="dt" sz="half" idx="10"/>
          </p:nvPr>
        </p:nvSpPr>
        <p:spPr/>
        <p:txBody>
          <a:bodyPr/>
          <a:lstStyle/>
          <a:p>
            <a:fld id="{AE757926-221B-459A-B70E-E4F44EBC96A9}" type="datetimeFigureOut">
              <a:rPr lang="fr-FR" smtClean="0"/>
              <a:t>19/10/2020</a:t>
            </a:fld>
            <a:endParaRPr lang="fr-FR"/>
          </a:p>
        </p:txBody>
      </p:sp>
      <p:sp>
        <p:nvSpPr>
          <p:cNvPr id="8" name="Espace réservé du pied de page 7">
            <a:extLst>
              <a:ext uri="{FF2B5EF4-FFF2-40B4-BE49-F238E27FC236}">
                <a16:creationId xmlns:a16="http://schemas.microsoft.com/office/drawing/2014/main" id="{8688FBE8-CB45-4754-8FD8-9BC2FB2C127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04DCABD-D156-4031-A3F6-D75121EFF0D1}"/>
              </a:ext>
            </a:extLst>
          </p:cNvPr>
          <p:cNvSpPr>
            <a:spLocks noGrp="1"/>
          </p:cNvSpPr>
          <p:nvPr>
            <p:ph type="sldNum" sz="quarter" idx="12"/>
          </p:nvPr>
        </p:nvSpPr>
        <p:spPr/>
        <p:txBody>
          <a:bodyPr/>
          <a:lstStyle/>
          <a:p>
            <a:fld id="{E5B41980-F1AF-4E0D-B407-46F7191C2962}" type="slidenum">
              <a:rPr lang="fr-FR" smtClean="0"/>
              <a:t>‹N°›</a:t>
            </a:fld>
            <a:endParaRPr lang="fr-FR"/>
          </a:p>
        </p:txBody>
      </p:sp>
    </p:spTree>
    <p:extLst>
      <p:ext uri="{BB962C8B-B14F-4D97-AF65-F5344CB8AC3E}">
        <p14:creationId xmlns:p14="http://schemas.microsoft.com/office/powerpoint/2010/main" val="1721787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ADRE HARMONIS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8778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E91424-C119-4ED1-9FC4-CDE3014308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FB4C901-EB0B-47E5-80CF-BCC4878AB77F}"/>
              </a:ext>
            </a:extLst>
          </p:cNvPr>
          <p:cNvSpPr>
            <a:spLocks noGrp="1"/>
          </p:cNvSpPr>
          <p:nvPr>
            <p:ph type="dt" sz="half" idx="10"/>
          </p:nvPr>
        </p:nvSpPr>
        <p:spPr/>
        <p:txBody>
          <a:bodyPr/>
          <a:lstStyle/>
          <a:p>
            <a:fld id="{AE757926-221B-459A-B70E-E4F44EBC96A9}" type="datetimeFigureOut">
              <a:rPr lang="fr-FR" smtClean="0"/>
              <a:t>19/10/2020</a:t>
            </a:fld>
            <a:endParaRPr lang="fr-FR"/>
          </a:p>
        </p:txBody>
      </p:sp>
      <p:sp>
        <p:nvSpPr>
          <p:cNvPr id="4" name="Espace réservé du pied de page 3">
            <a:extLst>
              <a:ext uri="{FF2B5EF4-FFF2-40B4-BE49-F238E27FC236}">
                <a16:creationId xmlns:a16="http://schemas.microsoft.com/office/drawing/2014/main" id="{3F20531F-C6F1-48BE-9B25-CF8296B748A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F0C3E23-EF90-41F4-97F2-FB04C46D7D09}"/>
              </a:ext>
            </a:extLst>
          </p:cNvPr>
          <p:cNvSpPr>
            <a:spLocks noGrp="1"/>
          </p:cNvSpPr>
          <p:nvPr>
            <p:ph type="sldNum" sz="quarter" idx="12"/>
          </p:nvPr>
        </p:nvSpPr>
        <p:spPr/>
        <p:txBody>
          <a:bodyPr/>
          <a:lstStyle/>
          <a:p>
            <a:fld id="{E5B41980-F1AF-4E0D-B407-46F7191C2962}" type="slidenum">
              <a:rPr lang="fr-FR" smtClean="0"/>
              <a:t>‹N°›</a:t>
            </a:fld>
            <a:endParaRPr lang="fr-FR"/>
          </a:p>
        </p:txBody>
      </p:sp>
    </p:spTree>
    <p:extLst>
      <p:ext uri="{BB962C8B-B14F-4D97-AF65-F5344CB8AC3E}">
        <p14:creationId xmlns:p14="http://schemas.microsoft.com/office/powerpoint/2010/main" val="20381918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208F649-2999-4118-9122-B6AFFAFF2216}"/>
              </a:ext>
            </a:extLst>
          </p:cNvPr>
          <p:cNvSpPr>
            <a:spLocks noGrp="1"/>
          </p:cNvSpPr>
          <p:nvPr>
            <p:ph type="dt" sz="half" idx="10"/>
          </p:nvPr>
        </p:nvSpPr>
        <p:spPr/>
        <p:txBody>
          <a:bodyPr/>
          <a:lstStyle/>
          <a:p>
            <a:fld id="{AE757926-221B-459A-B70E-E4F44EBC96A9}" type="datetimeFigureOut">
              <a:rPr lang="fr-FR" smtClean="0"/>
              <a:t>19/10/2020</a:t>
            </a:fld>
            <a:endParaRPr lang="fr-FR"/>
          </a:p>
        </p:txBody>
      </p:sp>
      <p:sp>
        <p:nvSpPr>
          <p:cNvPr id="3" name="Espace réservé du pied de page 2">
            <a:extLst>
              <a:ext uri="{FF2B5EF4-FFF2-40B4-BE49-F238E27FC236}">
                <a16:creationId xmlns:a16="http://schemas.microsoft.com/office/drawing/2014/main" id="{C3C21F27-A979-47D3-838C-BA230B5985F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03D39D8-5CE7-4D35-80C0-1F5116A287FF}"/>
              </a:ext>
            </a:extLst>
          </p:cNvPr>
          <p:cNvSpPr>
            <a:spLocks noGrp="1"/>
          </p:cNvSpPr>
          <p:nvPr>
            <p:ph type="sldNum" sz="quarter" idx="12"/>
          </p:nvPr>
        </p:nvSpPr>
        <p:spPr/>
        <p:txBody>
          <a:bodyPr/>
          <a:lstStyle/>
          <a:p>
            <a:fld id="{E5B41980-F1AF-4E0D-B407-46F7191C2962}" type="slidenum">
              <a:rPr lang="fr-FR" smtClean="0"/>
              <a:t>‹N°›</a:t>
            </a:fld>
            <a:endParaRPr lang="fr-FR"/>
          </a:p>
        </p:txBody>
      </p:sp>
    </p:spTree>
    <p:extLst>
      <p:ext uri="{BB962C8B-B14F-4D97-AF65-F5344CB8AC3E}">
        <p14:creationId xmlns:p14="http://schemas.microsoft.com/office/powerpoint/2010/main" val="3687503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C714F7-3B27-45B5-A3A5-88FC42C21D42}"/>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233CB4FD-00D9-4CAE-AB9A-2C1D15FF390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62BA20A-8B55-4E3E-86AD-EAE6BF6A64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96D8E22-0CE3-42DD-A785-B4AC4669AD2A}"/>
              </a:ext>
            </a:extLst>
          </p:cNvPr>
          <p:cNvSpPr>
            <a:spLocks noGrp="1"/>
          </p:cNvSpPr>
          <p:nvPr>
            <p:ph type="dt" sz="half" idx="10"/>
          </p:nvPr>
        </p:nvSpPr>
        <p:spPr/>
        <p:txBody>
          <a:bodyPr/>
          <a:lstStyle/>
          <a:p>
            <a:fld id="{AE757926-221B-459A-B70E-E4F44EBC96A9}" type="datetimeFigureOut">
              <a:rPr lang="fr-FR" smtClean="0"/>
              <a:t>19/10/2020</a:t>
            </a:fld>
            <a:endParaRPr lang="fr-FR"/>
          </a:p>
        </p:txBody>
      </p:sp>
      <p:sp>
        <p:nvSpPr>
          <p:cNvPr id="6" name="Espace réservé du pied de page 5">
            <a:extLst>
              <a:ext uri="{FF2B5EF4-FFF2-40B4-BE49-F238E27FC236}">
                <a16:creationId xmlns:a16="http://schemas.microsoft.com/office/drawing/2014/main" id="{24BCD9BC-ED4F-46D9-88E1-D83948A9FEE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9816D98-C0CD-44F6-8166-EA7DA395DC13}"/>
              </a:ext>
            </a:extLst>
          </p:cNvPr>
          <p:cNvSpPr>
            <a:spLocks noGrp="1"/>
          </p:cNvSpPr>
          <p:nvPr>
            <p:ph type="sldNum" sz="quarter" idx="12"/>
          </p:nvPr>
        </p:nvSpPr>
        <p:spPr/>
        <p:txBody>
          <a:bodyPr/>
          <a:lstStyle/>
          <a:p>
            <a:fld id="{E5B41980-F1AF-4E0D-B407-46F7191C2962}" type="slidenum">
              <a:rPr lang="fr-FR" smtClean="0"/>
              <a:t>‹N°›</a:t>
            </a:fld>
            <a:endParaRPr lang="fr-FR"/>
          </a:p>
        </p:txBody>
      </p:sp>
    </p:spTree>
    <p:extLst>
      <p:ext uri="{BB962C8B-B14F-4D97-AF65-F5344CB8AC3E}">
        <p14:creationId xmlns:p14="http://schemas.microsoft.com/office/powerpoint/2010/main" val="2182345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64E63-DE81-4FDA-BEB6-934D289DF54D}"/>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060C9F91-2BC2-4C31-A5DE-1A95602265A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B61F43FE-2E2A-4E97-9FF9-4596F9F889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5C3AE9-B03D-436F-BC36-4FE1D69F3063}"/>
              </a:ext>
            </a:extLst>
          </p:cNvPr>
          <p:cNvSpPr>
            <a:spLocks noGrp="1"/>
          </p:cNvSpPr>
          <p:nvPr>
            <p:ph type="dt" sz="half" idx="10"/>
          </p:nvPr>
        </p:nvSpPr>
        <p:spPr/>
        <p:txBody>
          <a:bodyPr/>
          <a:lstStyle/>
          <a:p>
            <a:fld id="{AE757926-221B-459A-B70E-E4F44EBC96A9}" type="datetimeFigureOut">
              <a:rPr lang="fr-FR" smtClean="0"/>
              <a:t>19/10/2020</a:t>
            </a:fld>
            <a:endParaRPr lang="fr-FR"/>
          </a:p>
        </p:txBody>
      </p:sp>
      <p:sp>
        <p:nvSpPr>
          <p:cNvPr id="6" name="Espace réservé du pied de page 5">
            <a:extLst>
              <a:ext uri="{FF2B5EF4-FFF2-40B4-BE49-F238E27FC236}">
                <a16:creationId xmlns:a16="http://schemas.microsoft.com/office/drawing/2014/main" id="{E9A877B8-650D-46AC-B51C-96DC1278968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A81FAA3-1554-4130-9471-441F91DD8D1B}"/>
              </a:ext>
            </a:extLst>
          </p:cNvPr>
          <p:cNvSpPr>
            <a:spLocks noGrp="1"/>
          </p:cNvSpPr>
          <p:nvPr>
            <p:ph type="sldNum" sz="quarter" idx="12"/>
          </p:nvPr>
        </p:nvSpPr>
        <p:spPr/>
        <p:txBody>
          <a:bodyPr/>
          <a:lstStyle/>
          <a:p>
            <a:fld id="{E5B41980-F1AF-4E0D-B407-46F7191C2962}" type="slidenum">
              <a:rPr lang="fr-FR" smtClean="0"/>
              <a:t>‹N°›</a:t>
            </a:fld>
            <a:endParaRPr lang="fr-FR"/>
          </a:p>
        </p:txBody>
      </p:sp>
    </p:spTree>
    <p:extLst>
      <p:ext uri="{BB962C8B-B14F-4D97-AF65-F5344CB8AC3E}">
        <p14:creationId xmlns:p14="http://schemas.microsoft.com/office/powerpoint/2010/main" val="3754153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C48F5-BE53-4836-8176-72BB82C20B6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A0B275F-1FE3-4EAF-9F72-0FB455321DE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B8D8E9-D8BF-4EAA-BA8B-87C3D46C088C}"/>
              </a:ext>
            </a:extLst>
          </p:cNvPr>
          <p:cNvSpPr>
            <a:spLocks noGrp="1"/>
          </p:cNvSpPr>
          <p:nvPr>
            <p:ph type="dt" sz="half" idx="10"/>
          </p:nvPr>
        </p:nvSpPr>
        <p:spPr/>
        <p:txBody>
          <a:bodyPr/>
          <a:lstStyle/>
          <a:p>
            <a:fld id="{AE757926-221B-459A-B70E-E4F44EBC96A9}" type="datetimeFigureOut">
              <a:rPr lang="fr-FR" smtClean="0"/>
              <a:t>19/10/2020</a:t>
            </a:fld>
            <a:endParaRPr lang="fr-FR"/>
          </a:p>
        </p:txBody>
      </p:sp>
      <p:sp>
        <p:nvSpPr>
          <p:cNvPr id="5" name="Espace réservé du pied de page 4">
            <a:extLst>
              <a:ext uri="{FF2B5EF4-FFF2-40B4-BE49-F238E27FC236}">
                <a16:creationId xmlns:a16="http://schemas.microsoft.com/office/drawing/2014/main" id="{B54754F0-536A-4F84-9DBC-DD862CE6D9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F9B5E3-EADC-411C-8E08-2646639755B6}"/>
              </a:ext>
            </a:extLst>
          </p:cNvPr>
          <p:cNvSpPr>
            <a:spLocks noGrp="1"/>
          </p:cNvSpPr>
          <p:nvPr>
            <p:ph type="sldNum" sz="quarter" idx="12"/>
          </p:nvPr>
        </p:nvSpPr>
        <p:spPr/>
        <p:txBody>
          <a:bodyPr/>
          <a:lstStyle/>
          <a:p>
            <a:fld id="{E5B41980-F1AF-4E0D-B407-46F7191C2962}" type="slidenum">
              <a:rPr lang="fr-FR" smtClean="0"/>
              <a:t>‹N°›</a:t>
            </a:fld>
            <a:endParaRPr lang="fr-FR"/>
          </a:p>
        </p:txBody>
      </p:sp>
    </p:spTree>
    <p:extLst>
      <p:ext uri="{BB962C8B-B14F-4D97-AF65-F5344CB8AC3E}">
        <p14:creationId xmlns:p14="http://schemas.microsoft.com/office/powerpoint/2010/main" val="1135411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C9F6874-FFB5-44FB-B8EB-4C32151564A9}"/>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21E1BA8-1DFF-496F-A5F7-5B78284E19A0}"/>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BAAC52-2147-4B89-84DE-3637DFE8C06D}"/>
              </a:ext>
            </a:extLst>
          </p:cNvPr>
          <p:cNvSpPr>
            <a:spLocks noGrp="1"/>
          </p:cNvSpPr>
          <p:nvPr>
            <p:ph type="dt" sz="half" idx="10"/>
          </p:nvPr>
        </p:nvSpPr>
        <p:spPr/>
        <p:txBody>
          <a:bodyPr/>
          <a:lstStyle/>
          <a:p>
            <a:fld id="{AE757926-221B-459A-B70E-E4F44EBC96A9}" type="datetimeFigureOut">
              <a:rPr lang="fr-FR" smtClean="0"/>
              <a:t>19/10/2020</a:t>
            </a:fld>
            <a:endParaRPr lang="fr-FR"/>
          </a:p>
        </p:txBody>
      </p:sp>
      <p:sp>
        <p:nvSpPr>
          <p:cNvPr id="5" name="Espace réservé du pied de page 4">
            <a:extLst>
              <a:ext uri="{FF2B5EF4-FFF2-40B4-BE49-F238E27FC236}">
                <a16:creationId xmlns:a16="http://schemas.microsoft.com/office/drawing/2014/main" id="{EAEB74CF-C872-4690-8FE5-4CD9D6E6CF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72E5A2-5FB3-4716-A4BF-F12C57D85F8C}"/>
              </a:ext>
            </a:extLst>
          </p:cNvPr>
          <p:cNvSpPr>
            <a:spLocks noGrp="1"/>
          </p:cNvSpPr>
          <p:nvPr>
            <p:ph type="sldNum" sz="quarter" idx="12"/>
          </p:nvPr>
        </p:nvSpPr>
        <p:spPr/>
        <p:txBody>
          <a:bodyPr/>
          <a:lstStyle/>
          <a:p>
            <a:fld id="{E5B41980-F1AF-4E0D-B407-46F7191C2962}" type="slidenum">
              <a:rPr lang="fr-FR" smtClean="0"/>
              <a:t>‹N°›</a:t>
            </a:fld>
            <a:endParaRPr lang="fr-FR"/>
          </a:p>
        </p:txBody>
      </p:sp>
    </p:spTree>
    <p:extLst>
      <p:ext uri="{BB962C8B-B14F-4D97-AF65-F5344CB8AC3E}">
        <p14:creationId xmlns:p14="http://schemas.microsoft.com/office/powerpoint/2010/main" val="2674223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82059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102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98125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163672" y="6250164"/>
            <a:ext cx="3786690" cy="365125"/>
          </a:xfrm>
          <a:prstGeom prst="rect">
            <a:avLst/>
          </a:prstGeom>
        </p:spPr>
        <p:txBody>
          <a:bodyPr/>
          <a:lstStyle/>
          <a:p>
            <a:pPr>
              <a:defRPr/>
            </a:pPr>
            <a:fld id="{3C6C3300-48B1-40BB-85AD-5C7A61F378ED}" type="datetime1">
              <a:rPr lang="en-US" smtClean="0"/>
              <a:pPr>
                <a:defRPr/>
              </a:pPr>
              <a:t>10/19/2020</a:t>
            </a:fld>
            <a:endParaRPr lang="en-US" dirty="0"/>
          </a:p>
        </p:txBody>
      </p:sp>
      <p:sp>
        <p:nvSpPr>
          <p:cNvPr id="4" name="Footer Placeholder 3"/>
          <p:cNvSpPr>
            <a:spLocks noGrp="1"/>
          </p:cNvSpPr>
          <p:nvPr>
            <p:ph type="ftr" sz="quarter" idx="11"/>
          </p:nvPr>
        </p:nvSpPr>
        <p:spPr>
          <a:xfrm>
            <a:off x="193638" y="6250164"/>
            <a:ext cx="3786691" cy="365125"/>
          </a:xfrm>
          <a:prstGeom prst="rect">
            <a:avLst/>
          </a:prstGeom>
        </p:spPr>
        <p:txBody>
          <a:bodyPr/>
          <a:lstStyle/>
          <a:p>
            <a:pPr>
              <a:defRPr/>
            </a:pPr>
            <a:r>
              <a:rPr lang="en-US"/>
              <a:t>IPC Learning Programme</a:t>
            </a:r>
            <a:endParaRPr lang="en-US" dirty="0"/>
          </a:p>
        </p:txBody>
      </p:sp>
      <p:sp>
        <p:nvSpPr>
          <p:cNvPr id="5" name="Slide Number Placeholder 4"/>
          <p:cNvSpPr>
            <a:spLocks noGrp="1"/>
          </p:cNvSpPr>
          <p:nvPr>
            <p:ph type="sldNum" sz="quarter" idx="12"/>
          </p:nvPr>
        </p:nvSpPr>
        <p:spPr>
          <a:xfrm>
            <a:off x="3991088" y="6250163"/>
            <a:ext cx="1161826" cy="365125"/>
          </a:xfrm>
          <a:prstGeom prst="rect">
            <a:avLst/>
          </a:prstGeom>
        </p:spPr>
        <p:txBody>
          <a:bodyPr/>
          <a:lstStyle/>
          <a:p>
            <a:pPr>
              <a:defRPr/>
            </a:pPr>
            <a:fld id="{A2B0062C-FEAD-43E6-A3C0-F5F6CEBB2A3C}" type="slidenum">
              <a:rPr lang="en-US" smtClean="0"/>
              <a:pPr>
                <a:defRPr/>
              </a:pPr>
              <a:t>‹N°›</a:t>
            </a:fld>
            <a:endParaRPr lang="en-US"/>
          </a:p>
        </p:txBody>
      </p:sp>
    </p:spTree>
    <p:extLst>
      <p:ext uri="{BB962C8B-B14F-4D97-AF65-F5344CB8AC3E}">
        <p14:creationId xmlns:p14="http://schemas.microsoft.com/office/powerpoint/2010/main" val="863451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71382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0517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0348217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ounded Rectangle 13"/>
          <p:cNvSpPr/>
          <p:nvPr/>
        </p:nvSpPr>
        <p:spPr>
          <a:xfrm>
            <a:off x="1524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dirty="0"/>
              <a:t>Click to edit Master title style</a:t>
            </a:r>
          </a:p>
        </p:txBody>
      </p:sp>
      <p:sp>
        <p:nvSpPr>
          <p:cNvPr id="16" name="Rectangle 15"/>
          <p:cNvSpPr/>
          <p:nvPr/>
        </p:nvSpPr>
        <p:spPr>
          <a:xfrm flipV="1">
            <a:off x="0" y="228600"/>
            <a:ext cx="228600" cy="351005"/>
          </a:xfrm>
          <a:prstGeom prst="rect">
            <a:avLst/>
          </a:prstGeom>
          <a:solidFill>
            <a:srgbClr val="822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60000"/>
              </a:solidFill>
            </a:endParaRPr>
          </a:p>
        </p:txBody>
      </p:sp>
      <p:sp>
        <p:nvSpPr>
          <p:cNvPr id="22" name="Rectangle 21"/>
          <p:cNvSpPr/>
          <p:nvPr/>
        </p:nvSpPr>
        <p:spPr>
          <a:xfrm flipV="1">
            <a:off x="0" y="540604"/>
            <a:ext cx="228600" cy="351005"/>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flipV="1">
            <a:off x="0" y="891609"/>
            <a:ext cx="228600" cy="35100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flipV="1">
            <a:off x="0" y="1242613"/>
            <a:ext cx="228600" cy="351005"/>
          </a:xfrm>
          <a:prstGeom prst="rect">
            <a:avLst/>
          </a:prstGeom>
          <a:solidFill>
            <a:srgbClr val="FFF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flipV="1">
            <a:off x="0" y="1593617"/>
            <a:ext cx="228600" cy="351005"/>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15"/>
          <p:cNvGrpSpPr>
            <a:grpSpLocks noChangeAspect="1"/>
          </p:cNvGrpSpPr>
          <p:nvPr userDrawn="1"/>
        </p:nvGrpSpPr>
        <p:grpSpPr bwMode="hidden">
          <a:xfrm>
            <a:off x="0" y="1679429"/>
            <a:ext cx="8839200"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97519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71"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C15A837-D223-4BC4-B9C4-09ED12AC01A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DB58985-37CD-4F6B-BC2B-9549FF2F07F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AB6BBB-7C5D-43EF-AA7F-47C4A89BB8C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E2F1BE-9C96-4C4E-A4D6-8D4430B64309}" type="datetimeFigureOut">
              <a:rPr lang="fr-FR" smtClean="0"/>
              <a:t>19/10/2020</a:t>
            </a:fld>
            <a:endParaRPr lang="fr-FR"/>
          </a:p>
        </p:txBody>
      </p:sp>
      <p:sp>
        <p:nvSpPr>
          <p:cNvPr id="5" name="Espace réservé du pied de page 4">
            <a:extLst>
              <a:ext uri="{FF2B5EF4-FFF2-40B4-BE49-F238E27FC236}">
                <a16:creationId xmlns:a16="http://schemas.microsoft.com/office/drawing/2014/main" id="{7FECF014-F639-4BA6-861C-D5C99B2E0AF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52D4FE4-F7C5-49A3-9297-DB03A5431B0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92F0C9-F104-4C56-BB28-2532758E6A73}" type="slidenum">
              <a:rPr lang="fr-FR" smtClean="0"/>
              <a:t>‹N°›</a:t>
            </a:fld>
            <a:endParaRPr lang="fr-FR"/>
          </a:p>
        </p:txBody>
      </p:sp>
      <p:grpSp>
        <p:nvGrpSpPr>
          <p:cNvPr id="7" name="Group 15">
            <a:extLst>
              <a:ext uri="{FF2B5EF4-FFF2-40B4-BE49-F238E27FC236}">
                <a16:creationId xmlns:a16="http://schemas.microsoft.com/office/drawing/2014/main" id="{33F742FB-047B-429F-AE24-94DCE1F8A48F}"/>
              </a:ext>
            </a:extLst>
          </p:cNvPr>
          <p:cNvGrpSpPr>
            <a:grpSpLocks noChangeAspect="1"/>
          </p:cNvGrpSpPr>
          <p:nvPr userDrawn="1"/>
        </p:nvGrpSpPr>
        <p:grpSpPr bwMode="hidden">
          <a:xfrm>
            <a:off x="0" y="1679429"/>
            <a:ext cx="8839200" cy="1329874"/>
            <a:chOff x="-3905251" y="4294188"/>
            <a:chExt cx="13027839" cy="1892300"/>
          </a:xfrm>
        </p:grpSpPr>
        <p:sp>
          <p:nvSpPr>
            <p:cNvPr id="8" name="Freeform 14">
              <a:extLst>
                <a:ext uri="{FF2B5EF4-FFF2-40B4-BE49-F238E27FC236}">
                  <a16:creationId xmlns:a16="http://schemas.microsoft.com/office/drawing/2014/main" id="{E39EAE97-1CF3-44AA-9C64-1E53FBB12F85}"/>
                </a:ext>
              </a:extLst>
            </p:cNvPr>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8">
              <a:extLst>
                <a:ext uri="{FF2B5EF4-FFF2-40B4-BE49-F238E27FC236}">
                  <a16:creationId xmlns:a16="http://schemas.microsoft.com/office/drawing/2014/main" id="{67013A37-CDC2-4F71-8AE1-4CED7D5AFD06}"/>
                </a:ext>
              </a:extLst>
            </p:cNvPr>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D6316E9F-7519-4C67-A543-8A1C35873A8D}"/>
                </a:ext>
              </a:extLst>
            </p:cNvPr>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6">
              <a:extLst>
                <a:ext uri="{FF2B5EF4-FFF2-40B4-BE49-F238E27FC236}">
                  <a16:creationId xmlns:a16="http://schemas.microsoft.com/office/drawing/2014/main" id="{8BA58AA1-6F76-4A96-B7BE-A401F6DA1A67}"/>
                </a:ext>
              </a:extLst>
            </p:cNvPr>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2" name="Freeform 10">
              <a:extLst>
                <a:ext uri="{FF2B5EF4-FFF2-40B4-BE49-F238E27FC236}">
                  <a16:creationId xmlns:a16="http://schemas.microsoft.com/office/drawing/2014/main" id="{30931B5F-FD5B-4905-8E59-861EC4D08E22}"/>
                </a:ext>
              </a:extLst>
            </p:cNvPr>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4435981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mp"/><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18" Type="http://schemas.openxmlformats.org/officeDocument/2006/relationships/image" Target="../media/image32.jpe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image" Target="../media/image16.emf"/><Relationship Id="rId16" Type="http://schemas.openxmlformats.org/officeDocument/2006/relationships/image" Target="../media/image30.png"/><Relationship Id="rId1" Type="http://schemas.openxmlformats.org/officeDocument/2006/relationships/slideLayout" Target="../slideLayouts/slideLayout16.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9.tmp"/><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tmp"/><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1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mp"/><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1.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0.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10.jpeg"/><Relationship Id="rId4" Type="http://schemas.openxmlformats.org/officeDocument/2006/relationships/image" Target="../media/image9.tmp"/></Relationships>
</file>

<file path=ppt/slides/_rels/slide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0" y="1270534"/>
            <a:ext cx="9144000" cy="369332"/>
          </a:xfrm>
          <a:prstGeom prst="rect">
            <a:avLst/>
          </a:prstGeom>
          <a:solidFill>
            <a:schemeClr val="bg1"/>
          </a:solidFill>
        </p:spPr>
        <p:txBody>
          <a:bodyPr>
            <a:spAutoFit/>
          </a:bodyPr>
          <a:lstStyle/>
          <a:p>
            <a:pPr algn="r">
              <a:defRPr/>
            </a:pPr>
            <a:endParaRPr lang="en-GB" dirty="0">
              <a:solidFill>
                <a:schemeClr val="bg1">
                  <a:lumMod val="50000"/>
                </a:schemeClr>
              </a:solidFill>
              <a:effectLst>
                <a:outerShdw blurRad="38100" dist="38100" dir="2700000" algn="tl">
                  <a:srgbClr val="000000">
                    <a:alpha val="43137"/>
                  </a:srgbClr>
                </a:outerShdw>
              </a:effectLst>
              <a:latin typeface="Calibri" pitchFamily="34" charset="0"/>
            </a:endParaRPr>
          </a:p>
        </p:txBody>
      </p:sp>
      <p:sp>
        <p:nvSpPr>
          <p:cNvPr id="2" name="Rectangle 1"/>
          <p:cNvSpPr/>
          <p:nvPr/>
        </p:nvSpPr>
        <p:spPr>
          <a:xfrm>
            <a:off x="3447769" y="6021288"/>
            <a:ext cx="2538965" cy="523220"/>
          </a:xfrm>
          <a:prstGeom prst="rect">
            <a:avLst/>
          </a:prstGeom>
        </p:spPr>
        <p:txBody>
          <a:bodyPr wrap="none">
            <a:spAutoFit/>
          </a:bodyPr>
          <a:lstStyle/>
          <a:p>
            <a:pPr algn="ctr"/>
            <a:r>
              <a:rPr lang="en-GB" sz="1400" dirty="0" err="1">
                <a:effectLst>
                  <a:outerShdw blurRad="38100" dist="38100" dir="2700000" algn="tl">
                    <a:srgbClr val="000000">
                      <a:alpha val="43137"/>
                    </a:srgbClr>
                  </a:outerShdw>
                </a:effectLst>
                <a:latin typeface="+mn-lt"/>
              </a:rPr>
              <a:t>Dr.</a:t>
            </a:r>
            <a:r>
              <a:rPr lang="en-GB" sz="1400" dirty="0">
                <a:effectLst>
                  <a:outerShdw blurRad="38100" dist="38100" dir="2700000" algn="tl">
                    <a:srgbClr val="000000">
                      <a:alpha val="43137"/>
                    </a:srgbClr>
                  </a:outerShdw>
                </a:effectLst>
                <a:latin typeface="+mn-lt"/>
              </a:rPr>
              <a:t> Baoua Issoufou</a:t>
            </a:r>
          </a:p>
          <a:p>
            <a:pPr algn="ctr"/>
            <a:r>
              <a:rPr lang="en-GB" sz="1400" dirty="0">
                <a:effectLst>
                  <a:outerShdw blurRad="38100" dist="38100" dir="2700000" algn="tl">
                    <a:srgbClr val="000000">
                      <a:alpha val="43137"/>
                    </a:srgbClr>
                  </a:outerShdw>
                </a:effectLst>
                <a:latin typeface="+mn-lt"/>
              </a:rPr>
              <a:t>CILSS/AGRHYMET, Niamey-Niger</a:t>
            </a:r>
            <a:endParaRPr lang="en-US" sz="1400" dirty="0">
              <a:effectLst>
                <a:outerShdw blurRad="38100" dist="38100" dir="2700000" algn="tl">
                  <a:srgbClr val="000000">
                    <a:alpha val="43137"/>
                  </a:srgbClr>
                </a:outerShdw>
              </a:effectLst>
              <a:latin typeface="+mn-lt"/>
            </a:endParaRPr>
          </a:p>
        </p:txBody>
      </p:sp>
      <p:sp>
        <p:nvSpPr>
          <p:cNvPr id="11" name="Title 10"/>
          <p:cNvSpPr>
            <a:spLocks noGrp="1"/>
          </p:cNvSpPr>
          <p:nvPr>
            <p:ph type="ctrTitle"/>
          </p:nvPr>
        </p:nvSpPr>
        <p:spPr>
          <a:xfrm>
            <a:off x="1279716" y="1786634"/>
            <a:ext cx="7632848" cy="1449082"/>
          </a:xfrm>
        </p:spPr>
        <p:txBody>
          <a:bodyPr>
            <a:noAutofit/>
          </a:bodyPr>
          <a:lstStyle/>
          <a:p>
            <a:r>
              <a:rPr lang="en-GB" sz="3200" b="1" cap="small" dirty="0">
                <a:solidFill>
                  <a:schemeClr val="accent6">
                    <a:lumMod val="75000"/>
                  </a:schemeClr>
                </a:solidFill>
                <a:latin typeface="Arial Black" panose="020B0A04020102020204" pitchFamily="34" charset="0"/>
              </a:rPr>
              <a:t>FOIRE AUX SAVOIRS SUR LA CORNE DE L’AFRIQUE ET LE SAHEL</a:t>
            </a:r>
            <a:endParaRPr lang="en-GB" sz="3200" b="1" cap="small" dirty="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endParaRPr>
          </a:p>
        </p:txBody>
      </p:sp>
      <p:pic>
        <p:nvPicPr>
          <p:cNvPr id="3" name="Image 2">
            <a:extLst>
              <a:ext uri="{FF2B5EF4-FFF2-40B4-BE49-F238E27FC236}">
                <a16:creationId xmlns:a16="http://schemas.microsoft.com/office/drawing/2014/main" id="{14F2884C-36A3-4BE3-BD69-5E80F95A2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994"/>
            <a:ext cx="1229773" cy="7000993"/>
          </a:xfrm>
          <a:prstGeom prst="rect">
            <a:avLst/>
          </a:prstGeom>
        </p:spPr>
      </p:pic>
      <p:pic>
        <p:nvPicPr>
          <p:cNvPr id="4" name="Image 3">
            <a:extLst>
              <a:ext uri="{FF2B5EF4-FFF2-40B4-BE49-F238E27FC236}">
                <a16:creationId xmlns:a16="http://schemas.microsoft.com/office/drawing/2014/main" id="{EFB8D1F6-F67A-413A-B0EF-FAEAF3F937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04" t="3485" r="7072" b="12608"/>
          <a:stretch/>
        </p:blipFill>
        <p:spPr>
          <a:xfrm>
            <a:off x="4717252" y="11372"/>
            <a:ext cx="1590885" cy="1647703"/>
          </a:xfrm>
          <a:prstGeom prst="rect">
            <a:avLst/>
          </a:prstGeom>
        </p:spPr>
      </p:pic>
      <p:pic>
        <p:nvPicPr>
          <p:cNvPr id="5" name="Image 4">
            <a:extLst>
              <a:ext uri="{FF2B5EF4-FFF2-40B4-BE49-F238E27FC236}">
                <a16:creationId xmlns:a16="http://schemas.microsoft.com/office/drawing/2014/main" id="{9B35857F-B1F6-4C8E-B49A-FB50B371B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414" y="64677"/>
            <a:ext cx="1797538" cy="1647703"/>
          </a:xfrm>
          <a:prstGeom prst="rect">
            <a:avLst/>
          </a:prstGeom>
        </p:spPr>
      </p:pic>
      <p:pic>
        <p:nvPicPr>
          <p:cNvPr id="6" name="Image 5">
            <a:extLst>
              <a:ext uri="{FF2B5EF4-FFF2-40B4-BE49-F238E27FC236}">
                <a16:creationId xmlns:a16="http://schemas.microsoft.com/office/drawing/2014/main" id="{98713CE6-22C1-435E-8263-57162E05BD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7437" y="93877"/>
            <a:ext cx="1073794" cy="1580403"/>
          </a:xfrm>
          <a:prstGeom prst="rect">
            <a:avLst/>
          </a:prstGeom>
        </p:spPr>
      </p:pic>
      <p:sp>
        <p:nvSpPr>
          <p:cNvPr id="53" name="ZoneTexte 52">
            <a:extLst>
              <a:ext uri="{FF2B5EF4-FFF2-40B4-BE49-F238E27FC236}">
                <a16:creationId xmlns:a16="http://schemas.microsoft.com/office/drawing/2014/main" id="{23193BEF-3C48-4DB6-AFD4-901AD2AB61F1}"/>
              </a:ext>
            </a:extLst>
          </p:cNvPr>
          <p:cNvSpPr txBox="1"/>
          <p:nvPr/>
        </p:nvSpPr>
        <p:spPr>
          <a:xfrm>
            <a:off x="1623335" y="3477088"/>
            <a:ext cx="6945609"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800" b="0" i="0" u="none" strike="noStrike" cap="small" dirty="0">
                <a:solidFill>
                  <a:srgbClr val="333333"/>
                </a:solidFill>
                <a:latin typeface="Arial Black" panose="020B0A04020102020204" pitchFamily="34" charset="0"/>
              </a:rPr>
              <a:t>Dispositif régional de prévention et de gestion des crises au sahel et en Afrique de l’ouest</a:t>
            </a:r>
          </a:p>
          <a:p>
            <a:pPr algn="ctr"/>
            <a:r>
              <a:rPr lang="fr-FR" cap="small" dirty="0">
                <a:solidFill>
                  <a:srgbClr val="333333"/>
                </a:solidFill>
                <a:latin typeface="Arial Black" panose="020B0A04020102020204" pitchFamily="34" charset="0"/>
              </a:rPr>
              <a:t>----------------------------</a:t>
            </a:r>
            <a:endParaRPr lang="fr-FR" sz="1800" b="0" i="0" u="none" strike="noStrike" cap="small" dirty="0">
              <a:solidFill>
                <a:srgbClr val="333333"/>
              </a:solidFill>
              <a:latin typeface="Arial Black" panose="020B0A04020102020204" pitchFamily="34" charset="0"/>
            </a:endParaRPr>
          </a:p>
          <a:p>
            <a:pPr marL="285750" indent="-285750" algn="just">
              <a:buFont typeface="Wingdings" panose="05000000000000000000" pitchFamily="2" charset="2"/>
              <a:buChar char="q"/>
            </a:pPr>
            <a:r>
              <a:rPr lang="fr-FR" sz="1800" b="0" i="0" u="none" strike="noStrike" cap="small" dirty="0">
                <a:solidFill>
                  <a:srgbClr val="333333"/>
                </a:solidFill>
                <a:latin typeface="Arial Black" panose="020B0A04020102020204" pitchFamily="34" charset="0"/>
              </a:rPr>
              <a:t>Outil cadre Harmonisé : suivi, Analyse et identification des zones à risque et des populations en insécurité alimentaire et nutritionnelle</a:t>
            </a:r>
          </a:p>
          <a:p>
            <a:pPr marL="285750" indent="-285750" algn="just">
              <a:buFont typeface="Wingdings" panose="05000000000000000000" pitchFamily="2" charset="2"/>
              <a:buChar char="q"/>
            </a:pPr>
            <a:endParaRPr lang="fr-FR" cap="small" dirty="0">
              <a:solidFill>
                <a:srgbClr val="333333"/>
              </a:solidFill>
              <a:latin typeface="Arial Black" panose="020B0A04020102020204" pitchFamily="34" charset="0"/>
            </a:endParaRPr>
          </a:p>
          <a:p>
            <a:pPr marL="285750" indent="-285750" algn="just">
              <a:buFont typeface="Wingdings" panose="05000000000000000000" pitchFamily="2" charset="2"/>
              <a:buChar char="q"/>
            </a:pPr>
            <a:r>
              <a:rPr lang="fr-FR" cap="small" dirty="0">
                <a:solidFill>
                  <a:srgbClr val="333333"/>
                </a:solidFill>
                <a:latin typeface="Arial Black" panose="020B0A04020102020204" pitchFamily="34" charset="0"/>
              </a:rPr>
              <a:t>Outil AMR : analyse et mesure de la résilience des populations </a:t>
            </a:r>
            <a:endParaRPr lang="fr-FR" cap="small" dirty="0">
              <a:latin typeface="Arial Black" panose="020B0A04020102020204" pitchFamily="34" charset="0"/>
            </a:endParaRPr>
          </a:p>
        </p:txBody>
      </p:sp>
    </p:spTree>
    <p:extLst>
      <p:ext uri="{BB962C8B-B14F-4D97-AF65-F5344CB8AC3E}">
        <p14:creationId xmlns:p14="http://schemas.microsoft.com/office/powerpoint/2010/main" val="28034628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DF54FA1-DC61-CC45-8F76-17017CFB8DC6}"/>
              </a:ext>
            </a:extLst>
          </p:cNvPr>
          <p:cNvSpPr>
            <a:spLocks noGrp="1"/>
          </p:cNvSpPr>
          <p:nvPr>
            <p:ph type="dt" sz="half" idx="10"/>
          </p:nvPr>
        </p:nvSpPr>
        <p:spPr/>
        <p:txBody>
          <a:bodyPr/>
          <a:lstStyle/>
          <a:p>
            <a:fld id="{C88FF498-AF20-F943-A826-61991F98FFAF}" type="datetime1">
              <a:rPr lang="fr-FR" smtClean="0"/>
              <a:t>19/10/2020</a:t>
            </a:fld>
            <a:endParaRPr lang="fr-FR"/>
          </a:p>
        </p:txBody>
      </p:sp>
      <p:sp>
        <p:nvSpPr>
          <p:cNvPr id="6" name="Espace réservé du numéro de diapositive 5">
            <a:extLst>
              <a:ext uri="{FF2B5EF4-FFF2-40B4-BE49-F238E27FC236}">
                <a16:creationId xmlns:a16="http://schemas.microsoft.com/office/drawing/2014/main" id="{C1EB1D68-3693-F54C-AED0-B3995B00AFF2}"/>
              </a:ext>
            </a:extLst>
          </p:cNvPr>
          <p:cNvSpPr>
            <a:spLocks noGrp="1"/>
          </p:cNvSpPr>
          <p:nvPr>
            <p:ph type="sldNum" sz="quarter" idx="12"/>
          </p:nvPr>
        </p:nvSpPr>
        <p:spPr/>
        <p:txBody>
          <a:bodyPr/>
          <a:lstStyle/>
          <a:p>
            <a:fld id="{E5B41980-F1AF-4E0D-B407-46F7191C2962}" type="slidenum">
              <a:rPr lang="fr-FR" smtClean="0"/>
              <a:t>10</a:t>
            </a:fld>
            <a:endParaRPr lang="fr-FR"/>
          </a:p>
        </p:txBody>
      </p:sp>
      <p:graphicFrame>
        <p:nvGraphicFramePr>
          <p:cNvPr id="7" name="Diagramme 6">
            <a:extLst>
              <a:ext uri="{FF2B5EF4-FFF2-40B4-BE49-F238E27FC236}">
                <a16:creationId xmlns:a16="http://schemas.microsoft.com/office/drawing/2014/main" id="{772789A1-6E7D-5F42-BA5A-31D84C3C7CDE}"/>
              </a:ext>
            </a:extLst>
          </p:cNvPr>
          <p:cNvGraphicFramePr/>
          <p:nvPr>
            <p:extLst>
              <p:ext uri="{D42A27DB-BD31-4B8C-83A1-F6EECF244321}">
                <p14:modId xmlns:p14="http://schemas.microsoft.com/office/powerpoint/2010/main" val="2598654658"/>
              </p:ext>
            </p:extLst>
          </p:nvPr>
        </p:nvGraphicFramePr>
        <p:xfrm>
          <a:off x="179512" y="0"/>
          <a:ext cx="4968552" cy="3789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e 7">
            <a:extLst>
              <a:ext uri="{FF2B5EF4-FFF2-40B4-BE49-F238E27FC236}">
                <a16:creationId xmlns:a16="http://schemas.microsoft.com/office/drawing/2014/main" id="{5D675CE7-283C-AF43-8F9B-5D1A5946543C}"/>
              </a:ext>
            </a:extLst>
          </p:cNvPr>
          <p:cNvGraphicFramePr/>
          <p:nvPr>
            <p:extLst>
              <p:ext uri="{D42A27DB-BD31-4B8C-83A1-F6EECF244321}">
                <p14:modId xmlns:p14="http://schemas.microsoft.com/office/powerpoint/2010/main" val="113528000"/>
              </p:ext>
            </p:extLst>
          </p:nvPr>
        </p:nvGraphicFramePr>
        <p:xfrm>
          <a:off x="2915816" y="2636912"/>
          <a:ext cx="5983535" cy="45550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ZoneTexte 8">
            <a:extLst>
              <a:ext uri="{FF2B5EF4-FFF2-40B4-BE49-F238E27FC236}">
                <a16:creationId xmlns:a16="http://schemas.microsoft.com/office/drawing/2014/main" id="{E3A36BB7-C2EA-2B4E-BF92-E9F4A55BC7FA}"/>
              </a:ext>
            </a:extLst>
          </p:cNvPr>
          <p:cNvSpPr txBox="1"/>
          <p:nvPr/>
        </p:nvSpPr>
        <p:spPr>
          <a:xfrm>
            <a:off x="4283968" y="69601"/>
            <a:ext cx="4860032" cy="1384995"/>
          </a:xfrm>
          <a:prstGeom prst="rect">
            <a:avLst/>
          </a:prstGeom>
          <a:noFill/>
        </p:spPr>
        <p:txBody>
          <a:bodyPr wrap="square" rtlCol="0">
            <a:spAutoFit/>
          </a:bodyPr>
          <a:lstStyle/>
          <a:p>
            <a:pPr algn="ctr"/>
            <a:r>
              <a:rPr lang="fr-FR" sz="2800" b="1" cap="small" dirty="0">
                <a:latin typeface="Arial Black" panose="020B0A04020102020204" pitchFamily="34" charset="0"/>
              </a:rPr>
              <a:t>Sources des données utilisées pour les analyses CH?</a:t>
            </a:r>
          </a:p>
        </p:txBody>
      </p:sp>
    </p:spTree>
    <p:extLst>
      <p:ext uri="{BB962C8B-B14F-4D97-AF65-F5344CB8AC3E}">
        <p14:creationId xmlns:p14="http://schemas.microsoft.com/office/powerpoint/2010/main" val="1718049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DCC4FD-460A-2443-877C-E5CFD292C188}"/>
              </a:ext>
            </a:extLst>
          </p:cNvPr>
          <p:cNvSpPr>
            <a:spLocks noGrp="1"/>
          </p:cNvSpPr>
          <p:nvPr>
            <p:ph type="title"/>
          </p:nvPr>
        </p:nvSpPr>
        <p:spPr>
          <a:xfrm>
            <a:off x="27397" y="101683"/>
            <a:ext cx="3929608" cy="1255139"/>
          </a:xfrm>
          <a:solidFill>
            <a:srgbClr val="93EBD8"/>
          </a:solidFill>
        </p:spPr>
        <p:txBody>
          <a:bodyPr>
            <a:noAutofit/>
          </a:bodyPr>
          <a:lstStyle/>
          <a:p>
            <a:pPr algn="ctr"/>
            <a:r>
              <a:rPr lang="fr-FR" sz="2800" b="1" cap="small" dirty="0">
                <a:latin typeface="Arial Black" panose="020B0A04020102020204" pitchFamily="34" charset="0"/>
              </a:rPr>
              <a:t>Cadre de Gouvernance du CH</a:t>
            </a:r>
          </a:p>
        </p:txBody>
      </p:sp>
      <p:sp>
        <p:nvSpPr>
          <p:cNvPr id="9" name="Forme libre 8">
            <a:extLst>
              <a:ext uri="{FF2B5EF4-FFF2-40B4-BE49-F238E27FC236}">
                <a16:creationId xmlns:a16="http://schemas.microsoft.com/office/drawing/2014/main" id="{0396F366-48B5-2C44-BDBE-3FDAFFAFDF48}"/>
              </a:ext>
            </a:extLst>
          </p:cNvPr>
          <p:cNvSpPr/>
          <p:nvPr/>
        </p:nvSpPr>
        <p:spPr>
          <a:xfrm>
            <a:off x="4698488" y="1356824"/>
            <a:ext cx="183189" cy="802545"/>
          </a:xfrm>
          <a:custGeom>
            <a:avLst/>
            <a:gdLst/>
            <a:ahLst/>
            <a:cxnLst/>
            <a:rect l="0" t="0" r="0" b="0"/>
            <a:pathLst>
              <a:path>
                <a:moveTo>
                  <a:pt x="183189" y="0"/>
                </a:moveTo>
                <a:lnTo>
                  <a:pt x="183189" y="802545"/>
                </a:lnTo>
                <a:lnTo>
                  <a:pt x="0" y="802545"/>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0" name="Forme libre 9">
            <a:extLst>
              <a:ext uri="{FF2B5EF4-FFF2-40B4-BE49-F238E27FC236}">
                <a16:creationId xmlns:a16="http://schemas.microsoft.com/office/drawing/2014/main" id="{DEB5980B-5F16-C743-B4C8-B4577C84D9CC}"/>
              </a:ext>
            </a:extLst>
          </p:cNvPr>
          <p:cNvSpPr/>
          <p:nvPr/>
        </p:nvSpPr>
        <p:spPr>
          <a:xfrm>
            <a:off x="5239333" y="3834246"/>
            <a:ext cx="261699" cy="802545"/>
          </a:xfrm>
          <a:custGeom>
            <a:avLst/>
            <a:gdLst/>
            <a:ahLst/>
            <a:cxnLst/>
            <a:rect l="0" t="0" r="0" b="0"/>
            <a:pathLst>
              <a:path>
                <a:moveTo>
                  <a:pt x="0" y="0"/>
                </a:moveTo>
                <a:lnTo>
                  <a:pt x="0" y="802545"/>
                </a:lnTo>
                <a:lnTo>
                  <a:pt x="261699" y="802545"/>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sp>
        <p:nvSpPr>
          <p:cNvPr id="11" name="Forme libre 10">
            <a:extLst>
              <a:ext uri="{FF2B5EF4-FFF2-40B4-BE49-F238E27FC236}">
                <a16:creationId xmlns:a16="http://schemas.microsoft.com/office/drawing/2014/main" id="{EFB8520A-F0C6-5447-A315-F2EE537CD8B5}"/>
              </a:ext>
            </a:extLst>
          </p:cNvPr>
          <p:cNvSpPr/>
          <p:nvPr/>
        </p:nvSpPr>
        <p:spPr>
          <a:xfrm>
            <a:off x="4881677" y="1356824"/>
            <a:ext cx="1055521" cy="1605090"/>
          </a:xfrm>
          <a:custGeom>
            <a:avLst/>
            <a:gdLst/>
            <a:ahLst/>
            <a:cxnLst/>
            <a:rect l="0" t="0" r="0" b="0"/>
            <a:pathLst>
              <a:path>
                <a:moveTo>
                  <a:pt x="0" y="0"/>
                </a:moveTo>
                <a:lnTo>
                  <a:pt x="0" y="1421900"/>
                </a:lnTo>
                <a:lnTo>
                  <a:pt x="1055521" y="1421900"/>
                </a:lnTo>
                <a:lnTo>
                  <a:pt x="1055521" y="160509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2" name="Forme libre 11">
            <a:extLst>
              <a:ext uri="{FF2B5EF4-FFF2-40B4-BE49-F238E27FC236}">
                <a16:creationId xmlns:a16="http://schemas.microsoft.com/office/drawing/2014/main" id="{CFB30B7B-08D7-5645-A140-55627DCDD699}"/>
              </a:ext>
            </a:extLst>
          </p:cNvPr>
          <p:cNvSpPr/>
          <p:nvPr/>
        </p:nvSpPr>
        <p:spPr>
          <a:xfrm>
            <a:off x="3642966" y="3834246"/>
            <a:ext cx="183189" cy="802545"/>
          </a:xfrm>
          <a:custGeom>
            <a:avLst/>
            <a:gdLst/>
            <a:ahLst/>
            <a:cxnLst/>
            <a:rect l="0" t="0" r="0" b="0"/>
            <a:pathLst>
              <a:path>
                <a:moveTo>
                  <a:pt x="183189" y="0"/>
                </a:moveTo>
                <a:lnTo>
                  <a:pt x="183189" y="802545"/>
                </a:lnTo>
                <a:lnTo>
                  <a:pt x="0" y="802545"/>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sp>
        <p:nvSpPr>
          <p:cNvPr id="13" name="Forme libre 12">
            <a:extLst>
              <a:ext uri="{FF2B5EF4-FFF2-40B4-BE49-F238E27FC236}">
                <a16:creationId xmlns:a16="http://schemas.microsoft.com/office/drawing/2014/main" id="{31F9C3E8-4E86-424B-961F-B975A9187977}"/>
              </a:ext>
            </a:extLst>
          </p:cNvPr>
          <p:cNvSpPr/>
          <p:nvPr/>
        </p:nvSpPr>
        <p:spPr>
          <a:xfrm>
            <a:off x="3826156" y="3834246"/>
            <a:ext cx="261699" cy="2041256"/>
          </a:xfrm>
          <a:custGeom>
            <a:avLst/>
            <a:gdLst/>
            <a:ahLst/>
            <a:cxnLst/>
            <a:rect l="0" t="0" r="0" b="0"/>
            <a:pathLst>
              <a:path>
                <a:moveTo>
                  <a:pt x="0" y="0"/>
                </a:moveTo>
                <a:lnTo>
                  <a:pt x="0" y="2041256"/>
                </a:lnTo>
                <a:lnTo>
                  <a:pt x="261699" y="2041256"/>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sp>
        <p:nvSpPr>
          <p:cNvPr id="14" name="Forme libre 13">
            <a:extLst>
              <a:ext uri="{FF2B5EF4-FFF2-40B4-BE49-F238E27FC236}">
                <a16:creationId xmlns:a16="http://schemas.microsoft.com/office/drawing/2014/main" id="{A9FF8A54-0017-FD40-997B-99FF214E8110}"/>
              </a:ext>
            </a:extLst>
          </p:cNvPr>
          <p:cNvSpPr/>
          <p:nvPr/>
        </p:nvSpPr>
        <p:spPr>
          <a:xfrm>
            <a:off x="3826156" y="1356824"/>
            <a:ext cx="1055521" cy="1605090"/>
          </a:xfrm>
          <a:custGeom>
            <a:avLst/>
            <a:gdLst/>
            <a:ahLst/>
            <a:cxnLst/>
            <a:rect l="0" t="0" r="0" b="0"/>
            <a:pathLst>
              <a:path>
                <a:moveTo>
                  <a:pt x="1055521" y="0"/>
                </a:moveTo>
                <a:lnTo>
                  <a:pt x="1055521" y="1421900"/>
                </a:lnTo>
                <a:lnTo>
                  <a:pt x="0" y="1421900"/>
                </a:lnTo>
                <a:lnTo>
                  <a:pt x="0" y="160509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5" name="Forme libre 14">
            <a:extLst>
              <a:ext uri="{FF2B5EF4-FFF2-40B4-BE49-F238E27FC236}">
                <a16:creationId xmlns:a16="http://schemas.microsoft.com/office/drawing/2014/main" id="{22C1682A-F209-6A46-8B83-A74CDF1E4A8E}"/>
              </a:ext>
            </a:extLst>
          </p:cNvPr>
          <p:cNvSpPr/>
          <p:nvPr/>
        </p:nvSpPr>
        <p:spPr>
          <a:xfrm>
            <a:off x="4009345" y="484492"/>
            <a:ext cx="1744663" cy="872331"/>
          </a:xfrm>
          <a:custGeom>
            <a:avLst/>
            <a:gdLst>
              <a:gd name="connsiteX0" fmla="*/ 0 w 1744663"/>
              <a:gd name="connsiteY0" fmla="*/ 0 h 872331"/>
              <a:gd name="connsiteX1" fmla="*/ 1744663 w 1744663"/>
              <a:gd name="connsiteY1" fmla="*/ 0 h 872331"/>
              <a:gd name="connsiteX2" fmla="*/ 1744663 w 1744663"/>
              <a:gd name="connsiteY2" fmla="*/ 872331 h 872331"/>
              <a:gd name="connsiteX3" fmla="*/ 0 w 1744663"/>
              <a:gd name="connsiteY3" fmla="*/ 872331 h 872331"/>
              <a:gd name="connsiteX4" fmla="*/ 0 w 1744663"/>
              <a:gd name="connsiteY4" fmla="*/ 0 h 87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663" h="872331">
                <a:moveTo>
                  <a:pt x="0" y="0"/>
                </a:moveTo>
                <a:lnTo>
                  <a:pt x="1744663" y="0"/>
                </a:lnTo>
                <a:lnTo>
                  <a:pt x="1744663" y="872331"/>
                </a:lnTo>
                <a:lnTo>
                  <a:pt x="0" y="872331"/>
                </a:lnTo>
                <a:lnTo>
                  <a:pt x="0" y="0"/>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0" kern="1200" cap="none" spc="0">
                <a:ln w="0"/>
                <a:solidFill>
                  <a:schemeClr val="tx1"/>
                </a:solidFill>
                <a:effectLst>
                  <a:outerShdw blurRad="38100" dist="19050" dir="2700000" algn="tl" rotWithShape="0">
                    <a:schemeClr val="dk1">
                      <a:alpha val="40000"/>
                    </a:schemeClr>
                  </a:outerShdw>
                </a:effectLst>
              </a:rPr>
              <a:t>Comité de pilotage</a:t>
            </a:r>
          </a:p>
        </p:txBody>
      </p:sp>
      <p:sp>
        <p:nvSpPr>
          <p:cNvPr id="16" name="Forme libre 15">
            <a:extLst>
              <a:ext uri="{FF2B5EF4-FFF2-40B4-BE49-F238E27FC236}">
                <a16:creationId xmlns:a16="http://schemas.microsoft.com/office/drawing/2014/main" id="{D129EA76-A95C-6F4C-B41A-83A3F0DF986A}"/>
              </a:ext>
            </a:extLst>
          </p:cNvPr>
          <p:cNvSpPr/>
          <p:nvPr/>
        </p:nvSpPr>
        <p:spPr>
          <a:xfrm>
            <a:off x="2953824" y="2961915"/>
            <a:ext cx="1744663" cy="872331"/>
          </a:xfrm>
          <a:custGeom>
            <a:avLst/>
            <a:gdLst>
              <a:gd name="connsiteX0" fmla="*/ 0 w 1744663"/>
              <a:gd name="connsiteY0" fmla="*/ 0 h 872331"/>
              <a:gd name="connsiteX1" fmla="*/ 1744663 w 1744663"/>
              <a:gd name="connsiteY1" fmla="*/ 0 h 872331"/>
              <a:gd name="connsiteX2" fmla="*/ 1744663 w 1744663"/>
              <a:gd name="connsiteY2" fmla="*/ 872331 h 872331"/>
              <a:gd name="connsiteX3" fmla="*/ 0 w 1744663"/>
              <a:gd name="connsiteY3" fmla="*/ 872331 h 872331"/>
              <a:gd name="connsiteX4" fmla="*/ 0 w 1744663"/>
              <a:gd name="connsiteY4" fmla="*/ 0 h 87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663" h="872331">
                <a:moveTo>
                  <a:pt x="0" y="0"/>
                </a:moveTo>
                <a:lnTo>
                  <a:pt x="1744663" y="0"/>
                </a:lnTo>
                <a:lnTo>
                  <a:pt x="1744663" y="872331"/>
                </a:lnTo>
                <a:lnTo>
                  <a:pt x="0" y="872331"/>
                </a:lnTo>
                <a:lnTo>
                  <a:pt x="0" y="0"/>
                </a:ln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0" kern="1200" cap="none" spc="0">
                <a:ln w="0"/>
                <a:solidFill>
                  <a:schemeClr val="tx1"/>
                </a:solidFill>
                <a:effectLst>
                  <a:outerShdw blurRad="38100" dist="19050" dir="2700000" algn="tl" rotWithShape="0">
                    <a:schemeClr val="dk1">
                      <a:alpha val="40000"/>
                    </a:schemeClr>
                  </a:outerShdw>
                </a:effectLst>
              </a:rPr>
              <a:t>Comité technique</a:t>
            </a:r>
          </a:p>
        </p:txBody>
      </p:sp>
      <p:sp>
        <p:nvSpPr>
          <p:cNvPr id="17" name="Forme libre 16">
            <a:extLst>
              <a:ext uri="{FF2B5EF4-FFF2-40B4-BE49-F238E27FC236}">
                <a16:creationId xmlns:a16="http://schemas.microsoft.com/office/drawing/2014/main" id="{C0EFFEDD-1CBE-894D-895C-746477A2B811}"/>
              </a:ext>
            </a:extLst>
          </p:cNvPr>
          <p:cNvSpPr/>
          <p:nvPr/>
        </p:nvSpPr>
        <p:spPr>
          <a:xfrm>
            <a:off x="4087855" y="5439337"/>
            <a:ext cx="1744663" cy="872331"/>
          </a:xfrm>
          <a:custGeom>
            <a:avLst/>
            <a:gdLst>
              <a:gd name="connsiteX0" fmla="*/ 0 w 1744663"/>
              <a:gd name="connsiteY0" fmla="*/ 0 h 872331"/>
              <a:gd name="connsiteX1" fmla="*/ 1744663 w 1744663"/>
              <a:gd name="connsiteY1" fmla="*/ 0 h 872331"/>
              <a:gd name="connsiteX2" fmla="*/ 1744663 w 1744663"/>
              <a:gd name="connsiteY2" fmla="*/ 872331 h 872331"/>
              <a:gd name="connsiteX3" fmla="*/ 0 w 1744663"/>
              <a:gd name="connsiteY3" fmla="*/ 872331 h 872331"/>
              <a:gd name="connsiteX4" fmla="*/ 0 w 1744663"/>
              <a:gd name="connsiteY4" fmla="*/ 0 h 87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663" h="872331">
                <a:moveTo>
                  <a:pt x="0" y="0"/>
                </a:moveTo>
                <a:lnTo>
                  <a:pt x="1744663" y="0"/>
                </a:lnTo>
                <a:lnTo>
                  <a:pt x="1744663" y="872331"/>
                </a:lnTo>
                <a:lnTo>
                  <a:pt x="0" y="872331"/>
                </a:lnTo>
                <a:lnTo>
                  <a:pt x="0" y="0"/>
                </a:ln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0" kern="1200" cap="none" spc="0">
                <a:ln w="0"/>
                <a:solidFill>
                  <a:schemeClr val="tx1"/>
                </a:solidFill>
                <a:effectLst>
                  <a:outerShdw blurRad="38100" dist="19050" dir="2700000" algn="tl" rotWithShape="0">
                    <a:schemeClr val="dk1">
                      <a:alpha val="40000"/>
                    </a:schemeClr>
                  </a:outerShdw>
                </a:effectLst>
              </a:rPr>
              <a:t>Cellule Nationale d'analyse</a:t>
            </a:r>
          </a:p>
        </p:txBody>
      </p:sp>
      <p:sp>
        <p:nvSpPr>
          <p:cNvPr id="18" name="Forme libre 17">
            <a:extLst>
              <a:ext uri="{FF2B5EF4-FFF2-40B4-BE49-F238E27FC236}">
                <a16:creationId xmlns:a16="http://schemas.microsoft.com/office/drawing/2014/main" id="{B838A810-B4EB-9540-B143-1B6E0AEC29AE}"/>
              </a:ext>
            </a:extLst>
          </p:cNvPr>
          <p:cNvSpPr/>
          <p:nvPr/>
        </p:nvSpPr>
        <p:spPr>
          <a:xfrm>
            <a:off x="1898302" y="4200626"/>
            <a:ext cx="1744663" cy="872331"/>
          </a:xfrm>
          <a:custGeom>
            <a:avLst/>
            <a:gdLst>
              <a:gd name="connsiteX0" fmla="*/ 0 w 1744663"/>
              <a:gd name="connsiteY0" fmla="*/ 0 h 872331"/>
              <a:gd name="connsiteX1" fmla="*/ 1744663 w 1744663"/>
              <a:gd name="connsiteY1" fmla="*/ 0 h 872331"/>
              <a:gd name="connsiteX2" fmla="*/ 1744663 w 1744663"/>
              <a:gd name="connsiteY2" fmla="*/ 872331 h 872331"/>
              <a:gd name="connsiteX3" fmla="*/ 0 w 1744663"/>
              <a:gd name="connsiteY3" fmla="*/ 872331 h 872331"/>
              <a:gd name="connsiteX4" fmla="*/ 0 w 1744663"/>
              <a:gd name="connsiteY4" fmla="*/ 0 h 87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663" h="872331">
                <a:moveTo>
                  <a:pt x="0" y="0"/>
                </a:moveTo>
                <a:lnTo>
                  <a:pt x="1744663" y="0"/>
                </a:lnTo>
                <a:lnTo>
                  <a:pt x="1744663" y="872331"/>
                </a:lnTo>
                <a:lnTo>
                  <a:pt x="0" y="872331"/>
                </a:lnTo>
                <a:lnTo>
                  <a:pt x="0" y="0"/>
                </a:ln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0" kern="1200" cap="none" spc="0" dirty="0">
                <a:ln w="0"/>
                <a:solidFill>
                  <a:schemeClr val="tx1"/>
                </a:solidFill>
                <a:effectLst>
                  <a:outerShdw blurRad="38100" dist="19050" dir="2700000" algn="tl" rotWithShape="0">
                    <a:schemeClr val="dk1">
                      <a:alpha val="40000"/>
                    </a:schemeClr>
                  </a:outerShdw>
                </a:effectLst>
              </a:rPr>
              <a:t>Groupe d'Experts avérés</a:t>
            </a:r>
          </a:p>
        </p:txBody>
      </p:sp>
      <p:sp>
        <p:nvSpPr>
          <p:cNvPr id="19" name="Forme libre 18">
            <a:extLst>
              <a:ext uri="{FF2B5EF4-FFF2-40B4-BE49-F238E27FC236}">
                <a16:creationId xmlns:a16="http://schemas.microsoft.com/office/drawing/2014/main" id="{8BBD5910-C828-9D48-A6CC-E908728254C5}"/>
              </a:ext>
            </a:extLst>
          </p:cNvPr>
          <p:cNvSpPr/>
          <p:nvPr/>
        </p:nvSpPr>
        <p:spPr>
          <a:xfrm>
            <a:off x="5064867" y="2961915"/>
            <a:ext cx="1744663" cy="872331"/>
          </a:xfrm>
          <a:custGeom>
            <a:avLst/>
            <a:gdLst>
              <a:gd name="connsiteX0" fmla="*/ 0 w 1744663"/>
              <a:gd name="connsiteY0" fmla="*/ 0 h 872331"/>
              <a:gd name="connsiteX1" fmla="*/ 1744663 w 1744663"/>
              <a:gd name="connsiteY1" fmla="*/ 0 h 872331"/>
              <a:gd name="connsiteX2" fmla="*/ 1744663 w 1744663"/>
              <a:gd name="connsiteY2" fmla="*/ 872331 h 872331"/>
              <a:gd name="connsiteX3" fmla="*/ 0 w 1744663"/>
              <a:gd name="connsiteY3" fmla="*/ 872331 h 872331"/>
              <a:gd name="connsiteX4" fmla="*/ 0 w 1744663"/>
              <a:gd name="connsiteY4" fmla="*/ 0 h 87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663" h="872331">
                <a:moveTo>
                  <a:pt x="0" y="0"/>
                </a:moveTo>
                <a:lnTo>
                  <a:pt x="1744663" y="0"/>
                </a:lnTo>
                <a:lnTo>
                  <a:pt x="1744663" y="872331"/>
                </a:lnTo>
                <a:lnTo>
                  <a:pt x="0" y="872331"/>
                </a:lnTo>
                <a:lnTo>
                  <a:pt x="0" y="0"/>
                </a:ln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0" kern="1200" cap="none" spc="0">
                <a:ln w="0"/>
                <a:solidFill>
                  <a:schemeClr val="tx1"/>
                </a:solidFill>
                <a:effectLst>
                  <a:outerShdw blurRad="38100" dist="19050" dir="2700000" algn="tl" rotWithShape="0">
                    <a:schemeClr val="dk1">
                      <a:alpha val="40000"/>
                    </a:schemeClr>
                  </a:outerShdw>
                </a:effectLst>
              </a:rPr>
              <a:t>Secrétariat permanent</a:t>
            </a:r>
          </a:p>
        </p:txBody>
      </p:sp>
      <p:sp>
        <p:nvSpPr>
          <p:cNvPr id="20" name="Forme libre 19">
            <a:extLst>
              <a:ext uri="{FF2B5EF4-FFF2-40B4-BE49-F238E27FC236}">
                <a16:creationId xmlns:a16="http://schemas.microsoft.com/office/drawing/2014/main" id="{FC3237A7-2FE3-3C4C-969E-FED2D1C428F8}"/>
              </a:ext>
            </a:extLst>
          </p:cNvPr>
          <p:cNvSpPr/>
          <p:nvPr/>
        </p:nvSpPr>
        <p:spPr>
          <a:xfrm>
            <a:off x="5501033" y="4200626"/>
            <a:ext cx="1744663" cy="872331"/>
          </a:xfrm>
          <a:custGeom>
            <a:avLst/>
            <a:gdLst>
              <a:gd name="connsiteX0" fmla="*/ 0 w 1744663"/>
              <a:gd name="connsiteY0" fmla="*/ 0 h 872331"/>
              <a:gd name="connsiteX1" fmla="*/ 1744663 w 1744663"/>
              <a:gd name="connsiteY1" fmla="*/ 0 h 872331"/>
              <a:gd name="connsiteX2" fmla="*/ 1744663 w 1744663"/>
              <a:gd name="connsiteY2" fmla="*/ 872331 h 872331"/>
              <a:gd name="connsiteX3" fmla="*/ 0 w 1744663"/>
              <a:gd name="connsiteY3" fmla="*/ 872331 h 872331"/>
              <a:gd name="connsiteX4" fmla="*/ 0 w 1744663"/>
              <a:gd name="connsiteY4" fmla="*/ 0 h 87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663" h="872331">
                <a:moveTo>
                  <a:pt x="0" y="0"/>
                </a:moveTo>
                <a:lnTo>
                  <a:pt x="1744663" y="0"/>
                </a:lnTo>
                <a:lnTo>
                  <a:pt x="1744663" y="872331"/>
                </a:lnTo>
                <a:lnTo>
                  <a:pt x="0" y="872331"/>
                </a:lnTo>
                <a:lnTo>
                  <a:pt x="0" y="0"/>
                </a:ln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0" kern="1200" cap="none" spc="0" dirty="0">
                <a:ln w="0"/>
                <a:solidFill>
                  <a:schemeClr val="tx1"/>
                </a:solidFill>
                <a:effectLst>
                  <a:outerShdw blurRad="38100" dist="19050" dir="2700000" algn="tl" rotWithShape="0">
                    <a:schemeClr val="dk1">
                      <a:alpha val="40000"/>
                    </a:schemeClr>
                  </a:outerShdw>
                </a:effectLst>
              </a:rPr>
              <a:t>Point Focal-CH Pays</a:t>
            </a:r>
          </a:p>
        </p:txBody>
      </p:sp>
      <p:sp>
        <p:nvSpPr>
          <p:cNvPr id="21" name="Forme libre 20">
            <a:extLst>
              <a:ext uri="{FF2B5EF4-FFF2-40B4-BE49-F238E27FC236}">
                <a16:creationId xmlns:a16="http://schemas.microsoft.com/office/drawing/2014/main" id="{7A5C8BEB-49C9-2E46-9CF2-D071EEB1AA68}"/>
              </a:ext>
            </a:extLst>
          </p:cNvPr>
          <p:cNvSpPr/>
          <p:nvPr/>
        </p:nvSpPr>
        <p:spPr>
          <a:xfrm>
            <a:off x="2953824" y="1723203"/>
            <a:ext cx="1744663" cy="872331"/>
          </a:xfrm>
          <a:custGeom>
            <a:avLst/>
            <a:gdLst>
              <a:gd name="connsiteX0" fmla="*/ 0 w 1744663"/>
              <a:gd name="connsiteY0" fmla="*/ 0 h 872331"/>
              <a:gd name="connsiteX1" fmla="*/ 1744663 w 1744663"/>
              <a:gd name="connsiteY1" fmla="*/ 0 h 872331"/>
              <a:gd name="connsiteX2" fmla="*/ 1744663 w 1744663"/>
              <a:gd name="connsiteY2" fmla="*/ 872331 h 872331"/>
              <a:gd name="connsiteX3" fmla="*/ 0 w 1744663"/>
              <a:gd name="connsiteY3" fmla="*/ 872331 h 872331"/>
              <a:gd name="connsiteX4" fmla="*/ 0 w 1744663"/>
              <a:gd name="connsiteY4" fmla="*/ 0 h 87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663" h="872331">
                <a:moveTo>
                  <a:pt x="0" y="0"/>
                </a:moveTo>
                <a:lnTo>
                  <a:pt x="1744663" y="0"/>
                </a:lnTo>
                <a:lnTo>
                  <a:pt x="1744663" y="872331"/>
                </a:lnTo>
                <a:lnTo>
                  <a:pt x="0" y="872331"/>
                </a:lnTo>
                <a:lnTo>
                  <a:pt x="0" y="0"/>
                </a:lnTo>
                <a:close/>
              </a:path>
            </a:pathLst>
          </a:custGeom>
          <a:solidFill>
            <a:schemeClr val="accent6">
              <a:lumMod val="40000"/>
              <a:lumOff val="60000"/>
            </a:schemeClr>
          </a:solidFill>
        </p:spPr>
        <p:style>
          <a:lnRef idx="2">
            <a:schemeClr val="lt1">
              <a:shade val="80000"/>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0" kern="1200" cap="none" spc="0">
                <a:ln w="0"/>
                <a:solidFill>
                  <a:schemeClr val="tx1"/>
                </a:solidFill>
                <a:effectLst>
                  <a:outerShdw blurRad="38100" dist="19050" dir="2700000" algn="tl" rotWithShape="0">
                    <a:schemeClr val="dk1">
                      <a:alpha val="40000"/>
                    </a:schemeClr>
                  </a:outerShdw>
                </a:effectLst>
              </a:rPr>
              <a:t>Comité scientifique</a:t>
            </a:r>
          </a:p>
        </p:txBody>
      </p:sp>
      <p:sp>
        <p:nvSpPr>
          <p:cNvPr id="25" name="Forme libre 24">
            <a:extLst>
              <a:ext uri="{FF2B5EF4-FFF2-40B4-BE49-F238E27FC236}">
                <a16:creationId xmlns:a16="http://schemas.microsoft.com/office/drawing/2014/main" id="{C2B4633A-2566-2040-BFB8-816F7375B74B}"/>
              </a:ext>
            </a:extLst>
          </p:cNvPr>
          <p:cNvSpPr/>
          <p:nvPr/>
        </p:nvSpPr>
        <p:spPr>
          <a:xfrm flipH="1">
            <a:off x="4933305" y="5072957"/>
            <a:ext cx="1135454" cy="802545"/>
          </a:xfrm>
          <a:custGeom>
            <a:avLst/>
            <a:gdLst/>
            <a:ahLst/>
            <a:cxnLst/>
            <a:rect l="0" t="0" r="0" b="0"/>
            <a:pathLst>
              <a:path>
                <a:moveTo>
                  <a:pt x="0" y="0"/>
                </a:moveTo>
                <a:lnTo>
                  <a:pt x="0" y="802545"/>
                </a:lnTo>
                <a:lnTo>
                  <a:pt x="261699" y="802545"/>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sp>
        <p:nvSpPr>
          <p:cNvPr id="26" name="Accolade ouvrante 25">
            <a:extLst>
              <a:ext uri="{FF2B5EF4-FFF2-40B4-BE49-F238E27FC236}">
                <a16:creationId xmlns:a16="http://schemas.microsoft.com/office/drawing/2014/main" id="{3148A134-B64E-2C42-BB7E-BECB484D0E39}"/>
              </a:ext>
            </a:extLst>
          </p:cNvPr>
          <p:cNvSpPr/>
          <p:nvPr/>
        </p:nvSpPr>
        <p:spPr>
          <a:xfrm>
            <a:off x="5782324" y="299689"/>
            <a:ext cx="1958027" cy="1570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r>
              <a:rPr lang="fr-FR" sz="800" dirty="0"/>
              <a:t>CILSS</a:t>
            </a:r>
          </a:p>
          <a:p>
            <a:r>
              <a:rPr lang="fr-FR" sz="800" dirty="0"/>
              <a:t>FAO</a:t>
            </a:r>
          </a:p>
          <a:p>
            <a:r>
              <a:rPr lang="fr-FR" sz="800" dirty="0"/>
              <a:t>PAM</a:t>
            </a:r>
          </a:p>
          <a:p>
            <a:r>
              <a:rPr lang="fr-FR" sz="800" dirty="0"/>
              <a:t>CSAO</a:t>
            </a:r>
          </a:p>
          <a:p>
            <a:r>
              <a:rPr lang="fr-FR" sz="800" dirty="0"/>
              <a:t>CEDEAO</a:t>
            </a:r>
          </a:p>
          <a:p>
            <a:r>
              <a:rPr lang="fr-FR" sz="800" dirty="0"/>
              <a:t>UEMOA</a:t>
            </a:r>
          </a:p>
          <a:p>
            <a:r>
              <a:rPr lang="fr-FR" sz="800" dirty="0"/>
              <a:t>USAID</a:t>
            </a:r>
          </a:p>
          <a:p>
            <a:r>
              <a:rPr lang="fr-FR" sz="800" dirty="0"/>
              <a:t>GSU/IPC</a:t>
            </a:r>
          </a:p>
          <a:p>
            <a:r>
              <a:rPr lang="fr-FR" sz="800" dirty="0"/>
              <a:t>JRC/UE</a:t>
            </a:r>
          </a:p>
          <a:p>
            <a:r>
              <a:rPr lang="fr-FR" sz="800" dirty="0"/>
              <a:t>UE</a:t>
            </a:r>
          </a:p>
          <a:p>
            <a:r>
              <a:rPr lang="fr-FR" sz="800" dirty="0"/>
              <a:t>AFD</a:t>
            </a:r>
          </a:p>
          <a:p>
            <a:r>
              <a:rPr lang="fr-FR" sz="800" dirty="0"/>
              <a:t>FEWS NET</a:t>
            </a:r>
          </a:p>
        </p:txBody>
      </p:sp>
      <p:sp>
        <p:nvSpPr>
          <p:cNvPr id="27" name="Accolade ouvrante 26">
            <a:extLst>
              <a:ext uri="{FF2B5EF4-FFF2-40B4-BE49-F238E27FC236}">
                <a16:creationId xmlns:a16="http://schemas.microsoft.com/office/drawing/2014/main" id="{D5480B01-95D1-5F4C-8ADD-AB59A3947E9C}"/>
              </a:ext>
            </a:extLst>
          </p:cNvPr>
          <p:cNvSpPr/>
          <p:nvPr/>
        </p:nvSpPr>
        <p:spPr>
          <a:xfrm>
            <a:off x="6196896" y="3186746"/>
            <a:ext cx="1543455" cy="4226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r>
              <a:rPr lang="fr-FR" sz="800" dirty="0"/>
              <a:t>CILSS- AGRHYMET</a:t>
            </a:r>
          </a:p>
        </p:txBody>
      </p:sp>
      <p:sp>
        <p:nvSpPr>
          <p:cNvPr id="28" name="Accolade ouvrante 27">
            <a:extLst>
              <a:ext uri="{FF2B5EF4-FFF2-40B4-BE49-F238E27FC236}">
                <a16:creationId xmlns:a16="http://schemas.microsoft.com/office/drawing/2014/main" id="{4FDBBEAE-6CAC-4D45-8DDE-A778BC0C15AC}"/>
              </a:ext>
            </a:extLst>
          </p:cNvPr>
          <p:cNvSpPr/>
          <p:nvPr/>
        </p:nvSpPr>
        <p:spPr>
          <a:xfrm>
            <a:off x="6457950" y="4399896"/>
            <a:ext cx="1958027" cy="67306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r>
              <a:rPr lang="fr-FR" sz="800" dirty="0"/>
              <a:t>Système d’alerte Précoce - SAP</a:t>
            </a:r>
          </a:p>
        </p:txBody>
      </p:sp>
      <p:sp>
        <p:nvSpPr>
          <p:cNvPr id="29" name="Accolade ouvrante 28">
            <a:extLst>
              <a:ext uri="{FF2B5EF4-FFF2-40B4-BE49-F238E27FC236}">
                <a16:creationId xmlns:a16="http://schemas.microsoft.com/office/drawing/2014/main" id="{8D49525C-2D70-EF4E-BD1E-B2E2CA12FADD}"/>
              </a:ext>
            </a:extLst>
          </p:cNvPr>
          <p:cNvSpPr/>
          <p:nvPr/>
        </p:nvSpPr>
        <p:spPr>
          <a:xfrm>
            <a:off x="5501032" y="5090446"/>
            <a:ext cx="1958027" cy="1570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r>
              <a:rPr lang="fr-FR" sz="1000" dirty="0"/>
              <a:t>ST-Etat</a:t>
            </a:r>
          </a:p>
          <a:p>
            <a:r>
              <a:rPr lang="fr-FR" sz="1000" dirty="0"/>
              <a:t>FAO</a:t>
            </a:r>
          </a:p>
          <a:p>
            <a:r>
              <a:rPr lang="fr-FR" sz="1000" dirty="0"/>
              <a:t>PAM</a:t>
            </a:r>
          </a:p>
          <a:p>
            <a:r>
              <a:rPr lang="fr-FR" sz="1000" dirty="0"/>
              <a:t>FEWS NET</a:t>
            </a:r>
          </a:p>
          <a:p>
            <a:r>
              <a:rPr lang="fr-FR" sz="1000" dirty="0"/>
              <a:t>UNICEF</a:t>
            </a:r>
          </a:p>
          <a:p>
            <a:r>
              <a:rPr lang="fr-FR" sz="1000" dirty="0"/>
              <a:t>ONG </a:t>
            </a:r>
            <a:r>
              <a:rPr lang="fr-FR" sz="1000" dirty="0" err="1"/>
              <a:t>int</a:t>
            </a:r>
            <a:endParaRPr lang="fr-FR" sz="1000" dirty="0"/>
          </a:p>
          <a:p>
            <a:r>
              <a:rPr lang="fr-FR" sz="1000" dirty="0"/>
              <a:t>ONG locales</a:t>
            </a:r>
          </a:p>
          <a:p>
            <a:r>
              <a:rPr lang="fr-FR" sz="1000" dirty="0"/>
              <a:t>ÒP</a:t>
            </a:r>
          </a:p>
        </p:txBody>
      </p:sp>
      <p:sp>
        <p:nvSpPr>
          <p:cNvPr id="30" name="Accolade fermante 29">
            <a:extLst>
              <a:ext uri="{FF2B5EF4-FFF2-40B4-BE49-F238E27FC236}">
                <a16:creationId xmlns:a16="http://schemas.microsoft.com/office/drawing/2014/main" id="{CA15A095-6202-3244-9338-948BB7E1E781}"/>
              </a:ext>
            </a:extLst>
          </p:cNvPr>
          <p:cNvSpPr/>
          <p:nvPr/>
        </p:nvSpPr>
        <p:spPr>
          <a:xfrm>
            <a:off x="1836425" y="1647953"/>
            <a:ext cx="1334152" cy="10228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fr-FR" dirty="0"/>
              <a:t>?</a:t>
            </a:r>
          </a:p>
        </p:txBody>
      </p:sp>
      <p:sp>
        <p:nvSpPr>
          <p:cNvPr id="31" name="Accolade fermante 30">
            <a:extLst>
              <a:ext uri="{FF2B5EF4-FFF2-40B4-BE49-F238E27FC236}">
                <a16:creationId xmlns:a16="http://schemas.microsoft.com/office/drawing/2014/main" id="{1AE99973-F4F8-E140-BD4F-1950332FDB8A}"/>
              </a:ext>
            </a:extLst>
          </p:cNvPr>
          <p:cNvSpPr/>
          <p:nvPr/>
        </p:nvSpPr>
        <p:spPr>
          <a:xfrm>
            <a:off x="625757" y="2443770"/>
            <a:ext cx="2087742" cy="2240527"/>
          </a:xfrm>
          <a:prstGeom prst="rightBrace">
            <a:avLst>
              <a:gd name="adj1" fmla="val 8333"/>
              <a:gd name="adj2" fmla="val 49006"/>
            </a:avLst>
          </a:prstGeom>
        </p:spPr>
        <p:style>
          <a:lnRef idx="1">
            <a:schemeClr val="accent1"/>
          </a:lnRef>
          <a:fillRef idx="0">
            <a:schemeClr val="accent1"/>
          </a:fillRef>
          <a:effectRef idx="0">
            <a:schemeClr val="accent1"/>
          </a:effectRef>
          <a:fontRef idx="minor">
            <a:schemeClr val="tx1"/>
          </a:fontRef>
        </p:style>
        <p:txBody>
          <a:bodyPr rtlCol="0" anchor="ctr"/>
          <a:lstStyle/>
          <a:p>
            <a:r>
              <a:rPr lang="fr-FR" sz="1000" dirty="0"/>
              <a:t>ACF</a:t>
            </a:r>
          </a:p>
          <a:p>
            <a:r>
              <a:rPr lang="fr-FR" sz="1000" dirty="0"/>
              <a:t>CILSS</a:t>
            </a:r>
          </a:p>
          <a:p>
            <a:r>
              <a:rPr lang="fr-FR" sz="1000" dirty="0"/>
              <a:t>FAO</a:t>
            </a:r>
          </a:p>
          <a:p>
            <a:r>
              <a:rPr lang="fr-FR" sz="1000" dirty="0"/>
              <a:t>PAM</a:t>
            </a:r>
          </a:p>
          <a:p>
            <a:r>
              <a:rPr lang="fr-FR" sz="1000" dirty="0"/>
              <a:t>UNICEF</a:t>
            </a:r>
          </a:p>
          <a:p>
            <a:r>
              <a:rPr lang="fr-FR" sz="1000" dirty="0"/>
              <a:t>FICR</a:t>
            </a:r>
          </a:p>
          <a:p>
            <a:r>
              <a:rPr lang="fr-FR" sz="1000" dirty="0"/>
              <a:t>GSU/IPC</a:t>
            </a:r>
          </a:p>
          <a:p>
            <a:r>
              <a:rPr lang="fr-FR" sz="1000" dirty="0"/>
              <a:t>JRC/UE</a:t>
            </a:r>
          </a:p>
          <a:p>
            <a:r>
              <a:rPr lang="fr-FR" sz="1000" dirty="0"/>
              <a:t>FEWS NET</a:t>
            </a:r>
          </a:p>
          <a:p>
            <a:r>
              <a:rPr lang="fr-FR" sz="1000" dirty="0"/>
              <a:t>Save the </a:t>
            </a:r>
            <a:r>
              <a:rPr lang="fr-FR" sz="1000" dirty="0" err="1"/>
              <a:t>Children</a:t>
            </a:r>
            <a:endParaRPr lang="fr-FR" sz="1000" dirty="0"/>
          </a:p>
          <a:p>
            <a:r>
              <a:rPr lang="fr-FR" sz="1000" dirty="0"/>
              <a:t>Oxfam</a:t>
            </a:r>
          </a:p>
        </p:txBody>
      </p:sp>
      <p:sp>
        <p:nvSpPr>
          <p:cNvPr id="33" name="Signalisation droite 32">
            <a:extLst>
              <a:ext uri="{FF2B5EF4-FFF2-40B4-BE49-F238E27FC236}">
                <a16:creationId xmlns:a16="http://schemas.microsoft.com/office/drawing/2014/main" id="{69CA6208-D63C-0D4C-9EB3-D69C74B32DAA}"/>
              </a:ext>
            </a:extLst>
          </p:cNvPr>
          <p:cNvSpPr/>
          <p:nvPr/>
        </p:nvSpPr>
        <p:spPr>
          <a:xfrm>
            <a:off x="4043354" y="3881926"/>
            <a:ext cx="4993141" cy="10833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avec flèche vers le haut 33">
            <a:extLst>
              <a:ext uri="{FF2B5EF4-FFF2-40B4-BE49-F238E27FC236}">
                <a16:creationId xmlns:a16="http://schemas.microsoft.com/office/drawing/2014/main" id="{07DD6DD9-CEBA-134F-AC0E-4C78BB6DCF35}"/>
              </a:ext>
            </a:extLst>
          </p:cNvPr>
          <p:cNvSpPr/>
          <p:nvPr/>
        </p:nvSpPr>
        <p:spPr>
          <a:xfrm>
            <a:off x="8020725" y="3411959"/>
            <a:ext cx="980558" cy="45335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Régional</a:t>
            </a:r>
          </a:p>
        </p:txBody>
      </p:sp>
      <p:sp>
        <p:nvSpPr>
          <p:cNvPr id="36" name="Rectangle avec flèche vers le bas 35">
            <a:extLst>
              <a:ext uri="{FF2B5EF4-FFF2-40B4-BE49-F238E27FC236}">
                <a16:creationId xmlns:a16="http://schemas.microsoft.com/office/drawing/2014/main" id="{DD807457-11D8-984C-856A-68EB9903640D}"/>
              </a:ext>
            </a:extLst>
          </p:cNvPr>
          <p:cNvSpPr/>
          <p:nvPr/>
        </p:nvSpPr>
        <p:spPr>
          <a:xfrm>
            <a:off x="8020725" y="3975795"/>
            <a:ext cx="980558" cy="42410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Pays</a:t>
            </a:r>
          </a:p>
        </p:txBody>
      </p:sp>
      <p:sp>
        <p:nvSpPr>
          <p:cNvPr id="3" name="Rectangle 2">
            <a:extLst>
              <a:ext uri="{FF2B5EF4-FFF2-40B4-BE49-F238E27FC236}">
                <a16:creationId xmlns:a16="http://schemas.microsoft.com/office/drawing/2014/main" id="{3C15E9F8-4B0A-B848-BE97-4D07ACDF3237}"/>
              </a:ext>
            </a:extLst>
          </p:cNvPr>
          <p:cNvSpPr/>
          <p:nvPr/>
        </p:nvSpPr>
        <p:spPr>
          <a:xfrm>
            <a:off x="2953824" y="1647953"/>
            <a:ext cx="1744663" cy="1022832"/>
          </a:xfrm>
          <a:prstGeom prst="rect">
            <a:avLst/>
          </a:prstGeom>
          <a:solidFill>
            <a:srgbClr val="DCA4EA">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50B758D3-39DA-7048-9E63-C3FC582D2CE1}"/>
              </a:ext>
            </a:extLst>
          </p:cNvPr>
          <p:cNvSpPr/>
          <p:nvPr/>
        </p:nvSpPr>
        <p:spPr>
          <a:xfrm>
            <a:off x="1879019" y="4143973"/>
            <a:ext cx="1744663" cy="1022832"/>
          </a:xfrm>
          <a:prstGeom prst="rect">
            <a:avLst/>
          </a:prstGeom>
          <a:solidFill>
            <a:srgbClr val="DCA4EA">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5" name="Groupe 34">
            <a:extLst>
              <a:ext uri="{FF2B5EF4-FFF2-40B4-BE49-F238E27FC236}">
                <a16:creationId xmlns:a16="http://schemas.microsoft.com/office/drawing/2014/main" id="{B6949581-7449-411F-B448-BA5F5B0FBC04}"/>
              </a:ext>
            </a:extLst>
          </p:cNvPr>
          <p:cNvGrpSpPr/>
          <p:nvPr/>
        </p:nvGrpSpPr>
        <p:grpSpPr>
          <a:xfrm>
            <a:off x="265717" y="5999389"/>
            <a:ext cx="3585897" cy="735666"/>
            <a:chOff x="17362" y="0"/>
            <a:chExt cx="6452886" cy="1089991"/>
          </a:xfrm>
        </p:grpSpPr>
        <p:cxnSp>
          <p:nvCxnSpPr>
            <p:cNvPr id="37" name="Connecteur droit 36">
              <a:extLst>
                <a:ext uri="{FF2B5EF4-FFF2-40B4-BE49-F238E27FC236}">
                  <a16:creationId xmlns:a16="http://schemas.microsoft.com/office/drawing/2014/main" id="{A4C495E2-D0C1-44BC-8102-676F62AFF2CA}"/>
                </a:ext>
              </a:extLst>
            </p:cNvPr>
            <p:cNvCxnSpPr/>
            <p:nvPr/>
          </p:nvCxnSpPr>
          <p:spPr>
            <a:xfrm>
              <a:off x="17362" y="0"/>
              <a:ext cx="6452886" cy="0"/>
            </a:xfrm>
            <a:prstGeom prst="line">
              <a:avLst/>
            </a:prstGeom>
          </p:spPr>
          <p:style>
            <a:lnRef idx="2">
              <a:schemeClr val="dk1"/>
            </a:lnRef>
            <a:fillRef idx="0">
              <a:schemeClr val="dk1"/>
            </a:fillRef>
            <a:effectRef idx="1">
              <a:schemeClr val="dk1"/>
            </a:effectRef>
            <a:fontRef idx="minor">
              <a:schemeClr val="tx1"/>
            </a:fontRef>
          </p:style>
        </p:cxnSp>
        <p:grpSp>
          <p:nvGrpSpPr>
            <p:cNvPr id="38" name="Groupe 37">
              <a:extLst>
                <a:ext uri="{FF2B5EF4-FFF2-40B4-BE49-F238E27FC236}">
                  <a16:creationId xmlns:a16="http://schemas.microsoft.com/office/drawing/2014/main" id="{8C0F594B-97A6-4B21-ADFA-22735F74AEFC}"/>
                </a:ext>
              </a:extLst>
            </p:cNvPr>
            <p:cNvGrpSpPr/>
            <p:nvPr/>
          </p:nvGrpSpPr>
          <p:grpSpPr>
            <a:xfrm>
              <a:off x="71860" y="54497"/>
              <a:ext cx="6341745" cy="1035494"/>
              <a:chOff x="42285" y="-6625"/>
              <a:chExt cx="6342368" cy="1036190"/>
            </a:xfrm>
          </p:grpSpPr>
          <p:grpSp>
            <p:nvGrpSpPr>
              <p:cNvPr id="39" name="Groupe 38">
                <a:extLst>
                  <a:ext uri="{FF2B5EF4-FFF2-40B4-BE49-F238E27FC236}">
                    <a16:creationId xmlns:a16="http://schemas.microsoft.com/office/drawing/2014/main" id="{2F86F291-68FD-44C9-8733-5FA02CB1ED90}"/>
                  </a:ext>
                </a:extLst>
              </p:cNvPr>
              <p:cNvGrpSpPr/>
              <p:nvPr/>
            </p:nvGrpSpPr>
            <p:grpSpPr>
              <a:xfrm>
                <a:off x="42285" y="-6625"/>
                <a:ext cx="6342368" cy="1036190"/>
                <a:chOff x="43711" y="75485"/>
                <a:chExt cx="6556246" cy="1171071"/>
              </a:xfrm>
            </p:grpSpPr>
            <p:grpSp>
              <p:nvGrpSpPr>
                <p:cNvPr id="41" name="Groupe 40">
                  <a:extLst>
                    <a:ext uri="{FF2B5EF4-FFF2-40B4-BE49-F238E27FC236}">
                      <a16:creationId xmlns:a16="http://schemas.microsoft.com/office/drawing/2014/main" id="{8A06D4A4-89AC-43E0-8A33-F5526B1D242D}"/>
                    </a:ext>
                  </a:extLst>
                </p:cNvPr>
                <p:cNvGrpSpPr/>
                <p:nvPr/>
              </p:nvGrpSpPr>
              <p:grpSpPr>
                <a:xfrm>
                  <a:off x="43711" y="75485"/>
                  <a:ext cx="5711964" cy="1171071"/>
                  <a:chOff x="38973" y="64266"/>
                  <a:chExt cx="5092770" cy="997013"/>
                </a:xfrm>
              </p:grpSpPr>
              <p:grpSp>
                <p:nvGrpSpPr>
                  <p:cNvPr id="43" name="Group 3">
                    <a:extLst>
                      <a:ext uri="{FF2B5EF4-FFF2-40B4-BE49-F238E27FC236}">
                        <a16:creationId xmlns:a16="http://schemas.microsoft.com/office/drawing/2014/main" id="{13D6A3F9-283F-4D4D-8E15-ACA89476BB38}"/>
                      </a:ext>
                    </a:extLst>
                  </p:cNvPr>
                  <p:cNvGrpSpPr/>
                  <p:nvPr/>
                </p:nvGrpSpPr>
                <p:grpSpPr>
                  <a:xfrm>
                    <a:off x="38973" y="64266"/>
                    <a:ext cx="5092770" cy="997013"/>
                    <a:chOff x="-478564" y="71893"/>
                    <a:chExt cx="5340943" cy="1115325"/>
                  </a:xfrm>
                </p:grpSpPr>
                <p:pic>
                  <p:nvPicPr>
                    <p:cNvPr id="45" name="Image 44">
                      <a:extLst>
                        <a:ext uri="{FF2B5EF4-FFF2-40B4-BE49-F238E27FC236}">
                          <a16:creationId xmlns:a16="http://schemas.microsoft.com/office/drawing/2014/main" id="{CA5502E4-0DC0-44A0-A8C6-44B74E141A44}"/>
                        </a:ext>
                      </a:extLst>
                    </p:cNvPr>
                    <p:cNvPicPr>
                      <a:picLocks noChangeAspect="1"/>
                    </p:cNvPicPr>
                    <p:nvPr/>
                  </p:nvPicPr>
                  <p:blipFill>
                    <a:blip r:embed="rId2" cstate="print"/>
                    <a:stretch>
                      <a:fillRect/>
                    </a:stretch>
                  </p:blipFill>
                  <p:spPr>
                    <a:xfrm>
                      <a:off x="145586" y="194864"/>
                      <a:ext cx="1116001" cy="303417"/>
                    </a:xfrm>
                    <a:prstGeom prst="rect">
                      <a:avLst/>
                    </a:prstGeom>
                  </p:spPr>
                </p:pic>
                <p:pic>
                  <p:nvPicPr>
                    <p:cNvPr id="46" name="Picture 9">
                      <a:extLst>
                        <a:ext uri="{FF2B5EF4-FFF2-40B4-BE49-F238E27FC236}">
                          <a16:creationId xmlns:a16="http://schemas.microsoft.com/office/drawing/2014/main" id="{D0E34652-B9A0-4C78-B80E-A55192DD6C9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478564" y="577995"/>
                      <a:ext cx="487835" cy="471104"/>
                    </a:xfrm>
                    <a:prstGeom prst="rect">
                      <a:avLst/>
                    </a:prstGeom>
                    <a:ln>
                      <a:noFill/>
                    </a:ln>
                    <a:extLst>
                      <a:ext uri="{53640926-AAD7-44D8-BBD7-CCE9431645EC}">
                        <a14:shadowObscured xmlns:a14="http://schemas.microsoft.com/office/drawing/2010/main"/>
                      </a:ext>
                    </a:extLst>
                  </p:spPr>
                </p:pic>
                <p:pic>
                  <p:nvPicPr>
                    <p:cNvPr id="47" name="Picture 10">
                      <a:extLst>
                        <a:ext uri="{FF2B5EF4-FFF2-40B4-BE49-F238E27FC236}">
                          <a16:creationId xmlns:a16="http://schemas.microsoft.com/office/drawing/2014/main" id="{C8226B0A-4E53-443B-9014-E1FBE1CDF27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5317" y="194854"/>
                      <a:ext cx="964738" cy="289108"/>
                    </a:xfrm>
                    <a:prstGeom prst="rect">
                      <a:avLst/>
                    </a:prstGeom>
                  </p:spPr>
                </p:pic>
                <p:pic>
                  <p:nvPicPr>
                    <p:cNvPr id="48" name="Picture 11">
                      <a:extLst>
                        <a:ext uri="{FF2B5EF4-FFF2-40B4-BE49-F238E27FC236}">
                          <a16:creationId xmlns:a16="http://schemas.microsoft.com/office/drawing/2014/main" id="{843C2D41-2F11-43A0-9454-090B25F1C65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31537" y="673654"/>
                      <a:ext cx="413385" cy="413385"/>
                    </a:xfrm>
                    <a:prstGeom prst="rect">
                      <a:avLst/>
                    </a:prstGeom>
                  </p:spPr>
                </p:pic>
                <p:pic>
                  <p:nvPicPr>
                    <p:cNvPr id="49" name="Picture 14">
                      <a:extLst>
                        <a:ext uri="{FF2B5EF4-FFF2-40B4-BE49-F238E27FC236}">
                          <a16:creationId xmlns:a16="http://schemas.microsoft.com/office/drawing/2014/main" id="{29C7066C-A528-416E-B6CE-0F047F45A63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30286" y="621637"/>
                      <a:ext cx="679769" cy="565581"/>
                    </a:xfrm>
                    <a:prstGeom prst="rect">
                      <a:avLst/>
                    </a:prstGeom>
                  </p:spPr>
                </p:pic>
                <p:pic>
                  <p:nvPicPr>
                    <p:cNvPr id="50" name="Picture 19">
                      <a:extLst>
                        <a:ext uri="{FF2B5EF4-FFF2-40B4-BE49-F238E27FC236}">
                          <a16:creationId xmlns:a16="http://schemas.microsoft.com/office/drawing/2014/main" id="{69B78784-007D-4054-9D67-BD64B247011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675887" y="98839"/>
                      <a:ext cx="532365" cy="445770"/>
                    </a:xfrm>
                    <a:prstGeom prst="rect">
                      <a:avLst/>
                    </a:prstGeom>
                  </p:spPr>
                </p:pic>
                <p:pic>
                  <p:nvPicPr>
                    <p:cNvPr id="51" name="Picture 21">
                      <a:extLst>
                        <a:ext uri="{FF2B5EF4-FFF2-40B4-BE49-F238E27FC236}">
                          <a16:creationId xmlns:a16="http://schemas.microsoft.com/office/drawing/2014/main" id="{F4960CAC-2133-4CDD-A508-283253079A7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53851" y="621447"/>
                      <a:ext cx="799338" cy="465158"/>
                    </a:xfrm>
                    <a:prstGeom prst="rect">
                      <a:avLst/>
                    </a:prstGeom>
                  </p:spPr>
                </p:pic>
                <p:pic>
                  <p:nvPicPr>
                    <p:cNvPr id="52" name="Picture 29">
                      <a:extLst>
                        <a:ext uri="{FF2B5EF4-FFF2-40B4-BE49-F238E27FC236}">
                          <a16:creationId xmlns:a16="http://schemas.microsoft.com/office/drawing/2014/main" id="{BD4151F2-B7EB-42A5-B30F-538133894C1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348739" y="71893"/>
                      <a:ext cx="513640" cy="472712"/>
                    </a:xfrm>
                    <a:prstGeom prst="rect">
                      <a:avLst/>
                    </a:prstGeom>
                  </p:spPr>
                </p:pic>
                <p:pic>
                  <p:nvPicPr>
                    <p:cNvPr id="53" name="Picture 238">
                      <a:extLst>
                        <a:ext uri="{FF2B5EF4-FFF2-40B4-BE49-F238E27FC236}">
                          <a16:creationId xmlns:a16="http://schemas.microsoft.com/office/drawing/2014/main" id="{5498CEE9-7040-4FE4-928A-ED9F2D9AC48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75963" y="721325"/>
                      <a:ext cx="468486" cy="316865"/>
                    </a:xfrm>
                    <a:prstGeom prst="rect">
                      <a:avLst/>
                    </a:prstGeom>
                  </p:spPr>
                </p:pic>
              </p:grpSp>
              <p:pic>
                <p:nvPicPr>
                  <p:cNvPr id="44" name="Image 43">
                    <a:extLst>
                      <a:ext uri="{FF2B5EF4-FFF2-40B4-BE49-F238E27FC236}">
                        <a16:creationId xmlns:a16="http://schemas.microsoft.com/office/drawing/2014/main" id="{3F43F55F-0FF8-49D8-A18F-2A8B18CFA45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8973" y="103090"/>
                    <a:ext cx="375106" cy="359837"/>
                  </a:xfrm>
                  <a:prstGeom prst="rect">
                    <a:avLst/>
                  </a:prstGeom>
                </p:spPr>
              </p:pic>
            </p:grpSp>
            <p:pic>
              <p:nvPicPr>
                <p:cNvPr id="42" name="Picture 280" descr="WFPlogo-english-emblem-blue">
                  <a:extLst>
                    <a:ext uri="{FF2B5EF4-FFF2-40B4-BE49-F238E27FC236}">
                      <a16:creationId xmlns:a16="http://schemas.microsoft.com/office/drawing/2014/main" id="{DED15AA8-925D-4FC2-B86A-229B9DCE51BF}"/>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6190382" y="121099"/>
                  <a:ext cx="409575" cy="442595"/>
                </a:xfrm>
                <a:prstGeom prst="rect">
                  <a:avLst/>
                </a:prstGeom>
                <a:noFill/>
                <a:ln>
                  <a:noFill/>
                </a:ln>
              </p:spPr>
            </p:pic>
          </p:grpSp>
          <p:pic>
            <p:nvPicPr>
              <p:cNvPr id="40" name="Image 39" descr="Logo-PRAPS">
                <a:extLst>
                  <a:ext uri="{FF2B5EF4-FFF2-40B4-BE49-F238E27FC236}">
                    <a16:creationId xmlns:a16="http://schemas.microsoft.com/office/drawing/2014/main" id="{DBAE1928-093D-4B73-B6FF-07609B2CF4A7}"/>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924909" y="601998"/>
                <a:ext cx="364490" cy="357505"/>
              </a:xfrm>
              <a:prstGeom prst="rect">
                <a:avLst/>
              </a:prstGeom>
              <a:noFill/>
              <a:ln>
                <a:noFill/>
              </a:ln>
            </p:spPr>
          </p:pic>
        </p:grpSp>
      </p:grpSp>
      <p:grpSp>
        <p:nvGrpSpPr>
          <p:cNvPr id="54" name="Groupe 53">
            <a:extLst>
              <a:ext uri="{FF2B5EF4-FFF2-40B4-BE49-F238E27FC236}">
                <a16:creationId xmlns:a16="http://schemas.microsoft.com/office/drawing/2014/main" id="{7CB3216E-435D-492D-89CD-F77A25D749FA}"/>
              </a:ext>
            </a:extLst>
          </p:cNvPr>
          <p:cNvGrpSpPr/>
          <p:nvPr/>
        </p:nvGrpSpPr>
        <p:grpSpPr>
          <a:xfrm>
            <a:off x="556112" y="5393916"/>
            <a:ext cx="2830766" cy="541157"/>
            <a:chOff x="0" y="0"/>
            <a:chExt cx="2912400" cy="432725"/>
          </a:xfrm>
        </p:grpSpPr>
        <p:grpSp>
          <p:nvGrpSpPr>
            <p:cNvPr id="55" name="Groupe 54">
              <a:extLst>
                <a:ext uri="{FF2B5EF4-FFF2-40B4-BE49-F238E27FC236}">
                  <a16:creationId xmlns:a16="http://schemas.microsoft.com/office/drawing/2014/main" id="{DA5CB36A-B864-4C36-83C8-055BF7CB5D6D}"/>
                </a:ext>
              </a:extLst>
            </p:cNvPr>
            <p:cNvGrpSpPr/>
            <p:nvPr/>
          </p:nvGrpSpPr>
          <p:grpSpPr>
            <a:xfrm>
              <a:off x="0" y="0"/>
              <a:ext cx="2306957" cy="355600"/>
              <a:chOff x="-46721" y="-20303"/>
              <a:chExt cx="2307377" cy="355763"/>
            </a:xfrm>
          </p:grpSpPr>
          <p:grpSp>
            <p:nvGrpSpPr>
              <p:cNvPr id="57" name="Groupe 56">
                <a:extLst>
                  <a:ext uri="{FF2B5EF4-FFF2-40B4-BE49-F238E27FC236}">
                    <a16:creationId xmlns:a16="http://schemas.microsoft.com/office/drawing/2014/main" id="{3BBD1101-A7C4-4441-9C33-0FF48211D98C}"/>
                  </a:ext>
                </a:extLst>
              </p:cNvPr>
              <p:cNvGrpSpPr/>
              <p:nvPr/>
            </p:nvGrpSpPr>
            <p:grpSpPr>
              <a:xfrm>
                <a:off x="-46721" y="-20303"/>
                <a:ext cx="2307377" cy="355763"/>
                <a:chOff x="3066676" y="836927"/>
                <a:chExt cx="4164012" cy="601118"/>
              </a:xfrm>
            </p:grpSpPr>
            <p:pic>
              <p:nvPicPr>
                <p:cNvPr id="59" name="Image 58">
                  <a:extLst>
                    <a:ext uri="{FF2B5EF4-FFF2-40B4-BE49-F238E27FC236}">
                      <a16:creationId xmlns:a16="http://schemas.microsoft.com/office/drawing/2014/main" id="{5E76D5F3-87F3-4805-946A-E981B5D62E15}"/>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580306" y="932756"/>
                  <a:ext cx="645190" cy="43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Image 59">
                  <a:extLst>
                    <a:ext uri="{FF2B5EF4-FFF2-40B4-BE49-F238E27FC236}">
                      <a16:creationId xmlns:a16="http://schemas.microsoft.com/office/drawing/2014/main" id="{415B6231-7CDA-4373-AF62-329C411CFC6A}"/>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066676" y="836927"/>
                  <a:ext cx="651546" cy="59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Image 60">
                  <a:extLst>
                    <a:ext uri="{FF2B5EF4-FFF2-40B4-BE49-F238E27FC236}">
                      <a16:creationId xmlns:a16="http://schemas.microsoft.com/office/drawing/2014/main" id="{0867B3DB-7D9F-40E1-ABC7-E330349DAFBF}"/>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5396689" y="876901"/>
                  <a:ext cx="1833999" cy="56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 name="Image 57" descr="page1image1823552">
                <a:extLst>
                  <a:ext uri="{FF2B5EF4-FFF2-40B4-BE49-F238E27FC236}">
                    <a16:creationId xmlns:a16="http://schemas.microsoft.com/office/drawing/2014/main" id="{F68E7A48-0DBC-40B8-9F4C-BC9F87BBAE90}"/>
                  </a:ext>
                </a:extLst>
              </p:cNvPr>
              <p:cNvPicPr>
                <a:picLocks/>
              </p:cNvPicPr>
              <p:nvPr/>
            </p:nvPicPr>
            <p:blipFill>
              <a:blip r:embed="rId17" cstate="print">
                <a:extLst>
                  <a:ext uri="{28A0092B-C50C-407E-A947-70E740481C1C}">
                    <a14:useLocalDpi xmlns:a14="http://schemas.microsoft.com/office/drawing/2010/main"/>
                  </a:ext>
                </a:extLst>
              </a:blip>
              <a:srcRect/>
              <a:stretch>
                <a:fillRect/>
              </a:stretch>
            </p:blipFill>
            <p:spPr bwMode="auto">
              <a:xfrm>
                <a:off x="387118" y="3355"/>
                <a:ext cx="286385" cy="318770"/>
              </a:xfrm>
              <a:prstGeom prst="rect">
                <a:avLst/>
              </a:prstGeom>
              <a:noFill/>
            </p:spPr>
          </p:pic>
        </p:grpSp>
        <p:pic>
          <p:nvPicPr>
            <p:cNvPr id="56" name="Image 55">
              <a:extLst>
                <a:ext uri="{FF2B5EF4-FFF2-40B4-BE49-F238E27FC236}">
                  <a16:creationId xmlns:a16="http://schemas.microsoft.com/office/drawing/2014/main" id="{7E53EC99-75F0-4E5C-A76B-0CB5CA2523A9}"/>
                </a:ext>
              </a:extLst>
            </p:cNvPr>
            <p:cNvPicPr>
              <a:picLocks noChangeAspect="1"/>
            </p:cNvPicPr>
            <p:nvPr/>
          </p:nvPicPr>
          <p:blipFill>
            <a:blip r:embed="rId18" cstate="print">
              <a:extLst>
                <a:ext uri="{28A0092B-C50C-407E-A947-70E740481C1C}">
                  <a14:useLocalDpi xmlns:a14="http://schemas.microsoft.com/office/drawing/2010/main"/>
                </a:ext>
              </a:extLst>
            </a:blip>
            <a:srcRect/>
            <a:stretch>
              <a:fillRect/>
            </a:stretch>
          </p:blipFill>
          <p:spPr bwMode="auto">
            <a:xfrm>
              <a:off x="2309150" y="23150"/>
              <a:ext cx="603250" cy="409575"/>
            </a:xfrm>
            <a:prstGeom prst="rect">
              <a:avLst/>
            </a:prstGeom>
            <a:noFill/>
            <a:ln>
              <a:noFill/>
            </a:ln>
          </p:spPr>
        </p:pic>
      </p:grpSp>
    </p:spTree>
    <p:extLst>
      <p:ext uri="{BB962C8B-B14F-4D97-AF65-F5344CB8AC3E}">
        <p14:creationId xmlns:p14="http://schemas.microsoft.com/office/powerpoint/2010/main" val="1505681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8" grpId="1" animBg="1"/>
      <p:bldP spid="19" grpId="0" animBg="1"/>
      <p:bldP spid="20" grpId="0" animBg="1"/>
      <p:bldP spid="21" grpId="0" animBg="1"/>
      <p:bldP spid="26" grpId="0" animBg="1"/>
      <p:bldP spid="27" grpId="0" animBg="1"/>
      <p:bldP spid="28" grpId="0" animBg="1"/>
      <p:bldP spid="29" grpId="0" animBg="1"/>
      <p:bldP spid="30" grpId="0" animBg="1"/>
      <p:bldP spid="31" grpId="0" animBg="1"/>
      <p:bldP spid="33" grpId="0" animBg="1"/>
      <p:bldP spid="34" grpId="0" animBg="1"/>
      <p:bldP spid="36" grpId="0" animBg="1"/>
      <p:bldP spid="3"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F6F94194-DBC8-1D4B-804B-5B4353677C09}"/>
              </a:ext>
            </a:extLst>
          </p:cNvPr>
          <p:cNvSpPr txBox="1">
            <a:spLocks/>
          </p:cNvSpPr>
          <p:nvPr/>
        </p:nvSpPr>
        <p:spPr>
          <a:xfrm>
            <a:off x="522570" y="0"/>
            <a:ext cx="7886700" cy="8278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3600" b="1" cap="small" dirty="0">
                <a:latin typeface="Arial Black" panose="020B0604020202020204" pitchFamily="34" charset="0"/>
                <a:cs typeface="Arial Black" panose="020B0604020202020204" pitchFamily="34" charset="0"/>
              </a:rPr>
              <a:t>Produits du CH</a:t>
            </a:r>
          </a:p>
        </p:txBody>
      </p:sp>
      <p:pic>
        <p:nvPicPr>
          <p:cNvPr id="7" name="Image 6">
            <a:extLst>
              <a:ext uri="{FF2B5EF4-FFF2-40B4-BE49-F238E27FC236}">
                <a16:creationId xmlns:a16="http://schemas.microsoft.com/office/drawing/2014/main" id="{F3159229-63FA-5149-AF7F-A2920A05A3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81430">
            <a:off x="3215004" y="888060"/>
            <a:ext cx="1823354" cy="20826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 7">
            <a:extLst>
              <a:ext uri="{FF2B5EF4-FFF2-40B4-BE49-F238E27FC236}">
                <a16:creationId xmlns:a16="http://schemas.microsoft.com/office/drawing/2014/main" id="{85A2E95E-C8B8-BA4D-B914-C4DD78BDD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22156">
            <a:off x="5464653" y="467561"/>
            <a:ext cx="1773066" cy="20806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Image 2">
            <a:extLst>
              <a:ext uri="{FF2B5EF4-FFF2-40B4-BE49-F238E27FC236}">
                <a16:creationId xmlns:a16="http://schemas.microsoft.com/office/drawing/2014/main" id="{EE53AAF2-A20D-44E3-B673-582874CFE4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42000">
            <a:off x="595472" y="797171"/>
            <a:ext cx="2136735" cy="2936874"/>
          </a:xfrm>
          <a:prstGeom prst="rect">
            <a:avLst/>
          </a:prstGeom>
          <a:ln>
            <a:noFill/>
          </a:ln>
          <a:effectLst>
            <a:outerShdw blurRad="292100" dist="139700" dir="2700000" algn="tl" rotWithShape="0">
              <a:srgbClr val="333333">
                <a:alpha val="65000"/>
              </a:srgbClr>
            </a:outerShdw>
          </a:effectLst>
        </p:spPr>
      </p:pic>
      <p:pic>
        <p:nvPicPr>
          <p:cNvPr id="20" name="Image 19">
            <a:extLst>
              <a:ext uri="{FF2B5EF4-FFF2-40B4-BE49-F238E27FC236}">
                <a16:creationId xmlns:a16="http://schemas.microsoft.com/office/drawing/2014/main" id="{02BF842F-85DF-4841-B3B4-F6DE0698C19A}"/>
              </a:ext>
            </a:extLst>
          </p:cNvPr>
          <p:cNvPicPr>
            <a:picLocks noChangeAspect="1"/>
          </p:cNvPicPr>
          <p:nvPr/>
        </p:nvPicPr>
        <p:blipFill>
          <a:blip r:embed="rId5"/>
          <a:stretch>
            <a:fillRect/>
          </a:stretch>
        </p:blipFill>
        <p:spPr>
          <a:xfrm rot="20300596">
            <a:off x="334027" y="3784553"/>
            <a:ext cx="3219989" cy="1811244"/>
          </a:xfrm>
          <a:prstGeom prst="rect">
            <a:avLst/>
          </a:prstGeom>
          <a:ln>
            <a:noFill/>
          </a:ln>
          <a:effectLst>
            <a:outerShdw blurRad="292100" dist="139700" dir="2700000" algn="tl" rotWithShape="0">
              <a:srgbClr val="333333">
                <a:alpha val="65000"/>
              </a:srgbClr>
            </a:outerShdw>
          </a:effectLst>
        </p:spPr>
      </p:pic>
      <p:pic>
        <p:nvPicPr>
          <p:cNvPr id="22" name="Image 21">
            <a:extLst>
              <a:ext uri="{FF2B5EF4-FFF2-40B4-BE49-F238E27FC236}">
                <a16:creationId xmlns:a16="http://schemas.microsoft.com/office/drawing/2014/main" id="{B182666D-498A-4284-A3F1-0ADD1D805948}"/>
              </a:ext>
            </a:extLst>
          </p:cNvPr>
          <p:cNvPicPr>
            <a:picLocks noChangeAspect="1"/>
          </p:cNvPicPr>
          <p:nvPr/>
        </p:nvPicPr>
        <p:blipFill>
          <a:blip r:embed="rId6"/>
          <a:stretch>
            <a:fillRect/>
          </a:stretch>
        </p:blipFill>
        <p:spPr>
          <a:xfrm rot="20503988">
            <a:off x="3555327" y="2048645"/>
            <a:ext cx="4214072" cy="2370416"/>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9EC43A7D-421E-7E42-A15E-FEF5582FDF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696457">
            <a:off x="4757298" y="2998273"/>
            <a:ext cx="4303299" cy="1210814"/>
          </a:xfrm>
          <a:prstGeom prst="rect">
            <a:avLst/>
          </a:prstGeom>
          <a:ln>
            <a:noFill/>
          </a:ln>
          <a:effectLst>
            <a:outerShdw blurRad="292100" dist="139700" dir="2700000" algn="tl" rotWithShape="0">
              <a:srgbClr val="333333">
                <a:alpha val="65000"/>
              </a:srgbClr>
            </a:outerShdw>
          </a:effectLst>
        </p:spPr>
      </p:pic>
      <p:pic>
        <p:nvPicPr>
          <p:cNvPr id="14" name="Image 13">
            <a:extLst>
              <a:ext uri="{FF2B5EF4-FFF2-40B4-BE49-F238E27FC236}">
                <a16:creationId xmlns:a16="http://schemas.microsoft.com/office/drawing/2014/main" id="{C2926A32-72DE-D440-B959-8A5A49FCADAF}"/>
              </a:ext>
            </a:extLst>
          </p:cNvPr>
          <p:cNvPicPr/>
          <p:nvPr/>
        </p:nvPicPr>
        <p:blipFill>
          <a:blip r:embed="rId8" cstate="print">
            <a:extLst>
              <a:ext uri="{28A0092B-C50C-407E-A947-70E740481C1C}">
                <a14:useLocalDpi xmlns:a14="http://schemas.microsoft.com/office/drawing/2010/main" val="0"/>
              </a:ext>
            </a:extLst>
          </a:blip>
          <a:stretch>
            <a:fillRect/>
          </a:stretch>
        </p:blipFill>
        <p:spPr>
          <a:xfrm rot="19387003">
            <a:off x="5857816" y="3903176"/>
            <a:ext cx="2006628" cy="2484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 12">
            <a:extLst>
              <a:ext uri="{FF2B5EF4-FFF2-40B4-BE49-F238E27FC236}">
                <a16:creationId xmlns:a16="http://schemas.microsoft.com/office/drawing/2014/main" id="{434CB944-914F-AE45-9B17-34DE94D2BC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789934">
            <a:off x="1590883" y="4280934"/>
            <a:ext cx="3330402" cy="23562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9455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71D5EF-F01E-A044-AA4F-C4BF29644B35}"/>
              </a:ext>
            </a:extLst>
          </p:cNvPr>
          <p:cNvSpPr/>
          <p:nvPr/>
        </p:nvSpPr>
        <p:spPr>
          <a:xfrm>
            <a:off x="660168" y="74662"/>
            <a:ext cx="8208912" cy="712567"/>
          </a:xfrm>
          <a:prstGeom prst="rect">
            <a:avLst/>
          </a:prstGeom>
        </p:spPr>
        <p:txBody>
          <a:bodyPr wrap="square">
            <a:spAutoFit/>
          </a:bodyPr>
          <a:lstStyle/>
          <a:p>
            <a:pPr marL="0" lvl="0">
              <a:lnSpc>
                <a:spcPct val="120000"/>
              </a:lnSpc>
              <a:spcBef>
                <a:spcPts val="0"/>
              </a:spcBef>
              <a:spcAft>
                <a:spcPts val="300"/>
              </a:spcAft>
            </a:pPr>
            <a:r>
              <a:rPr lang="fr-FR" sz="3600" b="1" cap="small" dirty="0">
                <a:latin typeface="Arial Black" panose="020B0A04020102020204" pitchFamily="34" charset="0"/>
              </a:rPr>
              <a:t>Le CH pour le réseau de PGCA</a:t>
            </a:r>
            <a:endParaRPr lang="en-US" sz="3600" b="1" cap="small" dirty="0">
              <a:latin typeface="Arial Black" panose="020B0A04020102020204" pitchFamily="34" charset="0"/>
            </a:endParaRPr>
          </a:p>
        </p:txBody>
      </p:sp>
      <p:sp>
        <p:nvSpPr>
          <p:cNvPr id="44" name="Forme libre 43">
            <a:extLst>
              <a:ext uri="{FF2B5EF4-FFF2-40B4-BE49-F238E27FC236}">
                <a16:creationId xmlns:a16="http://schemas.microsoft.com/office/drawing/2014/main" id="{1564CFC6-0FA2-6B4B-9B4D-F3DC678EA800}"/>
              </a:ext>
            </a:extLst>
          </p:cNvPr>
          <p:cNvSpPr/>
          <p:nvPr/>
        </p:nvSpPr>
        <p:spPr>
          <a:xfrm>
            <a:off x="3870456" y="2491494"/>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fr-FR" sz="3000" kern="1200"/>
          </a:p>
        </p:txBody>
      </p:sp>
      <p:sp>
        <p:nvSpPr>
          <p:cNvPr id="46" name="Forme libre 45">
            <a:extLst>
              <a:ext uri="{FF2B5EF4-FFF2-40B4-BE49-F238E27FC236}">
                <a16:creationId xmlns:a16="http://schemas.microsoft.com/office/drawing/2014/main" id="{132DC37B-35A3-814A-9AB7-2FDCB2F0E819}"/>
              </a:ext>
            </a:extLst>
          </p:cNvPr>
          <p:cNvSpPr/>
          <p:nvPr/>
        </p:nvSpPr>
        <p:spPr>
          <a:xfrm>
            <a:off x="3329357" y="3622098"/>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fr-FR" sz="3000" kern="1200"/>
          </a:p>
        </p:txBody>
      </p:sp>
      <p:sp>
        <p:nvSpPr>
          <p:cNvPr id="48" name="Forme libre 47">
            <a:extLst>
              <a:ext uri="{FF2B5EF4-FFF2-40B4-BE49-F238E27FC236}">
                <a16:creationId xmlns:a16="http://schemas.microsoft.com/office/drawing/2014/main" id="{854F1F30-11B0-2B47-9CF1-09FD76749454}"/>
              </a:ext>
            </a:extLst>
          </p:cNvPr>
          <p:cNvSpPr/>
          <p:nvPr/>
        </p:nvSpPr>
        <p:spPr>
          <a:xfrm>
            <a:off x="3873028" y="4754329"/>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fr-FR" sz="3000" kern="1200"/>
          </a:p>
        </p:txBody>
      </p:sp>
      <p:grpSp>
        <p:nvGrpSpPr>
          <p:cNvPr id="105" name="Groupe 104">
            <a:extLst>
              <a:ext uri="{FF2B5EF4-FFF2-40B4-BE49-F238E27FC236}">
                <a16:creationId xmlns:a16="http://schemas.microsoft.com/office/drawing/2014/main" id="{A6356D78-7EB1-414A-8B89-91901B7E1831}"/>
              </a:ext>
            </a:extLst>
          </p:cNvPr>
          <p:cNvGrpSpPr/>
          <p:nvPr/>
        </p:nvGrpSpPr>
        <p:grpSpPr>
          <a:xfrm>
            <a:off x="4576544" y="739202"/>
            <a:ext cx="1632767" cy="1911474"/>
            <a:chOff x="5350096" y="92532"/>
            <a:chExt cx="1632767" cy="1911474"/>
          </a:xfrm>
        </p:grpSpPr>
        <p:sp>
          <p:nvSpPr>
            <p:cNvPr id="49" name="Ellipse 48">
              <a:extLst>
                <a:ext uri="{FF2B5EF4-FFF2-40B4-BE49-F238E27FC236}">
                  <a16:creationId xmlns:a16="http://schemas.microsoft.com/office/drawing/2014/main" id="{4339D18F-BEB9-2C48-951C-2A5A28BAEBBD}"/>
                </a:ext>
              </a:extLst>
            </p:cNvPr>
            <p:cNvSpPr/>
            <p:nvPr/>
          </p:nvSpPr>
          <p:spPr>
            <a:xfrm>
              <a:off x="5350096" y="92532"/>
              <a:ext cx="1632767" cy="160798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b="1" dirty="0"/>
                <a:t>RPCA</a:t>
              </a:r>
              <a:r>
                <a:rPr lang="fr-FR" sz="1200" dirty="0"/>
                <a:t> en avril concertation donateurs et décideurs nationaux</a:t>
              </a:r>
            </a:p>
          </p:txBody>
        </p:sp>
        <p:sp>
          <p:nvSpPr>
            <p:cNvPr id="56" name="Ellipse 55">
              <a:extLst>
                <a:ext uri="{FF2B5EF4-FFF2-40B4-BE49-F238E27FC236}">
                  <a16:creationId xmlns:a16="http://schemas.microsoft.com/office/drawing/2014/main" id="{45691A18-3D0F-C449-8931-5122E1686E75}"/>
                </a:ext>
              </a:extLst>
            </p:cNvPr>
            <p:cNvSpPr/>
            <p:nvPr/>
          </p:nvSpPr>
          <p:spPr>
            <a:xfrm>
              <a:off x="5782144" y="1370301"/>
              <a:ext cx="288032" cy="2582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6</a:t>
              </a:r>
            </a:p>
          </p:txBody>
        </p:sp>
        <p:cxnSp>
          <p:nvCxnSpPr>
            <p:cNvPr id="63" name="Connecteur droit 62">
              <a:extLst>
                <a:ext uri="{FF2B5EF4-FFF2-40B4-BE49-F238E27FC236}">
                  <a16:creationId xmlns:a16="http://schemas.microsoft.com/office/drawing/2014/main" id="{2E004EEC-9898-7A4B-899B-ADA4128C89D9}"/>
                </a:ext>
              </a:extLst>
            </p:cNvPr>
            <p:cNvCxnSpPr>
              <a:cxnSpLocks/>
            </p:cNvCxnSpPr>
            <p:nvPr/>
          </p:nvCxnSpPr>
          <p:spPr>
            <a:xfrm flipV="1">
              <a:off x="5648333" y="1629286"/>
              <a:ext cx="201537" cy="37472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6" name="Groupe 105">
            <a:extLst>
              <a:ext uri="{FF2B5EF4-FFF2-40B4-BE49-F238E27FC236}">
                <a16:creationId xmlns:a16="http://schemas.microsoft.com/office/drawing/2014/main" id="{BF6D9FBA-1072-D045-B914-B9D640079508}"/>
              </a:ext>
            </a:extLst>
          </p:cNvPr>
          <p:cNvGrpSpPr/>
          <p:nvPr/>
        </p:nvGrpSpPr>
        <p:grpSpPr>
          <a:xfrm>
            <a:off x="5475543" y="2738499"/>
            <a:ext cx="2054387" cy="1607988"/>
            <a:chOff x="6249095" y="2091829"/>
            <a:chExt cx="2054387" cy="1607988"/>
          </a:xfrm>
        </p:grpSpPr>
        <p:sp>
          <p:nvSpPr>
            <p:cNvPr id="50" name="Ellipse 49">
              <a:extLst>
                <a:ext uri="{FF2B5EF4-FFF2-40B4-BE49-F238E27FC236}">
                  <a16:creationId xmlns:a16="http://schemas.microsoft.com/office/drawing/2014/main" id="{01331382-CAF9-EF48-AA7F-8AFE274C6697}"/>
                </a:ext>
              </a:extLst>
            </p:cNvPr>
            <p:cNvSpPr/>
            <p:nvPr/>
          </p:nvSpPr>
          <p:spPr>
            <a:xfrm>
              <a:off x="6670715" y="2091829"/>
              <a:ext cx="1632767" cy="160798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b="1" dirty="0"/>
                <a:t>PREGEC</a:t>
              </a:r>
              <a:r>
                <a:rPr lang="fr-FR" sz="1200" b="1" dirty="0"/>
                <a:t>  en juin </a:t>
              </a:r>
              <a:r>
                <a:rPr lang="fr-FR" sz="1200" dirty="0"/>
                <a:t>concertation restreinte partenaires régionaux </a:t>
              </a:r>
            </a:p>
          </p:txBody>
        </p:sp>
        <p:sp>
          <p:nvSpPr>
            <p:cNvPr id="57" name="Ellipse 56">
              <a:extLst>
                <a:ext uri="{FF2B5EF4-FFF2-40B4-BE49-F238E27FC236}">
                  <a16:creationId xmlns:a16="http://schemas.microsoft.com/office/drawing/2014/main" id="{43D763FF-1114-1744-8AE2-1098F1548514}"/>
                </a:ext>
              </a:extLst>
            </p:cNvPr>
            <p:cNvSpPr/>
            <p:nvPr/>
          </p:nvSpPr>
          <p:spPr>
            <a:xfrm>
              <a:off x="6646240" y="2912290"/>
              <a:ext cx="288032" cy="2582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1</a:t>
              </a:r>
            </a:p>
          </p:txBody>
        </p:sp>
        <p:cxnSp>
          <p:nvCxnSpPr>
            <p:cNvPr id="66" name="Connecteur droit 65">
              <a:extLst>
                <a:ext uri="{FF2B5EF4-FFF2-40B4-BE49-F238E27FC236}">
                  <a16:creationId xmlns:a16="http://schemas.microsoft.com/office/drawing/2014/main" id="{23F1A35D-460A-F649-AE78-9E8E9ACA953D}"/>
                </a:ext>
              </a:extLst>
            </p:cNvPr>
            <p:cNvCxnSpPr>
              <a:cxnSpLocks/>
            </p:cNvCxnSpPr>
            <p:nvPr/>
          </p:nvCxnSpPr>
          <p:spPr>
            <a:xfrm>
              <a:off x="6249095" y="3062083"/>
              <a:ext cx="46915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9" name="Groupe 108">
            <a:extLst>
              <a:ext uri="{FF2B5EF4-FFF2-40B4-BE49-F238E27FC236}">
                <a16:creationId xmlns:a16="http://schemas.microsoft.com/office/drawing/2014/main" id="{1505B683-B125-AA4B-9458-32F25C6E1DB6}"/>
              </a:ext>
            </a:extLst>
          </p:cNvPr>
          <p:cNvGrpSpPr/>
          <p:nvPr/>
        </p:nvGrpSpPr>
        <p:grpSpPr>
          <a:xfrm>
            <a:off x="1186309" y="2796860"/>
            <a:ext cx="2059987" cy="1607988"/>
            <a:chOff x="1959861" y="2150190"/>
            <a:chExt cx="2059987" cy="1607988"/>
          </a:xfrm>
        </p:grpSpPr>
        <p:sp>
          <p:nvSpPr>
            <p:cNvPr id="53" name="Ellipse 52">
              <a:extLst>
                <a:ext uri="{FF2B5EF4-FFF2-40B4-BE49-F238E27FC236}">
                  <a16:creationId xmlns:a16="http://schemas.microsoft.com/office/drawing/2014/main" id="{9919FDAB-8E0B-C649-ACFC-56267C46E979}"/>
                </a:ext>
              </a:extLst>
            </p:cNvPr>
            <p:cNvSpPr/>
            <p:nvPr/>
          </p:nvSpPr>
          <p:spPr>
            <a:xfrm>
              <a:off x="1959861" y="2150190"/>
              <a:ext cx="1632767" cy="160798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b="1" dirty="0"/>
                <a:t>RPCA</a:t>
              </a:r>
              <a:r>
                <a:rPr lang="fr-FR" sz="1200" b="1" dirty="0"/>
                <a:t> </a:t>
              </a:r>
              <a:r>
                <a:rPr lang="fr-FR" sz="1200" dirty="0"/>
                <a:t> en décembre concertation donateurs et décideurs nationaux</a:t>
              </a:r>
            </a:p>
          </p:txBody>
        </p:sp>
        <p:sp>
          <p:nvSpPr>
            <p:cNvPr id="60" name="Ellipse 59">
              <a:extLst>
                <a:ext uri="{FF2B5EF4-FFF2-40B4-BE49-F238E27FC236}">
                  <a16:creationId xmlns:a16="http://schemas.microsoft.com/office/drawing/2014/main" id="{EEF2F390-AA02-2044-A824-E79A195F58A3}"/>
                </a:ext>
              </a:extLst>
            </p:cNvPr>
            <p:cNvSpPr/>
            <p:nvPr/>
          </p:nvSpPr>
          <p:spPr>
            <a:xfrm>
              <a:off x="3280480" y="2810461"/>
              <a:ext cx="288032" cy="2582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4</a:t>
              </a:r>
            </a:p>
          </p:txBody>
        </p:sp>
        <p:cxnSp>
          <p:nvCxnSpPr>
            <p:cNvPr id="68" name="Connecteur droit 67">
              <a:extLst>
                <a:ext uri="{FF2B5EF4-FFF2-40B4-BE49-F238E27FC236}">
                  <a16:creationId xmlns:a16="http://schemas.microsoft.com/office/drawing/2014/main" id="{F8230309-4E7A-0D4B-9FE2-A84E789CC520}"/>
                </a:ext>
              </a:extLst>
            </p:cNvPr>
            <p:cNvCxnSpPr>
              <a:cxnSpLocks/>
            </p:cNvCxnSpPr>
            <p:nvPr/>
          </p:nvCxnSpPr>
          <p:spPr>
            <a:xfrm>
              <a:off x="3598228" y="2975427"/>
              <a:ext cx="42162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7" name="Groupe 106">
            <a:extLst>
              <a:ext uri="{FF2B5EF4-FFF2-40B4-BE49-F238E27FC236}">
                <a16:creationId xmlns:a16="http://schemas.microsoft.com/office/drawing/2014/main" id="{B48FE14B-28BC-6847-B9CA-E7BD47FB521E}"/>
              </a:ext>
            </a:extLst>
          </p:cNvPr>
          <p:cNvGrpSpPr/>
          <p:nvPr/>
        </p:nvGrpSpPr>
        <p:grpSpPr>
          <a:xfrm>
            <a:off x="4975550" y="4537251"/>
            <a:ext cx="1632767" cy="1761273"/>
            <a:chOff x="5749102" y="3890581"/>
            <a:chExt cx="1632767" cy="1761273"/>
          </a:xfrm>
        </p:grpSpPr>
        <p:sp>
          <p:nvSpPr>
            <p:cNvPr id="51" name="Ellipse 50">
              <a:extLst>
                <a:ext uri="{FF2B5EF4-FFF2-40B4-BE49-F238E27FC236}">
                  <a16:creationId xmlns:a16="http://schemas.microsoft.com/office/drawing/2014/main" id="{11D35D47-467C-5947-95F7-B7AA8532A7FF}"/>
                </a:ext>
              </a:extLst>
            </p:cNvPr>
            <p:cNvSpPr/>
            <p:nvPr/>
          </p:nvSpPr>
          <p:spPr>
            <a:xfrm>
              <a:off x="5749102" y="4043866"/>
              <a:ext cx="1632767" cy="160798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dirty="0"/>
                <a:t>PREGEC</a:t>
              </a:r>
              <a:r>
                <a:rPr lang="fr-FR" sz="1200" b="1" dirty="0"/>
                <a:t>  en septembre </a:t>
              </a:r>
              <a:r>
                <a:rPr lang="fr-FR" sz="1200" dirty="0"/>
                <a:t>concertation techniques suivi campagne et alerte</a:t>
              </a:r>
            </a:p>
          </p:txBody>
        </p:sp>
        <p:sp>
          <p:nvSpPr>
            <p:cNvPr id="58" name="Ellipse 57">
              <a:extLst>
                <a:ext uri="{FF2B5EF4-FFF2-40B4-BE49-F238E27FC236}">
                  <a16:creationId xmlns:a16="http://schemas.microsoft.com/office/drawing/2014/main" id="{DD2D4E49-8735-624D-AE8C-ABD469B053F1}"/>
                </a:ext>
              </a:extLst>
            </p:cNvPr>
            <p:cNvSpPr/>
            <p:nvPr/>
          </p:nvSpPr>
          <p:spPr>
            <a:xfrm>
              <a:off x="5926160" y="4280442"/>
              <a:ext cx="288032" cy="2582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2</a:t>
              </a:r>
            </a:p>
          </p:txBody>
        </p:sp>
        <p:cxnSp>
          <p:nvCxnSpPr>
            <p:cNvPr id="70" name="Connecteur droit 69">
              <a:extLst>
                <a:ext uri="{FF2B5EF4-FFF2-40B4-BE49-F238E27FC236}">
                  <a16:creationId xmlns:a16="http://schemas.microsoft.com/office/drawing/2014/main" id="{EF479BAF-D2E9-2E48-98EB-A0C08AE8F527}"/>
                </a:ext>
              </a:extLst>
            </p:cNvPr>
            <p:cNvCxnSpPr>
              <a:cxnSpLocks/>
              <a:endCxn id="51" idx="1"/>
            </p:cNvCxnSpPr>
            <p:nvPr/>
          </p:nvCxnSpPr>
          <p:spPr>
            <a:xfrm>
              <a:off x="5755657" y="3890581"/>
              <a:ext cx="232558" cy="3887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10" name="Groupe 109">
            <a:extLst>
              <a:ext uri="{FF2B5EF4-FFF2-40B4-BE49-F238E27FC236}">
                <a16:creationId xmlns:a16="http://schemas.microsoft.com/office/drawing/2014/main" id="{9C1FC9F7-C11B-4949-8625-6997188EB8DE}"/>
              </a:ext>
            </a:extLst>
          </p:cNvPr>
          <p:cNvGrpSpPr/>
          <p:nvPr/>
        </p:nvGrpSpPr>
        <p:grpSpPr>
          <a:xfrm>
            <a:off x="2097618" y="985627"/>
            <a:ext cx="1632767" cy="1811233"/>
            <a:chOff x="2871170" y="338957"/>
            <a:chExt cx="1632767" cy="1811233"/>
          </a:xfrm>
        </p:grpSpPr>
        <p:sp>
          <p:nvSpPr>
            <p:cNvPr id="54" name="Ellipse 53">
              <a:extLst>
                <a:ext uri="{FF2B5EF4-FFF2-40B4-BE49-F238E27FC236}">
                  <a16:creationId xmlns:a16="http://schemas.microsoft.com/office/drawing/2014/main" id="{BDF01531-2699-5D4A-9A7E-8E573F136C1E}"/>
                </a:ext>
              </a:extLst>
            </p:cNvPr>
            <p:cNvSpPr/>
            <p:nvPr/>
          </p:nvSpPr>
          <p:spPr>
            <a:xfrm>
              <a:off x="2871170" y="338957"/>
              <a:ext cx="1632767" cy="160798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dirty="0"/>
                <a:t>PREGEC</a:t>
              </a:r>
              <a:r>
                <a:rPr lang="fr-FR" sz="1200" b="1" dirty="0"/>
                <a:t>  en mars </a:t>
              </a:r>
              <a:r>
                <a:rPr lang="fr-FR" sz="1100" dirty="0"/>
                <a:t>concertation techniques données définitives et revue SAN</a:t>
              </a:r>
              <a:endParaRPr lang="fr-FR" sz="1200" dirty="0"/>
            </a:p>
          </p:txBody>
        </p:sp>
        <p:sp>
          <p:nvSpPr>
            <p:cNvPr id="61" name="Ellipse 60">
              <a:extLst>
                <a:ext uri="{FF2B5EF4-FFF2-40B4-BE49-F238E27FC236}">
                  <a16:creationId xmlns:a16="http://schemas.microsoft.com/office/drawing/2014/main" id="{CB96E5A5-20C2-2D4C-8990-D7CD15D10BCB}"/>
                </a:ext>
              </a:extLst>
            </p:cNvPr>
            <p:cNvSpPr/>
            <p:nvPr/>
          </p:nvSpPr>
          <p:spPr>
            <a:xfrm>
              <a:off x="3964944" y="1573909"/>
              <a:ext cx="288032" cy="2557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5</a:t>
              </a:r>
            </a:p>
          </p:txBody>
        </p:sp>
        <p:cxnSp>
          <p:nvCxnSpPr>
            <p:cNvPr id="74" name="Connecteur droit 73">
              <a:extLst>
                <a:ext uri="{FF2B5EF4-FFF2-40B4-BE49-F238E27FC236}">
                  <a16:creationId xmlns:a16="http://schemas.microsoft.com/office/drawing/2014/main" id="{BF5C1E32-986E-8247-8B42-EFFC1A4717BF}"/>
                </a:ext>
              </a:extLst>
            </p:cNvPr>
            <p:cNvCxnSpPr>
              <a:cxnSpLocks/>
            </p:cNvCxnSpPr>
            <p:nvPr/>
          </p:nvCxnSpPr>
          <p:spPr>
            <a:xfrm>
              <a:off x="4159919" y="1811834"/>
              <a:ext cx="288032" cy="3383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8" name="Groupe 107">
            <a:extLst>
              <a:ext uri="{FF2B5EF4-FFF2-40B4-BE49-F238E27FC236}">
                <a16:creationId xmlns:a16="http://schemas.microsoft.com/office/drawing/2014/main" id="{90EA6F76-A37F-A041-BC1F-96210A179734}"/>
              </a:ext>
            </a:extLst>
          </p:cNvPr>
          <p:cNvGrpSpPr/>
          <p:nvPr/>
        </p:nvGrpSpPr>
        <p:grpSpPr>
          <a:xfrm>
            <a:off x="2218157" y="4537252"/>
            <a:ext cx="1632767" cy="1819990"/>
            <a:chOff x="2991709" y="3890582"/>
            <a:chExt cx="1632767" cy="1819990"/>
          </a:xfrm>
        </p:grpSpPr>
        <p:sp>
          <p:nvSpPr>
            <p:cNvPr id="52" name="Ellipse 51">
              <a:extLst>
                <a:ext uri="{FF2B5EF4-FFF2-40B4-BE49-F238E27FC236}">
                  <a16:creationId xmlns:a16="http://schemas.microsoft.com/office/drawing/2014/main" id="{0B59BA8D-47FF-7A48-9992-757D4CCC0992}"/>
                </a:ext>
              </a:extLst>
            </p:cNvPr>
            <p:cNvSpPr/>
            <p:nvPr/>
          </p:nvSpPr>
          <p:spPr>
            <a:xfrm>
              <a:off x="2991709" y="4102584"/>
              <a:ext cx="1632767" cy="160798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dirty="0"/>
                <a:t>PREGEC</a:t>
              </a:r>
              <a:r>
                <a:rPr lang="fr-FR" sz="1200" b="1" dirty="0"/>
                <a:t>  en novembre </a:t>
              </a:r>
              <a:r>
                <a:rPr lang="fr-FR" sz="1200" dirty="0"/>
                <a:t>concertation techniques données provisoires et SAN</a:t>
              </a:r>
            </a:p>
          </p:txBody>
        </p:sp>
        <p:sp>
          <p:nvSpPr>
            <p:cNvPr id="59" name="Ellipse 58">
              <a:extLst>
                <a:ext uri="{FF2B5EF4-FFF2-40B4-BE49-F238E27FC236}">
                  <a16:creationId xmlns:a16="http://schemas.microsoft.com/office/drawing/2014/main" id="{B97336DD-7598-C446-B449-0AEB7508AA4C}"/>
                </a:ext>
              </a:extLst>
            </p:cNvPr>
            <p:cNvSpPr/>
            <p:nvPr/>
          </p:nvSpPr>
          <p:spPr>
            <a:xfrm>
              <a:off x="4159919" y="4321570"/>
              <a:ext cx="288032" cy="2582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3</a:t>
              </a:r>
            </a:p>
          </p:txBody>
        </p:sp>
        <p:cxnSp>
          <p:nvCxnSpPr>
            <p:cNvPr id="75" name="Connecteur droit 74">
              <a:extLst>
                <a:ext uri="{FF2B5EF4-FFF2-40B4-BE49-F238E27FC236}">
                  <a16:creationId xmlns:a16="http://schemas.microsoft.com/office/drawing/2014/main" id="{7B12D279-A74A-D144-BB79-22AD54A1BE3E}"/>
                </a:ext>
              </a:extLst>
            </p:cNvPr>
            <p:cNvCxnSpPr>
              <a:cxnSpLocks/>
              <a:stCxn id="52" idx="7"/>
            </p:cNvCxnSpPr>
            <p:nvPr/>
          </p:nvCxnSpPr>
          <p:spPr>
            <a:xfrm flipV="1">
              <a:off x="4385363" y="3890582"/>
              <a:ext cx="239113" cy="44748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8" name="Groupe 97">
            <a:extLst>
              <a:ext uri="{FF2B5EF4-FFF2-40B4-BE49-F238E27FC236}">
                <a16:creationId xmlns:a16="http://schemas.microsoft.com/office/drawing/2014/main" id="{5D16E33E-2757-4546-B995-79ECEB912AC0}"/>
              </a:ext>
            </a:extLst>
          </p:cNvPr>
          <p:cNvGrpSpPr/>
          <p:nvPr/>
        </p:nvGrpSpPr>
        <p:grpSpPr>
          <a:xfrm>
            <a:off x="3064377" y="2347190"/>
            <a:ext cx="2645742" cy="2549815"/>
            <a:chOff x="3837929" y="1700520"/>
            <a:chExt cx="2645742" cy="2549815"/>
          </a:xfrm>
        </p:grpSpPr>
        <p:sp>
          <p:nvSpPr>
            <p:cNvPr id="97" name="Rectangle 96">
              <a:extLst>
                <a:ext uri="{FF2B5EF4-FFF2-40B4-BE49-F238E27FC236}">
                  <a16:creationId xmlns:a16="http://schemas.microsoft.com/office/drawing/2014/main" id="{A4951DA3-002D-4C42-AC74-F25041B53533}"/>
                </a:ext>
              </a:extLst>
            </p:cNvPr>
            <p:cNvSpPr/>
            <p:nvPr/>
          </p:nvSpPr>
          <p:spPr>
            <a:xfrm>
              <a:off x="4259548" y="2692596"/>
              <a:ext cx="1785347" cy="539908"/>
            </a:xfrm>
            <a:prstGeom prst="rect">
              <a:avLst/>
            </a:prstGeom>
            <a:gradFill>
              <a:gsLst>
                <a:gs pos="61000">
                  <a:srgbClr val="92D050"/>
                </a:gs>
                <a:gs pos="1000">
                  <a:schemeClr val="accent4">
                    <a:satMod val="110000"/>
                    <a:lumMod val="100000"/>
                    <a:shade val="100000"/>
                  </a:schemeClr>
                </a:gs>
                <a:gs pos="96000">
                  <a:schemeClr val="accent4">
                    <a:lumMod val="99000"/>
                    <a:satMod val="120000"/>
                    <a:shade val="78000"/>
                  </a:schemeClr>
                </a:gs>
              </a:gsLst>
              <a:lin ang="5400000" scaled="0"/>
            </a:gradFill>
          </p:spPr>
          <p:txBody>
            <a:bodyPr wrap="square" lIns="91440" tIns="45720" rIns="91440" bIns="45720">
              <a:spAutoFit/>
            </a:bodyPr>
            <a:lstStyle/>
            <a:p>
              <a:pPr algn="ctr"/>
              <a:r>
                <a:rPr lang="fr-FR" sz="2800" b="1" cap="none" spc="0" dirty="0">
                  <a:ln w="0"/>
                  <a:solidFill>
                    <a:schemeClr val="accent6">
                      <a:lumMod val="75000"/>
                    </a:schemeClr>
                  </a:solidFill>
                  <a:effectLst>
                    <a:outerShdw blurRad="38100" dist="25400" dir="5400000" algn="ctr" rotWithShape="0">
                      <a:srgbClr val="6E747A">
                        <a:alpha val="43000"/>
                      </a:srgbClr>
                    </a:outerShdw>
                  </a:effectLst>
                </a:rPr>
                <a:t>Réseau</a:t>
              </a:r>
            </a:p>
          </p:txBody>
        </p:sp>
        <p:grpSp>
          <p:nvGrpSpPr>
            <p:cNvPr id="81" name="Groupe 80">
              <a:extLst>
                <a:ext uri="{FF2B5EF4-FFF2-40B4-BE49-F238E27FC236}">
                  <a16:creationId xmlns:a16="http://schemas.microsoft.com/office/drawing/2014/main" id="{68F546BD-F7E9-5340-9703-EA28792C0215}"/>
                </a:ext>
              </a:extLst>
            </p:cNvPr>
            <p:cNvGrpSpPr/>
            <p:nvPr/>
          </p:nvGrpSpPr>
          <p:grpSpPr>
            <a:xfrm>
              <a:off x="3837929" y="1700520"/>
              <a:ext cx="2645742" cy="2549815"/>
              <a:chOff x="3491881" y="1959019"/>
              <a:chExt cx="2645742" cy="2549815"/>
            </a:xfrm>
          </p:grpSpPr>
          <p:sp>
            <p:nvSpPr>
              <p:cNvPr id="45" name="Forme 44">
                <a:extLst>
                  <a:ext uri="{FF2B5EF4-FFF2-40B4-BE49-F238E27FC236}">
                    <a16:creationId xmlns:a16="http://schemas.microsoft.com/office/drawing/2014/main" id="{2602F3D4-2D5E-E142-AD64-097D44ADCC15}"/>
                  </a:ext>
                </a:extLst>
              </p:cNvPr>
              <p:cNvSpPr/>
              <p:nvPr/>
            </p:nvSpPr>
            <p:spPr>
              <a:xfrm rot="5400000" flipV="1">
                <a:off x="3510716" y="1940184"/>
                <a:ext cx="2549815" cy="2587486"/>
              </a:xfrm>
              <a:prstGeom prst="leftCircularArrow">
                <a:avLst>
                  <a:gd name="adj1" fmla="val 10980"/>
                  <a:gd name="adj2" fmla="val 1142322"/>
                  <a:gd name="adj3" fmla="val 6300000"/>
                  <a:gd name="adj4" fmla="val 5915793"/>
                  <a:gd name="adj5" fmla="val 12500"/>
                </a:avLst>
              </a:prstGeom>
              <a:gradFill>
                <a:gsLst>
                  <a:gs pos="64000">
                    <a:srgbClr val="00B050">
                      <a:alpha val="93000"/>
                    </a:srgbClr>
                  </a:gs>
                  <a:gs pos="6000">
                    <a:schemeClr val="accent4">
                      <a:satMod val="110000"/>
                      <a:lumMod val="100000"/>
                      <a:shade val="100000"/>
                    </a:schemeClr>
                  </a:gs>
                  <a:gs pos="96000">
                    <a:schemeClr val="accent4">
                      <a:lumMod val="99000"/>
                      <a:satMod val="120000"/>
                      <a:shade val="78000"/>
                    </a:schemeClr>
                  </a:gs>
                </a:gsLst>
                <a:lin ang="54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Triangle 79">
                <a:extLst>
                  <a:ext uri="{FF2B5EF4-FFF2-40B4-BE49-F238E27FC236}">
                    <a16:creationId xmlns:a16="http://schemas.microsoft.com/office/drawing/2014/main" id="{75E1138A-1013-6541-A04B-6921A0C0CC32}"/>
                  </a:ext>
                </a:extLst>
              </p:cNvPr>
              <p:cNvSpPr/>
              <p:nvPr/>
            </p:nvSpPr>
            <p:spPr>
              <a:xfrm rot="10800000">
                <a:off x="5384802" y="2950462"/>
                <a:ext cx="752821" cy="329359"/>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94" name="Groupe 93">
            <a:extLst>
              <a:ext uri="{FF2B5EF4-FFF2-40B4-BE49-F238E27FC236}">
                <a16:creationId xmlns:a16="http://schemas.microsoft.com/office/drawing/2014/main" id="{0B47DF71-2945-0040-BBBD-78D77E6E4710}"/>
              </a:ext>
            </a:extLst>
          </p:cNvPr>
          <p:cNvGrpSpPr/>
          <p:nvPr/>
        </p:nvGrpSpPr>
        <p:grpSpPr>
          <a:xfrm>
            <a:off x="3661233" y="4704412"/>
            <a:ext cx="1255071" cy="2180972"/>
            <a:chOff x="4624476" y="4043866"/>
            <a:chExt cx="1255071" cy="2180972"/>
          </a:xfrm>
        </p:grpSpPr>
        <p:sp>
          <p:nvSpPr>
            <p:cNvPr id="88" name="Flèche droite à entaille 87">
              <a:extLst>
                <a:ext uri="{FF2B5EF4-FFF2-40B4-BE49-F238E27FC236}">
                  <a16:creationId xmlns:a16="http://schemas.microsoft.com/office/drawing/2014/main" id="{E59D30FA-9BB8-A84D-B3BB-35969713AAE8}"/>
                </a:ext>
              </a:extLst>
            </p:cNvPr>
            <p:cNvSpPr/>
            <p:nvPr/>
          </p:nvSpPr>
          <p:spPr>
            <a:xfrm rot="16200000">
              <a:off x="4695473" y="4547377"/>
              <a:ext cx="1119940" cy="112918"/>
            </a:xfrm>
            <a:prstGeom prst="notchedRightArrow">
              <a:avLst/>
            </a:prstGeom>
            <a:gradFill>
              <a:gsLst>
                <a:gs pos="64000">
                  <a:srgbClr val="9CD2A9"/>
                </a:gs>
                <a:gs pos="61000">
                  <a:schemeClr val="accent4">
                    <a:satMod val="110000"/>
                    <a:lumMod val="100000"/>
                    <a:shade val="100000"/>
                  </a:schemeClr>
                </a:gs>
                <a:gs pos="96000">
                  <a:schemeClr val="accent4">
                    <a:lumMod val="99000"/>
                    <a:satMod val="120000"/>
                    <a:shade val="7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Soleil 85">
              <a:extLst>
                <a:ext uri="{FF2B5EF4-FFF2-40B4-BE49-F238E27FC236}">
                  <a16:creationId xmlns:a16="http://schemas.microsoft.com/office/drawing/2014/main" id="{552FB939-4A22-B741-B0F1-94E47BB4DC16}"/>
                </a:ext>
              </a:extLst>
            </p:cNvPr>
            <p:cNvSpPr/>
            <p:nvPr/>
          </p:nvSpPr>
          <p:spPr>
            <a:xfrm>
              <a:off x="4624476" y="4967993"/>
              <a:ext cx="1255071" cy="1256845"/>
            </a:xfrm>
            <a:prstGeom prst="sun">
              <a:avLst/>
            </a:prstGeom>
            <a:gradFill>
              <a:gsLst>
                <a:gs pos="64000">
                  <a:srgbClr val="9CD2A9"/>
                </a:gs>
                <a:gs pos="6000">
                  <a:schemeClr val="accent4">
                    <a:satMod val="110000"/>
                    <a:lumMod val="100000"/>
                    <a:shade val="100000"/>
                  </a:schemeClr>
                </a:gs>
                <a:gs pos="96000">
                  <a:schemeClr val="accent4">
                    <a:lumMod val="99000"/>
                    <a:satMod val="120000"/>
                    <a:shade val="7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Cycle CH</a:t>
              </a:r>
            </a:p>
          </p:txBody>
        </p:sp>
      </p:grpSp>
      <p:grpSp>
        <p:nvGrpSpPr>
          <p:cNvPr id="93" name="Groupe 92">
            <a:extLst>
              <a:ext uri="{FF2B5EF4-FFF2-40B4-BE49-F238E27FC236}">
                <a16:creationId xmlns:a16="http://schemas.microsoft.com/office/drawing/2014/main" id="{5F2316FB-ED78-9948-861C-BFEE7F52286D}"/>
              </a:ext>
            </a:extLst>
          </p:cNvPr>
          <p:cNvGrpSpPr/>
          <p:nvPr/>
        </p:nvGrpSpPr>
        <p:grpSpPr>
          <a:xfrm>
            <a:off x="5239315" y="1543858"/>
            <a:ext cx="2484320" cy="1264463"/>
            <a:chOff x="6012867" y="897188"/>
            <a:chExt cx="2484320" cy="1264463"/>
          </a:xfrm>
        </p:grpSpPr>
        <p:sp>
          <p:nvSpPr>
            <p:cNvPr id="87" name="Soleil 86">
              <a:extLst>
                <a:ext uri="{FF2B5EF4-FFF2-40B4-BE49-F238E27FC236}">
                  <a16:creationId xmlns:a16="http://schemas.microsoft.com/office/drawing/2014/main" id="{FB914AA7-A698-9C47-A9C9-3321228EAEF7}"/>
                </a:ext>
              </a:extLst>
            </p:cNvPr>
            <p:cNvSpPr/>
            <p:nvPr/>
          </p:nvSpPr>
          <p:spPr>
            <a:xfrm rot="767956">
              <a:off x="7258735" y="897188"/>
              <a:ext cx="1238452" cy="1166684"/>
            </a:xfrm>
            <a:prstGeom prst="sun">
              <a:avLst/>
            </a:prstGeom>
            <a:gradFill>
              <a:gsLst>
                <a:gs pos="26000">
                  <a:schemeClr val="bg2">
                    <a:lumMod val="75000"/>
                  </a:schemeClr>
                </a:gs>
                <a:gs pos="6000">
                  <a:schemeClr val="accent4">
                    <a:satMod val="110000"/>
                    <a:lumMod val="100000"/>
                    <a:shade val="100000"/>
                  </a:schemeClr>
                </a:gs>
                <a:gs pos="96000">
                  <a:schemeClr val="accent4">
                    <a:lumMod val="99000"/>
                    <a:satMod val="120000"/>
                    <a:shade val="7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Cycle CH</a:t>
              </a:r>
            </a:p>
          </p:txBody>
        </p:sp>
        <p:sp>
          <p:nvSpPr>
            <p:cNvPr id="91" name="Flèche droite à entaille 90">
              <a:extLst>
                <a:ext uri="{FF2B5EF4-FFF2-40B4-BE49-F238E27FC236}">
                  <a16:creationId xmlns:a16="http://schemas.microsoft.com/office/drawing/2014/main" id="{E7696655-5370-5E41-ABF9-94171BFDC775}"/>
                </a:ext>
              </a:extLst>
            </p:cNvPr>
            <p:cNvSpPr/>
            <p:nvPr/>
          </p:nvSpPr>
          <p:spPr>
            <a:xfrm rot="9157668">
              <a:off x="6012867" y="2014710"/>
              <a:ext cx="1502484" cy="146941"/>
            </a:xfrm>
            <a:prstGeom prst="notchedRightArrow">
              <a:avLst/>
            </a:prstGeom>
            <a:gradFill>
              <a:gsLst>
                <a:gs pos="58000">
                  <a:schemeClr val="bg2">
                    <a:lumMod val="75000"/>
                  </a:schemeClr>
                </a:gs>
                <a:gs pos="14000">
                  <a:schemeClr val="accent4">
                    <a:satMod val="110000"/>
                    <a:lumMod val="100000"/>
                    <a:shade val="100000"/>
                  </a:schemeClr>
                </a:gs>
                <a:gs pos="96000">
                  <a:schemeClr val="accent4">
                    <a:lumMod val="99000"/>
                    <a:satMod val="120000"/>
                    <a:shade val="7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5" name="Groupe 94">
            <a:extLst>
              <a:ext uri="{FF2B5EF4-FFF2-40B4-BE49-F238E27FC236}">
                <a16:creationId xmlns:a16="http://schemas.microsoft.com/office/drawing/2014/main" id="{5D8B6A46-1051-DF45-AFB9-63BB74249566}"/>
              </a:ext>
            </a:extLst>
          </p:cNvPr>
          <p:cNvGrpSpPr/>
          <p:nvPr/>
        </p:nvGrpSpPr>
        <p:grpSpPr>
          <a:xfrm>
            <a:off x="755576" y="1492559"/>
            <a:ext cx="2764235" cy="1225092"/>
            <a:chOff x="1468521" y="1055238"/>
            <a:chExt cx="2764235" cy="1225092"/>
          </a:xfrm>
        </p:grpSpPr>
        <p:sp>
          <p:nvSpPr>
            <p:cNvPr id="85" name="Soleil 84">
              <a:extLst>
                <a:ext uri="{FF2B5EF4-FFF2-40B4-BE49-F238E27FC236}">
                  <a16:creationId xmlns:a16="http://schemas.microsoft.com/office/drawing/2014/main" id="{F79A2232-4826-9A4D-B8D6-41D38F903395}"/>
                </a:ext>
              </a:extLst>
            </p:cNvPr>
            <p:cNvSpPr/>
            <p:nvPr/>
          </p:nvSpPr>
          <p:spPr>
            <a:xfrm rot="20733285">
              <a:off x="1468521" y="1055238"/>
              <a:ext cx="1291524" cy="1101281"/>
            </a:xfrm>
            <a:prstGeom prst="sun">
              <a:avLst/>
            </a:prstGeom>
            <a:gradFill>
              <a:gsLst>
                <a:gs pos="64000">
                  <a:srgbClr val="9CD2A9"/>
                </a:gs>
                <a:gs pos="6000">
                  <a:schemeClr val="accent4">
                    <a:satMod val="110000"/>
                    <a:lumMod val="100000"/>
                    <a:shade val="100000"/>
                  </a:schemeClr>
                </a:gs>
                <a:gs pos="96000">
                  <a:schemeClr val="accent4">
                    <a:lumMod val="99000"/>
                    <a:satMod val="120000"/>
                    <a:shade val="7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Cycle CH</a:t>
              </a:r>
            </a:p>
          </p:txBody>
        </p:sp>
        <p:sp>
          <p:nvSpPr>
            <p:cNvPr id="92" name="Flèche droite à entaille 91">
              <a:extLst>
                <a:ext uri="{FF2B5EF4-FFF2-40B4-BE49-F238E27FC236}">
                  <a16:creationId xmlns:a16="http://schemas.microsoft.com/office/drawing/2014/main" id="{736DAAF9-8E50-9448-A3BF-29B4E886ED9E}"/>
                </a:ext>
              </a:extLst>
            </p:cNvPr>
            <p:cNvSpPr/>
            <p:nvPr/>
          </p:nvSpPr>
          <p:spPr>
            <a:xfrm rot="1547141">
              <a:off x="2472601" y="2134784"/>
              <a:ext cx="1760155" cy="145546"/>
            </a:xfrm>
            <a:prstGeom prst="notchedRightArrow">
              <a:avLst/>
            </a:prstGeom>
            <a:gradFill>
              <a:gsLst>
                <a:gs pos="58000">
                  <a:srgbClr val="9CD2A9"/>
                </a:gs>
                <a:gs pos="14000">
                  <a:schemeClr val="accent4">
                    <a:satMod val="110000"/>
                    <a:lumMod val="100000"/>
                    <a:shade val="100000"/>
                  </a:schemeClr>
                </a:gs>
                <a:gs pos="96000">
                  <a:schemeClr val="accent4">
                    <a:lumMod val="99000"/>
                    <a:satMod val="120000"/>
                    <a:shade val="7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106652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p:cTn id="11" dur="500" fill="hold"/>
                                        <p:tgtEl>
                                          <p:spTgt spid="107"/>
                                        </p:tgtEl>
                                        <p:attrNameLst>
                                          <p:attrName>ppt_w</p:attrName>
                                        </p:attrNameLst>
                                      </p:cBhvr>
                                      <p:tavLst>
                                        <p:tav tm="0">
                                          <p:val>
                                            <p:fltVal val="0"/>
                                          </p:val>
                                        </p:tav>
                                        <p:tav tm="100000">
                                          <p:val>
                                            <p:strVal val="#ppt_w"/>
                                          </p:val>
                                        </p:tav>
                                      </p:tavLst>
                                    </p:anim>
                                    <p:anim calcmode="lin" valueType="num">
                                      <p:cBhvr>
                                        <p:cTn id="12" dur="500" fill="hold"/>
                                        <p:tgtEl>
                                          <p:spTgt spid="107"/>
                                        </p:tgtEl>
                                        <p:attrNameLst>
                                          <p:attrName>ppt_h</p:attrName>
                                        </p:attrNameLst>
                                      </p:cBhvr>
                                      <p:tavLst>
                                        <p:tav tm="0">
                                          <p:val>
                                            <p:fltVal val="0"/>
                                          </p:val>
                                        </p:tav>
                                        <p:tav tm="100000">
                                          <p:val>
                                            <p:strVal val="#ppt_h"/>
                                          </p:val>
                                        </p:tav>
                                      </p:tavLst>
                                    </p:anim>
                                    <p:animEffect transition="in" filter="fade">
                                      <p:cBhvr>
                                        <p:cTn id="13" dur="500"/>
                                        <p:tgtEl>
                                          <p:spTgt spid="10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4"/>
                                        </p:tgtEl>
                                        <p:attrNameLst>
                                          <p:attrName>style.visibility</p:attrName>
                                        </p:attrNameLst>
                                      </p:cBhvr>
                                      <p:to>
                                        <p:strVal val="visible"/>
                                      </p:to>
                                    </p:set>
                                    <p:anim calcmode="lin" valueType="num">
                                      <p:cBhvr>
                                        <p:cTn id="18" dur="500" fill="hold"/>
                                        <p:tgtEl>
                                          <p:spTgt spid="94"/>
                                        </p:tgtEl>
                                        <p:attrNameLst>
                                          <p:attrName>ppt_w</p:attrName>
                                        </p:attrNameLst>
                                      </p:cBhvr>
                                      <p:tavLst>
                                        <p:tav tm="0">
                                          <p:val>
                                            <p:fltVal val="0"/>
                                          </p:val>
                                        </p:tav>
                                        <p:tav tm="100000">
                                          <p:val>
                                            <p:strVal val="#ppt_w"/>
                                          </p:val>
                                        </p:tav>
                                      </p:tavLst>
                                    </p:anim>
                                    <p:anim calcmode="lin" valueType="num">
                                      <p:cBhvr>
                                        <p:cTn id="19" dur="500" fill="hold"/>
                                        <p:tgtEl>
                                          <p:spTgt spid="94"/>
                                        </p:tgtEl>
                                        <p:attrNameLst>
                                          <p:attrName>ppt_h</p:attrName>
                                        </p:attrNameLst>
                                      </p:cBhvr>
                                      <p:tavLst>
                                        <p:tav tm="0">
                                          <p:val>
                                            <p:fltVal val="0"/>
                                          </p:val>
                                        </p:tav>
                                        <p:tav tm="100000">
                                          <p:val>
                                            <p:strVal val="#ppt_h"/>
                                          </p:val>
                                        </p:tav>
                                      </p:tavLst>
                                    </p:anim>
                                    <p:animEffect transition="in" filter="fade">
                                      <p:cBhvr>
                                        <p:cTn id="20" dur="500"/>
                                        <p:tgtEl>
                                          <p:spTgt spid="9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09"/>
                                        </p:tgtEl>
                                        <p:attrNameLst>
                                          <p:attrName>style.visibility</p:attrName>
                                        </p:attrNameLst>
                                      </p:cBhvr>
                                      <p:to>
                                        <p:strVal val="visible"/>
                                      </p:to>
                                    </p:set>
                                    <p:anim calcmode="lin" valueType="num">
                                      <p:cBhvr>
                                        <p:cTn id="32" dur="500" fill="hold"/>
                                        <p:tgtEl>
                                          <p:spTgt spid="109"/>
                                        </p:tgtEl>
                                        <p:attrNameLst>
                                          <p:attrName>ppt_w</p:attrName>
                                        </p:attrNameLst>
                                      </p:cBhvr>
                                      <p:tavLst>
                                        <p:tav tm="0">
                                          <p:val>
                                            <p:fltVal val="0"/>
                                          </p:val>
                                        </p:tav>
                                        <p:tav tm="100000">
                                          <p:val>
                                            <p:strVal val="#ppt_w"/>
                                          </p:val>
                                        </p:tav>
                                      </p:tavLst>
                                    </p:anim>
                                    <p:anim calcmode="lin" valueType="num">
                                      <p:cBhvr>
                                        <p:cTn id="33" dur="500" fill="hold"/>
                                        <p:tgtEl>
                                          <p:spTgt spid="109"/>
                                        </p:tgtEl>
                                        <p:attrNameLst>
                                          <p:attrName>ppt_h</p:attrName>
                                        </p:attrNameLst>
                                      </p:cBhvr>
                                      <p:tavLst>
                                        <p:tav tm="0">
                                          <p:val>
                                            <p:fltVal val="0"/>
                                          </p:val>
                                        </p:tav>
                                        <p:tav tm="100000">
                                          <p:val>
                                            <p:strVal val="#ppt_h"/>
                                          </p:val>
                                        </p:tav>
                                      </p:tavLst>
                                    </p:anim>
                                    <p:animEffect transition="in" filter="fade">
                                      <p:cBhvr>
                                        <p:cTn id="34" dur="500"/>
                                        <p:tgtEl>
                                          <p:spTgt spid="10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5"/>
                                        </p:tgtEl>
                                        <p:attrNameLst>
                                          <p:attrName>style.visibility</p:attrName>
                                        </p:attrNameLst>
                                      </p:cBhvr>
                                      <p:to>
                                        <p:strVal val="visible"/>
                                      </p:to>
                                    </p:set>
                                    <p:anim calcmode="lin" valueType="num">
                                      <p:cBhvr>
                                        <p:cTn id="39" dur="500" fill="hold"/>
                                        <p:tgtEl>
                                          <p:spTgt spid="95"/>
                                        </p:tgtEl>
                                        <p:attrNameLst>
                                          <p:attrName>ppt_w</p:attrName>
                                        </p:attrNameLst>
                                      </p:cBhvr>
                                      <p:tavLst>
                                        <p:tav tm="0">
                                          <p:val>
                                            <p:fltVal val="0"/>
                                          </p:val>
                                        </p:tav>
                                        <p:tav tm="100000">
                                          <p:val>
                                            <p:strVal val="#ppt_w"/>
                                          </p:val>
                                        </p:tav>
                                      </p:tavLst>
                                    </p:anim>
                                    <p:anim calcmode="lin" valueType="num">
                                      <p:cBhvr>
                                        <p:cTn id="40" dur="500" fill="hold"/>
                                        <p:tgtEl>
                                          <p:spTgt spid="95"/>
                                        </p:tgtEl>
                                        <p:attrNameLst>
                                          <p:attrName>ppt_h</p:attrName>
                                        </p:attrNameLst>
                                      </p:cBhvr>
                                      <p:tavLst>
                                        <p:tav tm="0">
                                          <p:val>
                                            <p:fltVal val="0"/>
                                          </p:val>
                                        </p:tav>
                                        <p:tav tm="100000">
                                          <p:val>
                                            <p:strVal val="#ppt_h"/>
                                          </p:val>
                                        </p:tav>
                                      </p:tavLst>
                                    </p:anim>
                                    <p:animEffect transition="in" filter="fade">
                                      <p:cBhvr>
                                        <p:cTn id="41" dur="500"/>
                                        <p:tgtEl>
                                          <p:spTgt spid="9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10"/>
                                        </p:tgtEl>
                                        <p:attrNameLst>
                                          <p:attrName>style.visibility</p:attrName>
                                        </p:attrNameLst>
                                      </p:cBhvr>
                                      <p:to>
                                        <p:strVal val="visible"/>
                                      </p:to>
                                    </p:set>
                                    <p:anim calcmode="lin" valueType="num">
                                      <p:cBhvr>
                                        <p:cTn id="46" dur="500" fill="hold"/>
                                        <p:tgtEl>
                                          <p:spTgt spid="110"/>
                                        </p:tgtEl>
                                        <p:attrNameLst>
                                          <p:attrName>ppt_w</p:attrName>
                                        </p:attrNameLst>
                                      </p:cBhvr>
                                      <p:tavLst>
                                        <p:tav tm="0">
                                          <p:val>
                                            <p:fltVal val="0"/>
                                          </p:val>
                                        </p:tav>
                                        <p:tav tm="100000">
                                          <p:val>
                                            <p:strVal val="#ppt_w"/>
                                          </p:val>
                                        </p:tav>
                                      </p:tavLst>
                                    </p:anim>
                                    <p:anim calcmode="lin" valueType="num">
                                      <p:cBhvr>
                                        <p:cTn id="47" dur="500" fill="hold"/>
                                        <p:tgtEl>
                                          <p:spTgt spid="110"/>
                                        </p:tgtEl>
                                        <p:attrNameLst>
                                          <p:attrName>ppt_h</p:attrName>
                                        </p:attrNameLst>
                                      </p:cBhvr>
                                      <p:tavLst>
                                        <p:tav tm="0">
                                          <p:val>
                                            <p:fltVal val="0"/>
                                          </p:val>
                                        </p:tav>
                                        <p:tav tm="100000">
                                          <p:val>
                                            <p:strVal val="#ppt_h"/>
                                          </p:val>
                                        </p:tav>
                                      </p:tavLst>
                                    </p:anim>
                                    <p:animEffect transition="in" filter="fade">
                                      <p:cBhvr>
                                        <p:cTn id="48" dur="500"/>
                                        <p:tgtEl>
                                          <p:spTgt spid="11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05"/>
                                        </p:tgtEl>
                                        <p:attrNameLst>
                                          <p:attrName>style.visibility</p:attrName>
                                        </p:attrNameLst>
                                      </p:cBhvr>
                                      <p:to>
                                        <p:strVal val="visible"/>
                                      </p:to>
                                    </p:set>
                                    <p:anim calcmode="lin" valueType="num">
                                      <p:cBhvr>
                                        <p:cTn id="53" dur="500" fill="hold"/>
                                        <p:tgtEl>
                                          <p:spTgt spid="105"/>
                                        </p:tgtEl>
                                        <p:attrNameLst>
                                          <p:attrName>ppt_w</p:attrName>
                                        </p:attrNameLst>
                                      </p:cBhvr>
                                      <p:tavLst>
                                        <p:tav tm="0">
                                          <p:val>
                                            <p:fltVal val="0"/>
                                          </p:val>
                                        </p:tav>
                                        <p:tav tm="100000">
                                          <p:val>
                                            <p:strVal val="#ppt_w"/>
                                          </p:val>
                                        </p:tav>
                                      </p:tavLst>
                                    </p:anim>
                                    <p:anim calcmode="lin" valueType="num">
                                      <p:cBhvr>
                                        <p:cTn id="54" dur="500" fill="hold"/>
                                        <p:tgtEl>
                                          <p:spTgt spid="105"/>
                                        </p:tgtEl>
                                        <p:attrNameLst>
                                          <p:attrName>ppt_h</p:attrName>
                                        </p:attrNameLst>
                                      </p:cBhvr>
                                      <p:tavLst>
                                        <p:tav tm="0">
                                          <p:val>
                                            <p:fltVal val="0"/>
                                          </p:val>
                                        </p:tav>
                                        <p:tav tm="100000">
                                          <p:val>
                                            <p:strVal val="#ppt_h"/>
                                          </p:val>
                                        </p:tav>
                                      </p:tavLst>
                                    </p:anim>
                                    <p:animEffect transition="in" filter="fade">
                                      <p:cBhvr>
                                        <p:cTn id="55" dur="500"/>
                                        <p:tgtEl>
                                          <p:spTgt spid="10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93"/>
                                        </p:tgtEl>
                                        <p:attrNameLst>
                                          <p:attrName>style.visibility</p:attrName>
                                        </p:attrNameLst>
                                      </p:cBhvr>
                                      <p:to>
                                        <p:strVal val="visible"/>
                                      </p:to>
                                    </p:set>
                                    <p:anim calcmode="lin" valueType="num">
                                      <p:cBhvr>
                                        <p:cTn id="60" dur="500" fill="hold"/>
                                        <p:tgtEl>
                                          <p:spTgt spid="93"/>
                                        </p:tgtEl>
                                        <p:attrNameLst>
                                          <p:attrName>ppt_w</p:attrName>
                                        </p:attrNameLst>
                                      </p:cBhvr>
                                      <p:tavLst>
                                        <p:tav tm="0">
                                          <p:val>
                                            <p:fltVal val="0"/>
                                          </p:val>
                                        </p:tav>
                                        <p:tav tm="100000">
                                          <p:val>
                                            <p:strVal val="#ppt_w"/>
                                          </p:val>
                                        </p:tav>
                                      </p:tavLst>
                                    </p:anim>
                                    <p:anim calcmode="lin" valueType="num">
                                      <p:cBhvr>
                                        <p:cTn id="61" dur="500" fill="hold"/>
                                        <p:tgtEl>
                                          <p:spTgt spid="93"/>
                                        </p:tgtEl>
                                        <p:attrNameLst>
                                          <p:attrName>ppt_h</p:attrName>
                                        </p:attrNameLst>
                                      </p:cBhvr>
                                      <p:tavLst>
                                        <p:tav tm="0">
                                          <p:val>
                                            <p:fltVal val="0"/>
                                          </p:val>
                                        </p:tav>
                                        <p:tav tm="100000">
                                          <p:val>
                                            <p:strVal val="#ppt_h"/>
                                          </p:val>
                                        </p:tav>
                                      </p:tavLst>
                                    </p:anim>
                                    <p:animEffect transition="in" filter="fade">
                                      <p:cBhvr>
                                        <p:cTn id="6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71D5EF-F01E-A044-AA4F-C4BF29644B35}"/>
              </a:ext>
            </a:extLst>
          </p:cNvPr>
          <p:cNvSpPr/>
          <p:nvPr/>
        </p:nvSpPr>
        <p:spPr>
          <a:xfrm>
            <a:off x="899592" y="147908"/>
            <a:ext cx="8136904" cy="712567"/>
          </a:xfrm>
          <a:prstGeom prst="rect">
            <a:avLst/>
          </a:prstGeom>
        </p:spPr>
        <p:txBody>
          <a:bodyPr wrap="square">
            <a:spAutoFit/>
          </a:bodyPr>
          <a:lstStyle/>
          <a:p>
            <a:pPr marL="0" lvl="0">
              <a:lnSpc>
                <a:spcPct val="120000"/>
              </a:lnSpc>
              <a:spcBef>
                <a:spcPts val="0"/>
              </a:spcBef>
              <a:spcAft>
                <a:spcPts val="300"/>
              </a:spcAft>
            </a:pPr>
            <a:r>
              <a:rPr lang="fr-FR" sz="3600" b="1" cap="small" dirty="0">
                <a:latin typeface="Arial Black" panose="020B0A04020102020204" pitchFamily="34" charset="0"/>
              </a:rPr>
              <a:t>Le CH pour quelle utilisation</a:t>
            </a:r>
            <a:endParaRPr lang="en-US" sz="3600" b="1" cap="small" dirty="0">
              <a:latin typeface="Arial Black" panose="020B0A04020102020204" pitchFamily="34" charset="0"/>
            </a:endParaRPr>
          </a:p>
        </p:txBody>
      </p:sp>
      <p:sp>
        <p:nvSpPr>
          <p:cNvPr id="44" name="Forme libre 43">
            <a:extLst>
              <a:ext uri="{FF2B5EF4-FFF2-40B4-BE49-F238E27FC236}">
                <a16:creationId xmlns:a16="http://schemas.microsoft.com/office/drawing/2014/main" id="{1564CFC6-0FA2-6B4B-9B4D-F3DC678EA800}"/>
              </a:ext>
            </a:extLst>
          </p:cNvPr>
          <p:cNvSpPr/>
          <p:nvPr/>
        </p:nvSpPr>
        <p:spPr>
          <a:xfrm>
            <a:off x="3815677" y="2659596"/>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fr-FR" sz="3000" kern="1200"/>
          </a:p>
        </p:txBody>
      </p:sp>
      <p:sp>
        <p:nvSpPr>
          <p:cNvPr id="46" name="Forme libre 45">
            <a:extLst>
              <a:ext uri="{FF2B5EF4-FFF2-40B4-BE49-F238E27FC236}">
                <a16:creationId xmlns:a16="http://schemas.microsoft.com/office/drawing/2014/main" id="{132DC37B-35A3-814A-9AB7-2FDCB2F0E819}"/>
              </a:ext>
            </a:extLst>
          </p:cNvPr>
          <p:cNvSpPr/>
          <p:nvPr/>
        </p:nvSpPr>
        <p:spPr>
          <a:xfrm>
            <a:off x="3274578" y="3790200"/>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fr-FR" sz="3000" kern="1200"/>
          </a:p>
        </p:txBody>
      </p:sp>
      <p:sp>
        <p:nvSpPr>
          <p:cNvPr id="48" name="Forme libre 47">
            <a:extLst>
              <a:ext uri="{FF2B5EF4-FFF2-40B4-BE49-F238E27FC236}">
                <a16:creationId xmlns:a16="http://schemas.microsoft.com/office/drawing/2014/main" id="{854F1F30-11B0-2B47-9CF1-09FD76749454}"/>
              </a:ext>
            </a:extLst>
          </p:cNvPr>
          <p:cNvSpPr/>
          <p:nvPr/>
        </p:nvSpPr>
        <p:spPr>
          <a:xfrm>
            <a:off x="3818249" y="4922431"/>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fr-FR" sz="3000" kern="1200"/>
          </a:p>
        </p:txBody>
      </p:sp>
      <p:grpSp>
        <p:nvGrpSpPr>
          <p:cNvPr id="105" name="Groupe 104">
            <a:extLst>
              <a:ext uri="{FF2B5EF4-FFF2-40B4-BE49-F238E27FC236}">
                <a16:creationId xmlns:a16="http://schemas.microsoft.com/office/drawing/2014/main" id="{A6356D78-7EB1-414A-8B89-91901B7E1831}"/>
              </a:ext>
            </a:extLst>
          </p:cNvPr>
          <p:cNvGrpSpPr/>
          <p:nvPr/>
        </p:nvGrpSpPr>
        <p:grpSpPr>
          <a:xfrm>
            <a:off x="4521765" y="907304"/>
            <a:ext cx="1632767" cy="1911474"/>
            <a:chOff x="5350096" y="92532"/>
            <a:chExt cx="1632767" cy="1911474"/>
          </a:xfrm>
        </p:grpSpPr>
        <p:sp>
          <p:nvSpPr>
            <p:cNvPr id="49" name="Ellipse 48">
              <a:extLst>
                <a:ext uri="{FF2B5EF4-FFF2-40B4-BE49-F238E27FC236}">
                  <a16:creationId xmlns:a16="http://schemas.microsoft.com/office/drawing/2014/main" id="{4339D18F-BEB9-2C48-951C-2A5A28BAEBBD}"/>
                </a:ext>
              </a:extLst>
            </p:cNvPr>
            <p:cNvSpPr/>
            <p:nvPr/>
          </p:nvSpPr>
          <p:spPr>
            <a:xfrm>
              <a:off x="5350096" y="92532"/>
              <a:ext cx="1632767" cy="160798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b="1" dirty="0">
                  <a:solidFill>
                    <a:schemeClr val="tx1"/>
                  </a:solidFill>
                </a:rPr>
                <a:t>RPCA</a:t>
              </a:r>
              <a:r>
                <a:rPr lang="fr-FR" sz="1200" dirty="0">
                  <a:solidFill>
                    <a:schemeClr val="tx1"/>
                  </a:solidFill>
                </a:rPr>
                <a:t>  - en avril et en décembre pour aider à la mobilisation des ressources</a:t>
              </a:r>
            </a:p>
          </p:txBody>
        </p:sp>
        <p:sp>
          <p:nvSpPr>
            <p:cNvPr id="56" name="Ellipse 55">
              <a:extLst>
                <a:ext uri="{FF2B5EF4-FFF2-40B4-BE49-F238E27FC236}">
                  <a16:creationId xmlns:a16="http://schemas.microsoft.com/office/drawing/2014/main" id="{45691A18-3D0F-C449-8931-5122E1686E75}"/>
                </a:ext>
              </a:extLst>
            </p:cNvPr>
            <p:cNvSpPr/>
            <p:nvPr/>
          </p:nvSpPr>
          <p:spPr>
            <a:xfrm>
              <a:off x="5782144" y="1370301"/>
              <a:ext cx="288032" cy="2582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6</a:t>
              </a:r>
            </a:p>
          </p:txBody>
        </p:sp>
        <p:cxnSp>
          <p:nvCxnSpPr>
            <p:cNvPr id="63" name="Connecteur droit 62">
              <a:extLst>
                <a:ext uri="{FF2B5EF4-FFF2-40B4-BE49-F238E27FC236}">
                  <a16:creationId xmlns:a16="http://schemas.microsoft.com/office/drawing/2014/main" id="{2E004EEC-9898-7A4B-899B-ADA4128C89D9}"/>
                </a:ext>
              </a:extLst>
            </p:cNvPr>
            <p:cNvCxnSpPr>
              <a:cxnSpLocks/>
            </p:cNvCxnSpPr>
            <p:nvPr/>
          </p:nvCxnSpPr>
          <p:spPr>
            <a:xfrm flipV="1">
              <a:off x="5648333" y="1629286"/>
              <a:ext cx="201537" cy="37472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6" name="Groupe 105">
            <a:extLst>
              <a:ext uri="{FF2B5EF4-FFF2-40B4-BE49-F238E27FC236}">
                <a16:creationId xmlns:a16="http://schemas.microsoft.com/office/drawing/2014/main" id="{BF6D9FBA-1072-D045-B914-B9D640079508}"/>
              </a:ext>
            </a:extLst>
          </p:cNvPr>
          <p:cNvGrpSpPr/>
          <p:nvPr/>
        </p:nvGrpSpPr>
        <p:grpSpPr>
          <a:xfrm>
            <a:off x="5420764" y="2906601"/>
            <a:ext cx="2054387" cy="1607988"/>
            <a:chOff x="6249095" y="2091829"/>
            <a:chExt cx="2054387" cy="1607988"/>
          </a:xfrm>
        </p:grpSpPr>
        <p:sp>
          <p:nvSpPr>
            <p:cNvPr id="50" name="Ellipse 49">
              <a:extLst>
                <a:ext uri="{FF2B5EF4-FFF2-40B4-BE49-F238E27FC236}">
                  <a16:creationId xmlns:a16="http://schemas.microsoft.com/office/drawing/2014/main" id="{01331382-CAF9-EF48-AA7F-8AFE274C6697}"/>
                </a:ext>
              </a:extLst>
            </p:cNvPr>
            <p:cNvSpPr/>
            <p:nvPr/>
          </p:nvSpPr>
          <p:spPr>
            <a:xfrm>
              <a:off x="6670715" y="2091829"/>
              <a:ext cx="1632767" cy="1607988"/>
            </a:xfrm>
            <a:prstGeom prst="ellipse">
              <a:avLst/>
            </a:prstGeom>
            <a:solidFill>
              <a:srgbClr val="B9CF1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b="1" dirty="0">
                  <a:solidFill>
                    <a:schemeClr val="tx1"/>
                  </a:solidFill>
                </a:rPr>
                <a:t>Elaboration des plans nationaux de réponse aux crises AN</a:t>
              </a:r>
              <a:endParaRPr lang="fr-FR" sz="1200" dirty="0">
                <a:solidFill>
                  <a:schemeClr val="tx1"/>
                </a:solidFill>
              </a:endParaRPr>
            </a:p>
          </p:txBody>
        </p:sp>
        <p:sp>
          <p:nvSpPr>
            <p:cNvPr id="57" name="Ellipse 56">
              <a:extLst>
                <a:ext uri="{FF2B5EF4-FFF2-40B4-BE49-F238E27FC236}">
                  <a16:creationId xmlns:a16="http://schemas.microsoft.com/office/drawing/2014/main" id="{43D763FF-1114-1744-8AE2-1098F1548514}"/>
                </a:ext>
              </a:extLst>
            </p:cNvPr>
            <p:cNvSpPr/>
            <p:nvPr/>
          </p:nvSpPr>
          <p:spPr>
            <a:xfrm>
              <a:off x="6646240" y="2912290"/>
              <a:ext cx="288032" cy="2582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1</a:t>
              </a:r>
            </a:p>
          </p:txBody>
        </p:sp>
        <p:cxnSp>
          <p:nvCxnSpPr>
            <p:cNvPr id="66" name="Connecteur droit 65">
              <a:extLst>
                <a:ext uri="{FF2B5EF4-FFF2-40B4-BE49-F238E27FC236}">
                  <a16:creationId xmlns:a16="http://schemas.microsoft.com/office/drawing/2014/main" id="{23F1A35D-460A-F649-AE78-9E8E9ACA953D}"/>
                </a:ext>
              </a:extLst>
            </p:cNvPr>
            <p:cNvCxnSpPr>
              <a:cxnSpLocks/>
            </p:cNvCxnSpPr>
            <p:nvPr/>
          </p:nvCxnSpPr>
          <p:spPr>
            <a:xfrm>
              <a:off x="6249095" y="3062083"/>
              <a:ext cx="46915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9" name="Groupe 108">
            <a:extLst>
              <a:ext uri="{FF2B5EF4-FFF2-40B4-BE49-F238E27FC236}">
                <a16:creationId xmlns:a16="http://schemas.microsoft.com/office/drawing/2014/main" id="{1505B683-B125-AA4B-9458-32F25C6E1DB6}"/>
              </a:ext>
            </a:extLst>
          </p:cNvPr>
          <p:cNvGrpSpPr/>
          <p:nvPr/>
        </p:nvGrpSpPr>
        <p:grpSpPr>
          <a:xfrm>
            <a:off x="1043608" y="2973719"/>
            <a:ext cx="2147909" cy="1607988"/>
            <a:chOff x="1871939" y="2158947"/>
            <a:chExt cx="2147909" cy="1607988"/>
          </a:xfrm>
        </p:grpSpPr>
        <p:sp>
          <p:nvSpPr>
            <p:cNvPr id="53" name="Ellipse 52">
              <a:extLst>
                <a:ext uri="{FF2B5EF4-FFF2-40B4-BE49-F238E27FC236}">
                  <a16:creationId xmlns:a16="http://schemas.microsoft.com/office/drawing/2014/main" id="{9919FDAB-8E0B-C649-ACFC-56267C46E979}"/>
                </a:ext>
              </a:extLst>
            </p:cNvPr>
            <p:cNvSpPr/>
            <p:nvPr/>
          </p:nvSpPr>
          <p:spPr>
            <a:xfrm>
              <a:off x="1871939" y="2158947"/>
              <a:ext cx="1632767" cy="1607988"/>
            </a:xfrm>
            <a:prstGeom prst="ellipse">
              <a:avLst/>
            </a:prstGeom>
            <a:solidFill>
              <a:schemeClr val="accent4">
                <a:lumMod val="60000"/>
                <a:lumOff val="4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b="1" dirty="0">
                  <a:solidFill>
                    <a:schemeClr val="tx1"/>
                  </a:solidFill>
                </a:rPr>
                <a:t>Rapport mondial sur les crises AN</a:t>
              </a:r>
              <a:endParaRPr lang="fr-FR" sz="1200" dirty="0">
                <a:solidFill>
                  <a:schemeClr val="tx1"/>
                </a:solidFill>
              </a:endParaRPr>
            </a:p>
          </p:txBody>
        </p:sp>
        <p:sp>
          <p:nvSpPr>
            <p:cNvPr id="60" name="Ellipse 59">
              <a:extLst>
                <a:ext uri="{FF2B5EF4-FFF2-40B4-BE49-F238E27FC236}">
                  <a16:creationId xmlns:a16="http://schemas.microsoft.com/office/drawing/2014/main" id="{EEF2F390-AA02-2044-A824-E79A195F58A3}"/>
                </a:ext>
              </a:extLst>
            </p:cNvPr>
            <p:cNvSpPr/>
            <p:nvPr/>
          </p:nvSpPr>
          <p:spPr>
            <a:xfrm>
              <a:off x="3280480" y="2810461"/>
              <a:ext cx="288032" cy="2582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4</a:t>
              </a:r>
            </a:p>
          </p:txBody>
        </p:sp>
        <p:cxnSp>
          <p:nvCxnSpPr>
            <p:cNvPr id="68" name="Connecteur droit 67">
              <a:extLst>
                <a:ext uri="{FF2B5EF4-FFF2-40B4-BE49-F238E27FC236}">
                  <a16:creationId xmlns:a16="http://schemas.microsoft.com/office/drawing/2014/main" id="{F8230309-4E7A-0D4B-9FE2-A84E789CC520}"/>
                </a:ext>
              </a:extLst>
            </p:cNvPr>
            <p:cNvCxnSpPr>
              <a:cxnSpLocks/>
              <a:stCxn id="53" idx="6"/>
            </p:cNvCxnSpPr>
            <p:nvPr/>
          </p:nvCxnSpPr>
          <p:spPr>
            <a:xfrm>
              <a:off x="3504706" y="2962941"/>
              <a:ext cx="515142" cy="12486"/>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Groupe 106">
            <a:extLst>
              <a:ext uri="{FF2B5EF4-FFF2-40B4-BE49-F238E27FC236}">
                <a16:creationId xmlns:a16="http://schemas.microsoft.com/office/drawing/2014/main" id="{B48FE14B-28BC-6847-B9CA-E7BD47FB521E}"/>
              </a:ext>
            </a:extLst>
          </p:cNvPr>
          <p:cNvGrpSpPr/>
          <p:nvPr/>
        </p:nvGrpSpPr>
        <p:grpSpPr>
          <a:xfrm>
            <a:off x="4920771" y="4705353"/>
            <a:ext cx="1632767" cy="1761273"/>
            <a:chOff x="5749102" y="3890581"/>
            <a:chExt cx="1632767" cy="1761273"/>
          </a:xfrm>
        </p:grpSpPr>
        <p:sp>
          <p:nvSpPr>
            <p:cNvPr id="51" name="Ellipse 50">
              <a:extLst>
                <a:ext uri="{FF2B5EF4-FFF2-40B4-BE49-F238E27FC236}">
                  <a16:creationId xmlns:a16="http://schemas.microsoft.com/office/drawing/2014/main" id="{11D35D47-467C-5947-95F7-B7AA8532A7FF}"/>
                </a:ext>
              </a:extLst>
            </p:cNvPr>
            <p:cNvSpPr/>
            <p:nvPr/>
          </p:nvSpPr>
          <p:spPr>
            <a:xfrm>
              <a:off x="5749102" y="4043866"/>
              <a:ext cx="1632767" cy="160798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dirty="0"/>
                <a:t>Arbitrage de la réserve alimentaire régionale - CEDEAO</a:t>
              </a:r>
              <a:endParaRPr lang="fr-FR" sz="1200" dirty="0"/>
            </a:p>
          </p:txBody>
        </p:sp>
        <p:sp>
          <p:nvSpPr>
            <p:cNvPr id="58" name="Ellipse 57">
              <a:extLst>
                <a:ext uri="{FF2B5EF4-FFF2-40B4-BE49-F238E27FC236}">
                  <a16:creationId xmlns:a16="http://schemas.microsoft.com/office/drawing/2014/main" id="{DD2D4E49-8735-624D-AE8C-ABD469B053F1}"/>
                </a:ext>
              </a:extLst>
            </p:cNvPr>
            <p:cNvSpPr/>
            <p:nvPr/>
          </p:nvSpPr>
          <p:spPr>
            <a:xfrm>
              <a:off x="5926160" y="4280442"/>
              <a:ext cx="288032" cy="2582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2</a:t>
              </a:r>
            </a:p>
          </p:txBody>
        </p:sp>
        <p:cxnSp>
          <p:nvCxnSpPr>
            <p:cNvPr id="70" name="Connecteur droit 69">
              <a:extLst>
                <a:ext uri="{FF2B5EF4-FFF2-40B4-BE49-F238E27FC236}">
                  <a16:creationId xmlns:a16="http://schemas.microsoft.com/office/drawing/2014/main" id="{EF479BAF-D2E9-2E48-98EB-A0C08AE8F527}"/>
                </a:ext>
              </a:extLst>
            </p:cNvPr>
            <p:cNvCxnSpPr>
              <a:cxnSpLocks/>
              <a:endCxn id="51" idx="1"/>
            </p:cNvCxnSpPr>
            <p:nvPr/>
          </p:nvCxnSpPr>
          <p:spPr>
            <a:xfrm>
              <a:off x="5755657" y="3890581"/>
              <a:ext cx="232558" cy="3887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10" name="Groupe 109">
            <a:extLst>
              <a:ext uri="{FF2B5EF4-FFF2-40B4-BE49-F238E27FC236}">
                <a16:creationId xmlns:a16="http://schemas.microsoft.com/office/drawing/2014/main" id="{9C1FC9F7-C11B-4949-8625-6997188EB8DE}"/>
              </a:ext>
            </a:extLst>
          </p:cNvPr>
          <p:cNvGrpSpPr/>
          <p:nvPr/>
        </p:nvGrpSpPr>
        <p:grpSpPr>
          <a:xfrm>
            <a:off x="2042839" y="1153729"/>
            <a:ext cx="1632767" cy="1811233"/>
            <a:chOff x="2871170" y="338957"/>
            <a:chExt cx="1632767" cy="1811233"/>
          </a:xfrm>
        </p:grpSpPr>
        <p:sp>
          <p:nvSpPr>
            <p:cNvPr id="54" name="Ellipse 53">
              <a:extLst>
                <a:ext uri="{FF2B5EF4-FFF2-40B4-BE49-F238E27FC236}">
                  <a16:creationId xmlns:a16="http://schemas.microsoft.com/office/drawing/2014/main" id="{BDF01531-2699-5D4A-9A7E-8E573F136C1E}"/>
                </a:ext>
              </a:extLst>
            </p:cNvPr>
            <p:cNvSpPr/>
            <p:nvPr/>
          </p:nvSpPr>
          <p:spPr>
            <a:xfrm>
              <a:off x="2871170" y="338957"/>
              <a:ext cx="1632767" cy="1607988"/>
            </a:xfrm>
            <a:prstGeom prst="ellipse">
              <a:avLst/>
            </a:prstGeom>
            <a:solidFill>
              <a:srgbClr val="BAEB36"/>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dirty="0">
                  <a:solidFill>
                    <a:schemeClr val="tx1"/>
                  </a:solidFill>
                </a:rPr>
                <a:t>+ d’autres besoins des partenaires</a:t>
              </a:r>
              <a:endParaRPr lang="fr-FR" sz="1200" dirty="0">
                <a:solidFill>
                  <a:schemeClr val="tx1"/>
                </a:solidFill>
              </a:endParaRPr>
            </a:p>
          </p:txBody>
        </p:sp>
        <p:sp>
          <p:nvSpPr>
            <p:cNvPr id="61" name="Ellipse 60">
              <a:extLst>
                <a:ext uri="{FF2B5EF4-FFF2-40B4-BE49-F238E27FC236}">
                  <a16:creationId xmlns:a16="http://schemas.microsoft.com/office/drawing/2014/main" id="{CB96E5A5-20C2-2D4C-8990-D7CD15D10BCB}"/>
                </a:ext>
              </a:extLst>
            </p:cNvPr>
            <p:cNvSpPr/>
            <p:nvPr/>
          </p:nvSpPr>
          <p:spPr>
            <a:xfrm>
              <a:off x="3964944" y="1573909"/>
              <a:ext cx="288032" cy="2557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5</a:t>
              </a:r>
            </a:p>
          </p:txBody>
        </p:sp>
        <p:cxnSp>
          <p:nvCxnSpPr>
            <p:cNvPr id="74" name="Connecteur droit 73">
              <a:extLst>
                <a:ext uri="{FF2B5EF4-FFF2-40B4-BE49-F238E27FC236}">
                  <a16:creationId xmlns:a16="http://schemas.microsoft.com/office/drawing/2014/main" id="{BF5C1E32-986E-8247-8B42-EFFC1A4717BF}"/>
                </a:ext>
              </a:extLst>
            </p:cNvPr>
            <p:cNvCxnSpPr>
              <a:cxnSpLocks/>
            </p:cNvCxnSpPr>
            <p:nvPr/>
          </p:nvCxnSpPr>
          <p:spPr>
            <a:xfrm>
              <a:off x="4159919" y="1811834"/>
              <a:ext cx="288032" cy="3383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8" name="Groupe 107">
            <a:extLst>
              <a:ext uri="{FF2B5EF4-FFF2-40B4-BE49-F238E27FC236}">
                <a16:creationId xmlns:a16="http://schemas.microsoft.com/office/drawing/2014/main" id="{90EA6F76-A37F-A041-BC1F-96210A179734}"/>
              </a:ext>
            </a:extLst>
          </p:cNvPr>
          <p:cNvGrpSpPr/>
          <p:nvPr/>
        </p:nvGrpSpPr>
        <p:grpSpPr>
          <a:xfrm>
            <a:off x="2042840" y="4705354"/>
            <a:ext cx="1753306" cy="1819990"/>
            <a:chOff x="2871171" y="3890582"/>
            <a:chExt cx="1753306" cy="1819990"/>
          </a:xfrm>
        </p:grpSpPr>
        <p:sp>
          <p:nvSpPr>
            <p:cNvPr id="52" name="Ellipse 51">
              <a:extLst>
                <a:ext uri="{FF2B5EF4-FFF2-40B4-BE49-F238E27FC236}">
                  <a16:creationId xmlns:a16="http://schemas.microsoft.com/office/drawing/2014/main" id="{0B59BA8D-47FF-7A48-9992-757D4CCC0992}"/>
                </a:ext>
              </a:extLst>
            </p:cNvPr>
            <p:cNvSpPr/>
            <p:nvPr/>
          </p:nvSpPr>
          <p:spPr>
            <a:xfrm>
              <a:off x="2871171" y="3978155"/>
              <a:ext cx="1753306" cy="1732417"/>
            </a:xfrm>
            <a:prstGeom prst="ellipse">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dirty="0">
                  <a:solidFill>
                    <a:schemeClr val="tx1"/>
                  </a:solidFill>
                </a:rPr>
                <a:t>Rapportage au Comité HN-SAN de UEMOA</a:t>
              </a:r>
              <a:endParaRPr lang="fr-FR" sz="1200" dirty="0">
                <a:solidFill>
                  <a:schemeClr val="tx1"/>
                </a:solidFill>
              </a:endParaRPr>
            </a:p>
          </p:txBody>
        </p:sp>
        <p:sp>
          <p:nvSpPr>
            <p:cNvPr id="59" name="Ellipse 58">
              <a:extLst>
                <a:ext uri="{FF2B5EF4-FFF2-40B4-BE49-F238E27FC236}">
                  <a16:creationId xmlns:a16="http://schemas.microsoft.com/office/drawing/2014/main" id="{B97336DD-7598-C446-B449-0AEB7508AA4C}"/>
                </a:ext>
              </a:extLst>
            </p:cNvPr>
            <p:cNvSpPr/>
            <p:nvPr/>
          </p:nvSpPr>
          <p:spPr>
            <a:xfrm>
              <a:off x="4159919" y="4321570"/>
              <a:ext cx="288032" cy="2582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3</a:t>
              </a:r>
            </a:p>
          </p:txBody>
        </p:sp>
        <p:cxnSp>
          <p:nvCxnSpPr>
            <p:cNvPr id="75" name="Connecteur droit 74">
              <a:extLst>
                <a:ext uri="{FF2B5EF4-FFF2-40B4-BE49-F238E27FC236}">
                  <a16:creationId xmlns:a16="http://schemas.microsoft.com/office/drawing/2014/main" id="{7B12D279-A74A-D144-BB79-22AD54A1BE3E}"/>
                </a:ext>
              </a:extLst>
            </p:cNvPr>
            <p:cNvCxnSpPr>
              <a:cxnSpLocks/>
              <a:stCxn id="52" idx="7"/>
            </p:cNvCxnSpPr>
            <p:nvPr/>
          </p:nvCxnSpPr>
          <p:spPr>
            <a:xfrm flipV="1">
              <a:off x="4367711" y="3890582"/>
              <a:ext cx="256765" cy="34128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8" name="Groupe 97">
            <a:extLst>
              <a:ext uri="{FF2B5EF4-FFF2-40B4-BE49-F238E27FC236}">
                <a16:creationId xmlns:a16="http://schemas.microsoft.com/office/drawing/2014/main" id="{5D16E33E-2757-4546-B995-79ECEB912AC0}"/>
              </a:ext>
            </a:extLst>
          </p:cNvPr>
          <p:cNvGrpSpPr/>
          <p:nvPr/>
        </p:nvGrpSpPr>
        <p:grpSpPr>
          <a:xfrm>
            <a:off x="3009598" y="2515292"/>
            <a:ext cx="2645742" cy="2549815"/>
            <a:chOff x="3837929" y="1700520"/>
            <a:chExt cx="2645742" cy="2549815"/>
          </a:xfrm>
        </p:grpSpPr>
        <p:sp>
          <p:nvSpPr>
            <p:cNvPr id="97" name="Rectangle 96">
              <a:extLst>
                <a:ext uri="{FF2B5EF4-FFF2-40B4-BE49-F238E27FC236}">
                  <a16:creationId xmlns:a16="http://schemas.microsoft.com/office/drawing/2014/main" id="{A4951DA3-002D-4C42-AC74-F25041B53533}"/>
                </a:ext>
              </a:extLst>
            </p:cNvPr>
            <p:cNvSpPr/>
            <p:nvPr/>
          </p:nvSpPr>
          <p:spPr>
            <a:xfrm>
              <a:off x="4259548" y="2692596"/>
              <a:ext cx="1785347" cy="539908"/>
            </a:xfrm>
            <a:prstGeom prst="rect">
              <a:avLst/>
            </a:prstGeom>
            <a:gradFill>
              <a:gsLst>
                <a:gs pos="61000">
                  <a:srgbClr val="92D050"/>
                </a:gs>
                <a:gs pos="1000">
                  <a:schemeClr val="accent4">
                    <a:satMod val="110000"/>
                    <a:lumMod val="100000"/>
                    <a:shade val="100000"/>
                  </a:schemeClr>
                </a:gs>
                <a:gs pos="96000">
                  <a:schemeClr val="accent4">
                    <a:lumMod val="99000"/>
                    <a:satMod val="120000"/>
                    <a:shade val="78000"/>
                  </a:schemeClr>
                </a:gs>
              </a:gsLst>
              <a:lin ang="5400000" scaled="0"/>
            </a:gradFill>
          </p:spPr>
          <p:txBody>
            <a:bodyPr wrap="square" lIns="91440" tIns="45720" rIns="91440" bIns="45720">
              <a:spAutoFit/>
            </a:bodyPr>
            <a:lstStyle/>
            <a:p>
              <a:pPr algn="ctr"/>
              <a:r>
                <a:rPr lang="fr-FR" sz="2800" b="1" cap="none" spc="0" dirty="0">
                  <a:ln w="0"/>
                  <a:solidFill>
                    <a:schemeClr val="accent6">
                      <a:lumMod val="75000"/>
                    </a:schemeClr>
                  </a:solidFill>
                  <a:effectLst>
                    <a:outerShdw blurRad="38100" dist="25400" dir="5400000" algn="ctr" rotWithShape="0">
                      <a:srgbClr val="6E747A">
                        <a:alpha val="43000"/>
                      </a:srgbClr>
                    </a:outerShdw>
                  </a:effectLst>
                </a:rPr>
                <a:t>CH</a:t>
              </a:r>
            </a:p>
          </p:txBody>
        </p:sp>
        <p:grpSp>
          <p:nvGrpSpPr>
            <p:cNvPr id="81" name="Groupe 80">
              <a:extLst>
                <a:ext uri="{FF2B5EF4-FFF2-40B4-BE49-F238E27FC236}">
                  <a16:creationId xmlns:a16="http://schemas.microsoft.com/office/drawing/2014/main" id="{68F546BD-F7E9-5340-9703-EA28792C0215}"/>
                </a:ext>
              </a:extLst>
            </p:cNvPr>
            <p:cNvGrpSpPr/>
            <p:nvPr/>
          </p:nvGrpSpPr>
          <p:grpSpPr>
            <a:xfrm>
              <a:off x="3837929" y="1700520"/>
              <a:ext cx="2645742" cy="2549815"/>
              <a:chOff x="3491881" y="1959019"/>
              <a:chExt cx="2645742" cy="2549815"/>
            </a:xfrm>
          </p:grpSpPr>
          <p:sp>
            <p:nvSpPr>
              <p:cNvPr id="45" name="Forme 44">
                <a:extLst>
                  <a:ext uri="{FF2B5EF4-FFF2-40B4-BE49-F238E27FC236}">
                    <a16:creationId xmlns:a16="http://schemas.microsoft.com/office/drawing/2014/main" id="{2602F3D4-2D5E-E142-AD64-097D44ADCC15}"/>
                  </a:ext>
                </a:extLst>
              </p:cNvPr>
              <p:cNvSpPr/>
              <p:nvPr/>
            </p:nvSpPr>
            <p:spPr>
              <a:xfrm rot="5400000" flipV="1">
                <a:off x="3510716" y="1940184"/>
                <a:ext cx="2549815" cy="2587486"/>
              </a:xfrm>
              <a:prstGeom prst="leftCircularArrow">
                <a:avLst>
                  <a:gd name="adj1" fmla="val 10980"/>
                  <a:gd name="adj2" fmla="val 1142322"/>
                  <a:gd name="adj3" fmla="val 6300000"/>
                  <a:gd name="adj4" fmla="val 5915793"/>
                  <a:gd name="adj5" fmla="val 12500"/>
                </a:avLst>
              </a:prstGeom>
              <a:gradFill>
                <a:gsLst>
                  <a:gs pos="64000">
                    <a:srgbClr val="00B050">
                      <a:alpha val="93000"/>
                    </a:srgbClr>
                  </a:gs>
                  <a:gs pos="6000">
                    <a:schemeClr val="accent4">
                      <a:satMod val="110000"/>
                      <a:lumMod val="100000"/>
                      <a:shade val="100000"/>
                    </a:schemeClr>
                  </a:gs>
                  <a:gs pos="96000">
                    <a:schemeClr val="accent4">
                      <a:lumMod val="99000"/>
                      <a:satMod val="120000"/>
                      <a:shade val="78000"/>
                    </a:schemeClr>
                  </a:gs>
                </a:gsLst>
                <a:lin ang="54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Triangle 79">
                <a:extLst>
                  <a:ext uri="{FF2B5EF4-FFF2-40B4-BE49-F238E27FC236}">
                    <a16:creationId xmlns:a16="http://schemas.microsoft.com/office/drawing/2014/main" id="{75E1138A-1013-6541-A04B-6921A0C0CC32}"/>
                  </a:ext>
                </a:extLst>
              </p:cNvPr>
              <p:cNvSpPr/>
              <p:nvPr/>
            </p:nvSpPr>
            <p:spPr>
              <a:xfrm rot="10800000">
                <a:off x="5384802" y="2950462"/>
                <a:ext cx="752821" cy="329359"/>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29755945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p:cTn id="11" dur="500" fill="hold"/>
                                        <p:tgtEl>
                                          <p:spTgt spid="107"/>
                                        </p:tgtEl>
                                        <p:attrNameLst>
                                          <p:attrName>ppt_w</p:attrName>
                                        </p:attrNameLst>
                                      </p:cBhvr>
                                      <p:tavLst>
                                        <p:tav tm="0">
                                          <p:val>
                                            <p:fltVal val="0"/>
                                          </p:val>
                                        </p:tav>
                                        <p:tav tm="100000">
                                          <p:val>
                                            <p:strVal val="#ppt_w"/>
                                          </p:val>
                                        </p:tav>
                                      </p:tavLst>
                                    </p:anim>
                                    <p:anim calcmode="lin" valueType="num">
                                      <p:cBhvr>
                                        <p:cTn id="12" dur="500" fill="hold"/>
                                        <p:tgtEl>
                                          <p:spTgt spid="107"/>
                                        </p:tgtEl>
                                        <p:attrNameLst>
                                          <p:attrName>ppt_h</p:attrName>
                                        </p:attrNameLst>
                                      </p:cBhvr>
                                      <p:tavLst>
                                        <p:tav tm="0">
                                          <p:val>
                                            <p:fltVal val="0"/>
                                          </p:val>
                                        </p:tav>
                                        <p:tav tm="100000">
                                          <p:val>
                                            <p:strVal val="#ppt_h"/>
                                          </p:val>
                                        </p:tav>
                                      </p:tavLst>
                                    </p:anim>
                                    <p:animEffect transition="in" filter="fade">
                                      <p:cBhvr>
                                        <p:cTn id="13" dur="500"/>
                                        <p:tgtEl>
                                          <p:spTgt spid="10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p:cTn id="18" dur="500" fill="hold"/>
                                        <p:tgtEl>
                                          <p:spTgt spid="108"/>
                                        </p:tgtEl>
                                        <p:attrNameLst>
                                          <p:attrName>ppt_w</p:attrName>
                                        </p:attrNameLst>
                                      </p:cBhvr>
                                      <p:tavLst>
                                        <p:tav tm="0">
                                          <p:val>
                                            <p:fltVal val="0"/>
                                          </p:val>
                                        </p:tav>
                                        <p:tav tm="100000">
                                          <p:val>
                                            <p:strVal val="#ppt_w"/>
                                          </p:val>
                                        </p:tav>
                                      </p:tavLst>
                                    </p:anim>
                                    <p:anim calcmode="lin" valueType="num">
                                      <p:cBhvr>
                                        <p:cTn id="19" dur="500" fill="hold"/>
                                        <p:tgtEl>
                                          <p:spTgt spid="108"/>
                                        </p:tgtEl>
                                        <p:attrNameLst>
                                          <p:attrName>ppt_h</p:attrName>
                                        </p:attrNameLst>
                                      </p:cBhvr>
                                      <p:tavLst>
                                        <p:tav tm="0">
                                          <p:val>
                                            <p:fltVal val="0"/>
                                          </p:val>
                                        </p:tav>
                                        <p:tav tm="100000">
                                          <p:val>
                                            <p:strVal val="#ppt_h"/>
                                          </p:val>
                                        </p:tav>
                                      </p:tavLst>
                                    </p:anim>
                                    <p:animEffect transition="in" filter="fade">
                                      <p:cBhvr>
                                        <p:cTn id="20" dur="500"/>
                                        <p:tgtEl>
                                          <p:spTgt spid="10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9"/>
                                        </p:tgtEl>
                                        <p:attrNameLst>
                                          <p:attrName>style.visibility</p:attrName>
                                        </p:attrNameLst>
                                      </p:cBhvr>
                                      <p:to>
                                        <p:strVal val="visible"/>
                                      </p:to>
                                    </p:set>
                                    <p:anim calcmode="lin" valueType="num">
                                      <p:cBhvr>
                                        <p:cTn id="25" dur="500" fill="hold"/>
                                        <p:tgtEl>
                                          <p:spTgt spid="109"/>
                                        </p:tgtEl>
                                        <p:attrNameLst>
                                          <p:attrName>ppt_w</p:attrName>
                                        </p:attrNameLst>
                                      </p:cBhvr>
                                      <p:tavLst>
                                        <p:tav tm="0">
                                          <p:val>
                                            <p:fltVal val="0"/>
                                          </p:val>
                                        </p:tav>
                                        <p:tav tm="100000">
                                          <p:val>
                                            <p:strVal val="#ppt_w"/>
                                          </p:val>
                                        </p:tav>
                                      </p:tavLst>
                                    </p:anim>
                                    <p:anim calcmode="lin" valueType="num">
                                      <p:cBhvr>
                                        <p:cTn id="26" dur="500" fill="hold"/>
                                        <p:tgtEl>
                                          <p:spTgt spid="109"/>
                                        </p:tgtEl>
                                        <p:attrNameLst>
                                          <p:attrName>ppt_h</p:attrName>
                                        </p:attrNameLst>
                                      </p:cBhvr>
                                      <p:tavLst>
                                        <p:tav tm="0">
                                          <p:val>
                                            <p:fltVal val="0"/>
                                          </p:val>
                                        </p:tav>
                                        <p:tav tm="100000">
                                          <p:val>
                                            <p:strVal val="#ppt_h"/>
                                          </p:val>
                                        </p:tav>
                                      </p:tavLst>
                                    </p:anim>
                                    <p:animEffect transition="in" filter="fade">
                                      <p:cBhvr>
                                        <p:cTn id="27" dur="500"/>
                                        <p:tgtEl>
                                          <p:spTgt spid="10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10"/>
                                        </p:tgtEl>
                                        <p:attrNameLst>
                                          <p:attrName>style.visibility</p:attrName>
                                        </p:attrNameLst>
                                      </p:cBhvr>
                                      <p:to>
                                        <p:strVal val="visible"/>
                                      </p:to>
                                    </p:set>
                                    <p:anim calcmode="lin" valueType="num">
                                      <p:cBhvr>
                                        <p:cTn id="32" dur="500" fill="hold"/>
                                        <p:tgtEl>
                                          <p:spTgt spid="110"/>
                                        </p:tgtEl>
                                        <p:attrNameLst>
                                          <p:attrName>ppt_w</p:attrName>
                                        </p:attrNameLst>
                                      </p:cBhvr>
                                      <p:tavLst>
                                        <p:tav tm="0">
                                          <p:val>
                                            <p:fltVal val="0"/>
                                          </p:val>
                                        </p:tav>
                                        <p:tav tm="100000">
                                          <p:val>
                                            <p:strVal val="#ppt_w"/>
                                          </p:val>
                                        </p:tav>
                                      </p:tavLst>
                                    </p:anim>
                                    <p:anim calcmode="lin" valueType="num">
                                      <p:cBhvr>
                                        <p:cTn id="33" dur="500" fill="hold"/>
                                        <p:tgtEl>
                                          <p:spTgt spid="110"/>
                                        </p:tgtEl>
                                        <p:attrNameLst>
                                          <p:attrName>ppt_h</p:attrName>
                                        </p:attrNameLst>
                                      </p:cBhvr>
                                      <p:tavLst>
                                        <p:tav tm="0">
                                          <p:val>
                                            <p:fltVal val="0"/>
                                          </p:val>
                                        </p:tav>
                                        <p:tav tm="100000">
                                          <p:val>
                                            <p:strVal val="#ppt_h"/>
                                          </p:val>
                                        </p:tav>
                                      </p:tavLst>
                                    </p:anim>
                                    <p:animEffect transition="in" filter="fade">
                                      <p:cBhvr>
                                        <p:cTn id="34" dur="500"/>
                                        <p:tgtEl>
                                          <p:spTgt spid="1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p:cTn id="39" dur="500" fill="hold"/>
                                        <p:tgtEl>
                                          <p:spTgt spid="105"/>
                                        </p:tgtEl>
                                        <p:attrNameLst>
                                          <p:attrName>ppt_w</p:attrName>
                                        </p:attrNameLst>
                                      </p:cBhvr>
                                      <p:tavLst>
                                        <p:tav tm="0">
                                          <p:val>
                                            <p:fltVal val="0"/>
                                          </p:val>
                                        </p:tav>
                                        <p:tav tm="100000">
                                          <p:val>
                                            <p:strVal val="#ppt_w"/>
                                          </p:val>
                                        </p:tav>
                                      </p:tavLst>
                                    </p:anim>
                                    <p:anim calcmode="lin" valueType="num">
                                      <p:cBhvr>
                                        <p:cTn id="40" dur="500" fill="hold"/>
                                        <p:tgtEl>
                                          <p:spTgt spid="105"/>
                                        </p:tgtEl>
                                        <p:attrNameLst>
                                          <p:attrName>ppt_h</p:attrName>
                                        </p:attrNameLst>
                                      </p:cBhvr>
                                      <p:tavLst>
                                        <p:tav tm="0">
                                          <p:val>
                                            <p:fltVal val="0"/>
                                          </p:val>
                                        </p:tav>
                                        <p:tav tm="100000">
                                          <p:val>
                                            <p:strVal val="#ppt_h"/>
                                          </p:val>
                                        </p:tav>
                                      </p:tavLst>
                                    </p:anim>
                                    <p:animEffect transition="in" filter="fade">
                                      <p:cBhvr>
                                        <p:cTn id="4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1144501" y="2952936"/>
            <a:ext cx="7623619" cy="1808187"/>
          </a:xfrm>
          <a:prstGeom prst="rect">
            <a:avLst/>
          </a:prstGeom>
        </p:spPr>
        <p:txBody>
          <a:bodyPr vert="horz" wrap="square" lIns="0" tIns="0" rIns="0" bIns="0" rtlCol="0">
            <a:spAutoFit/>
          </a:bodyPr>
          <a:lstStyle/>
          <a:p>
            <a:pPr marL="10860" algn="ctr">
              <a:lnSpc>
                <a:spcPts val="4703"/>
              </a:lnSpc>
            </a:pPr>
            <a:r>
              <a:rPr lang="fr-FR" sz="4276" b="1" cap="small" spc="-47" dirty="0">
                <a:solidFill>
                  <a:schemeClr val="accent4">
                    <a:lumMod val="50000"/>
                  </a:schemeClr>
                </a:solidFill>
                <a:latin typeface="Arial Black" panose="020B0A04020102020204" pitchFamily="34" charset="0"/>
                <a:cs typeface="SourceSansPro-Black"/>
              </a:rPr>
              <a:t>Analyse et Mesure de la Résilience (AMR) au Sahel et en Afrique de l’Ouest</a:t>
            </a:r>
            <a:endParaRPr sz="5302" cap="small" dirty="0">
              <a:solidFill>
                <a:schemeClr val="accent4">
                  <a:lumMod val="50000"/>
                </a:schemeClr>
              </a:solidFill>
              <a:latin typeface="Arial Black" panose="020B0A04020102020204" pitchFamily="34" charset="0"/>
              <a:cs typeface="SourceSansPro-Black"/>
            </a:endParaRPr>
          </a:p>
        </p:txBody>
      </p:sp>
      <p:sp>
        <p:nvSpPr>
          <p:cNvPr id="18" name="object 18"/>
          <p:cNvSpPr/>
          <p:nvPr/>
        </p:nvSpPr>
        <p:spPr>
          <a:xfrm>
            <a:off x="3182952" y="6035294"/>
            <a:ext cx="52669" cy="98282"/>
          </a:xfrm>
          <a:custGeom>
            <a:avLst/>
            <a:gdLst/>
            <a:ahLst/>
            <a:cxnLst/>
            <a:rect l="l" t="t" r="r" b="b"/>
            <a:pathLst>
              <a:path w="61595" h="114934">
                <a:moveTo>
                  <a:pt x="0" y="114632"/>
                </a:moveTo>
                <a:lnTo>
                  <a:pt x="470" y="96056"/>
                </a:lnTo>
                <a:lnTo>
                  <a:pt x="6915" y="65586"/>
                </a:lnTo>
                <a:lnTo>
                  <a:pt x="25166" y="30981"/>
                </a:lnTo>
                <a:lnTo>
                  <a:pt x="61053" y="0"/>
                </a:lnTo>
                <a:lnTo>
                  <a:pt x="58984" y="9930"/>
                </a:lnTo>
                <a:lnTo>
                  <a:pt x="50514" y="35550"/>
                </a:lnTo>
                <a:lnTo>
                  <a:pt x="32049" y="72053"/>
                </a:lnTo>
                <a:lnTo>
                  <a:pt x="0" y="114632"/>
                </a:lnTo>
                <a:close/>
              </a:path>
            </a:pathLst>
          </a:custGeom>
          <a:ln w="3175">
            <a:solidFill>
              <a:srgbClr val="FFFFFF"/>
            </a:solidFill>
          </a:ln>
        </p:spPr>
        <p:txBody>
          <a:bodyPr wrap="square" lIns="0" tIns="0" rIns="0" bIns="0" rtlCol="0"/>
          <a:lstStyle/>
          <a:p>
            <a:endParaRPr/>
          </a:p>
        </p:txBody>
      </p:sp>
      <p:pic>
        <p:nvPicPr>
          <p:cNvPr id="3" name="Image 2">
            <a:extLst>
              <a:ext uri="{FF2B5EF4-FFF2-40B4-BE49-F238E27FC236}">
                <a16:creationId xmlns:a16="http://schemas.microsoft.com/office/drawing/2014/main" id="{4F01943A-7C92-4C1F-8CEB-89BF5C1F5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478"/>
            <a:ext cx="1144501" cy="6515544"/>
          </a:xfrm>
          <a:prstGeom prst="rect">
            <a:avLst/>
          </a:prstGeom>
        </p:spPr>
      </p:pic>
      <p:pic>
        <p:nvPicPr>
          <p:cNvPr id="4" name="Image 3">
            <a:extLst>
              <a:ext uri="{FF2B5EF4-FFF2-40B4-BE49-F238E27FC236}">
                <a16:creationId xmlns:a16="http://schemas.microsoft.com/office/drawing/2014/main" id="{598B8698-6996-4F6C-AB6E-CBF2668AD14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4" t="3485" r="7072" b="12608"/>
          <a:stretch/>
        </p:blipFill>
        <p:spPr>
          <a:xfrm>
            <a:off x="4354608" y="569869"/>
            <a:ext cx="1360377" cy="1408962"/>
          </a:xfrm>
          <a:prstGeom prst="rect">
            <a:avLst/>
          </a:prstGeom>
        </p:spPr>
      </p:pic>
      <p:pic>
        <p:nvPicPr>
          <p:cNvPr id="5" name="Image 4">
            <a:extLst>
              <a:ext uri="{FF2B5EF4-FFF2-40B4-BE49-F238E27FC236}">
                <a16:creationId xmlns:a16="http://schemas.microsoft.com/office/drawing/2014/main" id="{FB9B4D96-618C-4044-87F6-5F68441E2BF0}"/>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769953" y="624776"/>
            <a:ext cx="1537087" cy="1408962"/>
          </a:xfrm>
          <a:prstGeom prst="rect">
            <a:avLst/>
          </a:prstGeom>
        </p:spPr>
      </p:pic>
      <p:pic>
        <p:nvPicPr>
          <p:cNvPr id="7" name="Image 6">
            <a:extLst>
              <a:ext uri="{FF2B5EF4-FFF2-40B4-BE49-F238E27FC236}">
                <a16:creationId xmlns:a16="http://schemas.microsoft.com/office/drawing/2014/main" id="{D1F7AC41-60E1-4694-9FC2-AC746A901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8366" y="627417"/>
            <a:ext cx="918209" cy="1351413"/>
          </a:xfrm>
          <a:prstGeom prst="rect">
            <a:avLst/>
          </a:prstGeom>
        </p:spPr>
      </p:pic>
      <p:sp>
        <p:nvSpPr>
          <p:cNvPr id="8" name="Rectangle 7">
            <a:extLst>
              <a:ext uri="{FF2B5EF4-FFF2-40B4-BE49-F238E27FC236}">
                <a16:creationId xmlns:a16="http://schemas.microsoft.com/office/drawing/2014/main" id="{B1C53903-92E2-4953-8971-4364D31B5A19}"/>
              </a:ext>
            </a:extLst>
          </p:cNvPr>
          <p:cNvSpPr/>
          <p:nvPr/>
        </p:nvSpPr>
        <p:spPr>
          <a:xfrm>
            <a:off x="3369416" y="5566895"/>
            <a:ext cx="2538965" cy="523220"/>
          </a:xfrm>
          <a:prstGeom prst="rect">
            <a:avLst/>
          </a:prstGeom>
        </p:spPr>
        <p:txBody>
          <a:bodyPr wrap="none">
            <a:spAutoFit/>
          </a:bodyPr>
          <a:lstStyle/>
          <a:p>
            <a:pPr algn="ctr"/>
            <a:r>
              <a:rPr lang="en-GB" sz="1400" dirty="0" err="1">
                <a:effectLst>
                  <a:outerShdw blurRad="38100" dist="38100" dir="2700000" algn="tl">
                    <a:srgbClr val="000000">
                      <a:alpha val="43137"/>
                    </a:srgbClr>
                  </a:outerShdw>
                </a:effectLst>
                <a:latin typeface="+mn-lt"/>
              </a:rPr>
              <a:t>Dr.</a:t>
            </a:r>
            <a:r>
              <a:rPr lang="en-GB" sz="1400" dirty="0">
                <a:effectLst>
                  <a:outerShdw blurRad="38100" dist="38100" dir="2700000" algn="tl">
                    <a:srgbClr val="000000">
                      <a:alpha val="43137"/>
                    </a:srgbClr>
                  </a:outerShdw>
                </a:effectLst>
                <a:latin typeface="+mn-lt"/>
              </a:rPr>
              <a:t> Baoua Issoufou</a:t>
            </a:r>
          </a:p>
          <a:p>
            <a:pPr algn="ctr"/>
            <a:r>
              <a:rPr lang="en-GB" sz="1400" dirty="0">
                <a:effectLst>
                  <a:outerShdw blurRad="38100" dist="38100" dir="2700000" algn="tl">
                    <a:srgbClr val="000000">
                      <a:alpha val="43137"/>
                    </a:srgbClr>
                  </a:outerShdw>
                </a:effectLst>
                <a:latin typeface="+mn-lt"/>
              </a:rPr>
              <a:t>CILSS/AGRHYMET, Niamey-Niger</a:t>
            </a:r>
            <a:endParaRPr lang="en-US" sz="1400" dirty="0">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2452" y="496838"/>
            <a:ext cx="3206373" cy="947455"/>
          </a:xfrm>
        </p:spPr>
        <p:txBody>
          <a:bodyPr vert="horz" lIns="78191" tIns="39095" rIns="78191" bIns="39095" rtlCol="0" anchor="ctr">
            <a:noAutofit/>
          </a:bodyPr>
          <a:lstStyle/>
          <a:p>
            <a:pPr algn="ctr"/>
            <a:r>
              <a:rPr lang="fr-FR" sz="4104" b="1" cap="small" dirty="0">
                <a:latin typeface="Arial Black" panose="020B0604020202020204" pitchFamily="34" charset="0"/>
              </a:rPr>
              <a:t>Plan</a:t>
            </a:r>
          </a:p>
        </p:txBody>
      </p:sp>
      <p:sp>
        <p:nvSpPr>
          <p:cNvPr id="3" name="Espace réservé du texte 2"/>
          <p:cNvSpPr>
            <a:spLocks noGrp="1"/>
          </p:cNvSpPr>
          <p:nvPr>
            <p:ph idx="1"/>
          </p:nvPr>
        </p:nvSpPr>
        <p:spPr>
          <a:xfrm>
            <a:off x="1639838" y="1343907"/>
            <a:ext cx="7037188" cy="4821777"/>
          </a:xfrm>
          <a:noFill/>
          <a:ln>
            <a:noFill/>
          </a:ln>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781903" indent="-781903">
              <a:lnSpc>
                <a:spcPct val="110000"/>
              </a:lnSpc>
              <a:spcBef>
                <a:spcPts val="0"/>
              </a:spcBef>
              <a:spcAft>
                <a:spcPts val="2052"/>
              </a:spcAft>
              <a:buFont typeface="+mj-lt"/>
              <a:buAutoNum type="arabicPeriod"/>
            </a:pPr>
            <a:r>
              <a:rPr lang="fr-FR" sz="4104" cap="small" dirty="0">
                <a:solidFill>
                  <a:schemeClr val="tx1"/>
                </a:solidFill>
              </a:rPr>
              <a:t>Objectifs</a:t>
            </a:r>
          </a:p>
          <a:p>
            <a:pPr marL="781903" indent="-781903">
              <a:lnSpc>
                <a:spcPct val="110000"/>
              </a:lnSpc>
              <a:spcBef>
                <a:spcPts val="0"/>
              </a:spcBef>
              <a:spcAft>
                <a:spcPts val="2052"/>
              </a:spcAft>
              <a:buFont typeface="+mj-lt"/>
              <a:buAutoNum type="arabicPeriod"/>
            </a:pPr>
            <a:r>
              <a:rPr lang="fr-FR" sz="4104" cap="small" dirty="0">
                <a:solidFill>
                  <a:schemeClr val="tx1"/>
                </a:solidFill>
              </a:rPr>
              <a:t>Cycle AMR</a:t>
            </a:r>
          </a:p>
          <a:p>
            <a:pPr marL="781903" indent="-781903">
              <a:lnSpc>
                <a:spcPct val="110000"/>
              </a:lnSpc>
              <a:spcBef>
                <a:spcPts val="0"/>
              </a:spcBef>
              <a:spcAft>
                <a:spcPts val="2052"/>
              </a:spcAft>
              <a:buFont typeface="+mj-lt"/>
              <a:buAutoNum type="arabicPeriod"/>
            </a:pPr>
            <a:r>
              <a:rPr lang="fr-FR" sz="4104" cap="small" dirty="0">
                <a:solidFill>
                  <a:schemeClr val="tx1"/>
                </a:solidFill>
              </a:rPr>
              <a:t>Capacités évaluées</a:t>
            </a:r>
          </a:p>
          <a:p>
            <a:pPr marL="781903" indent="-781903">
              <a:lnSpc>
                <a:spcPct val="110000"/>
              </a:lnSpc>
              <a:spcBef>
                <a:spcPts val="0"/>
              </a:spcBef>
              <a:spcAft>
                <a:spcPts val="2052"/>
              </a:spcAft>
              <a:buFont typeface="+mj-lt"/>
              <a:buAutoNum type="arabicPeriod"/>
            </a:pPr>
            <a:r>
              <a:rPr lang="fr-FR" sz="4104" cap="small" dirty="0">
                <a:solidFill>
                  <a:schemeClr val="tx1"/>
                </a:solidFill>
              </a:rPr>
              <a:t>Cadre analytique AMR</a:t>
            </a:r>
          </a:p>
          <a:p>
            <a:pPr marL="781903" indent="-781903">
              <a:lnSpc>
                <a:spcPct val="110000"/>
              </a:lnSpc>
              <a:spcBef>
                <a:spcPts val="0"/>
              </a:spcBef>
              <a:spcAft>
                <a:spcPts val="2052"/>
              </a:spcAft>
              <a:buFont typeface="+mj-lt"/>
              <a:buAutoNum type="arabicPeriod"/>
            </a:pPr>
            <a:r>
              <a:rPr lang="fr-FR" sz="4104" cap="small" dirty="0">
                <a:solidFill>
                  <a:schemeClr val="tx1"/>
                </a:solidFill>
              </a:rPr>
              <a:t>Modélisation</a:t>
            </a:r>
          </a:p>
          <a:p>
            <a:pPr marL="781903" indent="-781903">
              <a:lnSpc>
                <a:spcPct val="110000"/>
              </a:lnSpc>
              <a:spcBef>
                <a:spcPts val="0"/>
              </a:spcBef>
              <a:spcAft>
                <a:spcPts val="2052"/>
              </a:spcAft>
              <a:buFont typeface="+mj-lt"/>
              <a:buAutoNum type="arabicPeriod"/>
            </a:pPr>
            <a:r>
              <a:rPr lang="fr-FR" sz="4104" cap="small" dirty="0">
                <a:solidFill>
                  <a:schemeClr val="tx1"/>
                </a:solidFill>
              </a:rPr>
              <a:t>Cadre de Gouvernance</a:t>
            </a:r>
          </a:p>
        </p:txBody>
      </p:sp>
    </p:spTree>
    <p:extLst>
      <p:ext uri="{BB962C8B-B14F-4D97-AF65-F5344CB8AC3E}">
        <p14:creationId xmlns:p14="http://schemas.microsoft.com/office/powerpoint/2010/main" val="23847541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87546E9-2885-CD44-9768-4E459D6572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478"/>
            <a:ext cx="3529454" cy="1985318"/>
          </a:xfrm>
          <a:prstGeom prst="rect">
            <a:avLst/>
          </a:prstGeom>
        </p:spPr>
      </p:pic>
      <p:pic>
        <p:nvPicPr>
          <p:cNvPr id="6" name="Image 5">
            <a:extLst>
              <a:ext uri="{FF2B5EF4-FFF2-40B4-BE49-F238E27FC236}">
                <a16:creationId xmlns:a16="http://schemas.microsoft.com/office/drawing/2014/main" id="{D515537E-D2CA-E641-B2DF-6D501E224B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17" y="3899227"/>
            <a:ext cx="4928916" cy="2772516"/>
          </a:xfrm>
          <a:prstGeom prst="rect">
            <a:avLst/>
          </a:prstGeom>
        </p:spPr>
      </p:pic>
      <p:pic>
        <p:nvPicPr>
          <p:cNvPr id="12" name="Image 11">
            <a:extLst>
              <a:ext uri="{FF2B5EF4-FFF2-40B4-BE49-F238E27FC236}">
                <a16:creationId xmlns:a16="http://schemas.microsoft.com/office/drawing/2014/main" id="{9D694DCA-9CB6-3140-B39D-2E0110B3E3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452" t="12393" r="13605" b="10030"/>
          <a:stretch/>
        </p:blipFill>
        <p:spPr>
          <a:xfrm rot="5400000">
            <a:off x="-741849" y="4606631"/>
            <a:ext cx="2801845" cy="1309938"/>
          </a:xfrm>
          <a:prstGeom prst="rect">
            <a:avLst/>
          </a:prstGeom>
        </p:spPr>
      </p:pic>
      <p:pic>
        <p:nvPicPr>
          <p:cNvPr id="14" name="Image 13">
            <a:extLst>
              <a:ext uri="{FF2B5EF4-FFF2-40B4-BE49-F238E27FC236}">
                <a16:creationId xmlns:a16="http://schemas.microsoft.com/office/drawing/2014/main" id="{C963502A-523E-6C49-B515-B0F7F27E03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141334" y="1054908"/>
            <a:ext cx="3816154" cy="2146586"/>
          </a:xfrm>
          <a:prstGeom prst="rect">
            <a:avLst/>
          </a:prstGeom>
        </p:spPr>
      </p:pic>
      <p:pic>
        <p:nvPicPr>
          <p:cNvPr id="3" name="Image 2">
            <a:extLst>
              <a:ext uri="{FF2B5EF4-FFF2-40B4-BE49-F238E27FC236}">
                <a16:creationId xmlns:a16="http://schemas.microsoft.com/office/drawing/2014/main" id="{E537AA7C-8A9F-094A-8FFB-72529B87F61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070" r="22456"/>
          <a:stretch/>
        </p:blipFill>
        <p:spPr>
          <a:xfrm rot="5400000">
            <a:off x="3392033" y="311998"/>
            <a:ext cx="3905161" cy="3632405"/>
          </a:xfrm>
          <a:prstGeom prst="rect">
            <a:avLst/>
          </a:prstGeom>
        </p:spPr>
      </p:pic>
      <p:pic>
        <p:nvPicPr>
          <p:cNvPr id="7" name="Image 6">
            <a:extLst>
              <a:ext uri="{FF2B5EF4-FFF2-40B4-BE49-F238E27FC236}">
                <a16:creationId xmlns:a16="http://schemas.microsoft.com/office/drawing/2014/main" id="{C9F397F9-A5AA-214F-8E84-DD3FE41405C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122" t="10001" b="19119"/>
          <a:stretch/>
        </p:blipFill>
        <p:spPr>
          <a:xfrm>
            <a:off x="4360988" y="3950274"/>
            <a:ext cx="4767639" cy="2720248"/>
          </a:xfrm>
          <a:prstGeom prst="rect">
            <a:avLst/>
          </a:prstGeom>
        </p:spPr>
      </p:pic>
      <p:pic>
        <p:nvPicPr>
          <p:cNvPr id="10" name="Image 9">
            <a:extLst>
              <a:ext uri="{FF2B5EF4-FFF2-40B4-BE49-F238E27FC236}">
                <a16:creationId xmlns:a16="http://schemas.microsoft.com/office/drawing/2014/main" id="{03C48274-D0ED-FD41-8381-12A5F88D53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5" y="2042742"/>
            <a:ext cx="3590508" cy="2019662"/>
          </a:xfrm>
          <a:prstGeom prst="rect">
            <a:avLst/>
          </a:prstGeom>
        </p:spPr>
      </p:pic>
    </p:spTree>
    <p:extLst>
      <p:ext uri="{BB962C8B-B14F-4D97-AF65-F5344CB8AC3E}">
        <p14:creationId xmlns:p14="http://schemas.microsoft.com/office/powerpoint/2010/main" val="170537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DC05D-0B1B-CA47-B118-9543274ECA7D}"/>
              </a:ext>
            </a:extLst>
          </p:cNvPr>
          <p:cNvSpPr>
            <a:spLocks noGrp="1"/>
          </p:cNvSpPr>
          <p:nvPr>
            <p:ph type="title"/>
          </p:nvPr>
        </p:nvSpPr>
        <p:spPr>
          <a:xfrm>
            <a:off x="398488" y="301361"/>
            <a:ext cx="8347022" cy="869279"/>
          </a:xfrm>
        </p:spPr>
        <p:txBody>
          <a:bodyPr vert="horz" lIns="78191" tIns="39095" rIns="78191" bIns="39095" rtlCol="0" anchor="ctr">
            <a:noAutofit/>
          </a:bodyPr>
          <a:lstStyle/>
          <a:p>
            <a:pPr algn="ctr"/>
            <a:r>
              <a:rPr lang="fr-FR" sz="4104" b="1" cap="small" dirty="0">
                <a:latin typeface="Arial Black" panose="020B0604020202020204" pitchFamily="34" charset="0"/>
                <a:cs typeface="Arial Black" panose="020B0604020202020204" pitchFamily="34" charset="0"/>
              </a:rPr>
              <a:t>Objectifs du processus AMR</a:t>
            </a:r>
          </a:p>
        </p:txBody>
      </p:sp>
      <p:sp>
        <p:nvSpPr>
          <p:cNvPr id="4" name="Espace réservé du contenu 2">
            <a:extLst>
              <a:ext uri="{FF2B5EF4-FFF2-40B4-BE49-F238E27FC236}">
                <a16:creationId xmlns:a16="http://schemas.microsoft.com/office/drawing/2014/main" id="{E54ED111-E0E7-4741-ACEB-E3240D541AA7}"/>
              </a:ext>
            </a:extLst>
          </p:cNvPr>
          <p:cNvSpPr>
            <a:spLocks noGrp="1"/>
          </p:cNvSpPr>
          <p:nvPr>
            <p:ph idx="1"/>
          </p:nvPr>
        </p:nvSpPr>
        <p:spPr>
          <a:xfrm>
            <a:off x="154752" y="1140075"/>
            <a:ext cx="8834495" cy="5408208"/>
          </a:xfrm>
          <a:solidFill>
            <a:schemeClr val="bg1"/>
          </a:solidFill>
        </p:spPr>
        <p:txBody>
          <a:bodyPr vert="horz" wrap="square" lIns="307838" tIns="215486" rIns="153919" bIns="30784" rtlCol="0" anchor="ctr" anchorCtr="0">
            <a:noAutofit/>
          </a:bodyPr>
          <a:lstStyle/>
          <a:p>
            <a:pPr marL="990954" indent="-908149">
              <a:lnSpc>
                <a:spcPct val="100000"/>
              </a:lnSpc>
              <a:spcBef>
                <a:spcPts val="0"/>
              </a:spcBef>
              <a:spcAft>
                <a:spcPts val="1539"/>
              </a:spcAft>
              <a:buClr>
                <a:srgbClr val="28EB19"/>
              </a:buClr>
              <a:buSzPct val="150000"/>
              <a:buFont typeface=".AppleColorEmojiUI"/>
              <a:buChar char="🍀"/>
            </a:pPr>
            <a:r>
              <a:rPr lang="fr-FR" sz="2736" dirty="0"/>
              <a:t>Mieux caractériser les capacités des ménages à absorber, s’adapter aux chocs et transformer leurs systèmes de vie et de survie</a:t>
            </a:r>
          </a:p>
          <a:p>
            <a:pPr marL="990954" indent="-908149">
              <a:lnSpc>
                <a:spcPct val="100000"/>
              </a:lnSpc>
              <a:spcBef>
                <a:spcPts val="0"/>
              </a:spcBef>
              <a:spcAft>
                <a:spcPts val="1539"/>
              </a:spcAft>
              <a:buClr>
                <a:srgbClr val="28EB19"/>
              </a:buClr>
              <a:buSzPct val="150000"/>
              <a:buFont typeface=".AppleColorEmojiUI"/>
              <a:buChar char="🍀"/>
            </a:pPr>
            <a:r>
              <a:rPr lang="fr-FR" sz="2736" dirty="0"/>
              <a:t>Informer les décideurs sur les défis à attaquer pour rechercher plus </a:t>
            </a:r>
            <a:r>
              <a:rPr lang="fr-FR" sz="2736" b="1" dirty="0"/>
              <a:t>d’impacts cumulatifs </a:t>
            </a:r>
            <a:r>
              <a:rPr lang="fr-FR" sz="2736" dirty="0"/>
              <a:t>des investissements de moyen et long termes pour éradiquer la faim et de la malnutrition</a:t>
            </a:r>
          </a:p>
          <a:p>
            <a:pPr marL="990954" indent="-908149">
              <a:lnSpc>
                <a:spcPct val="100000"/>
              </a:lnSpc>
              <a:spcBef>
                <a:spcPts val="0"/>
              </a:spcBef>
              <a:spcAft>
                <a:spcPts val="1539"/>
              </a:spcAft>
              <a:buClr>
                <a:srgbClr val="28EB19"/>
              </a:buClr>
              <a:buSzPct val="150000"/>
              <a:buFont typeface=".AppleColorEmojiUI"/>
              <a:buChar char="🍀"/>
            </a:pPr>
            <a:r>
              <a:rPr lang="fr-FR" sz="2736" dirty="0"/>
              <a:t>Influencer les réadaptions des programmes et politiques de développement pour s’adapter au contexte changeant (CC, conflits complexes, explosion démographique, migration…) en vue de la réduction de la pauvreté</a:t>
            </a:r>
          </a:p>
        </p:txBody>
      </p:sp>
    </p:spTree>
    <p:extLst>
      <p:ext uri="{BB962C8B-B14F-4D97-AF65-F5344CB8AC3E}">
        <p14:creationId xmlns:p14="http://schemas.microsoft.com/office/powerpoint/2010/main" val="844886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929" y="364587"/>
            <a:ext cx="7428143" cy="421091"/>
          </a:xfrm>
        </p:spPr>
        <p:txBody>
          <a:bodyPr>
            <a:normAutofit fontScale="90000"/>
          </a:bodyPr>
          <a:lstStyle/>
          <a:p>
            <a:pPr lvl="0" algn="ctr"/>
            <a:r>
              <a:rPr lang="fr-FR" b="1" kern="0" dirty="0">
                <a:solidFill>
                  <a:srgbClr val="000000"/>
                </a:solidFill>
                <a:effectLst/>
                <a:latin typeface="Arial Black" panose="020B0A04020102020204" pitchFamily="34" charset="0"/>
                <a:ea typeface="Calibri" panose="020F0502020204030204" pitchFamily="34" charset="0"/>
                <a:cs typeface="Calibri" panose="020F0502020204030204" pitchFamily="34" charset="0"/>
              </a:rPr>
              <a:t>CAPACITES DE RESILIENCE</a:t>
            </a:r>
            <a:endParaRPr lang="fr-FR" dirty="0">
              <a:latin typeface="Arial Black" panose="020B0A04020102020204" pitchFamily="34" charset="0"/>
            </a:endParaRPr>
          </a:p>
        </p:txBody>
      </p:sp>
      <p:sp>
        <p:nvSpPr>
          <p:cNvPr id="3" name="Ellipse 2"/>
          <p:cNvSpPr/>
          <p:nvPr/>
        </p:nvSpPr>
        <p:spPr>
          <a:xfrm>
            <a:off x="1448705" y="1982010"/>
            <a:ext cx="3099403" cy="3141128"/>
          </a:xfrm>
          <a:prstGeom prst="ellipse">
            <a:avLst/>
          </a:prstGeom>
          <a:solidFill>
            <a:srgbClr val="08E8E8">
              <a:alpha val="4000"/>
            </a:srgbClr>
          </a:solidFill>
          <a:ln w="57150"/>
        </p:spPr>
        <p:style>
          <a:lnRef idx="1">
            <a:schemeClr val="accent4"/>
          </a:lnRef>
          <a:fillRef idx="2">
            <a:schemeClr val="accent4"/>
          </a:fillRef>
          <a:effectRef idx="1">
            <a:schemeClr val="accent4"/>
          </a:effectRef>
          <a:fontRef idx="minor">
            <a:schemeClr val="dk1"/>
          </a:fontRef>
        </p:style>
        <p:txBody>
          <a:bodyPr rtlCol="0" anchor="ctr"/>
          <a:lstStyle/>
          <a:p>
            <a:r>
              <a:rPr lang="fr-FR" sz="2736" b="1" dirty="0"/>
              <a:t>Capacité d’absorption</a:t>
            </a:r>
            <a:endParaRPr lang="fr-FR" sz="2736" dirty="0"/>
          </a:p>
        </p:txBody>
      </p:sp>
      <p:sp>
        <p:nvSpPr>
          <p:cNvPr id="5" name="Nuage 4"/>
          <p:cNvSpPr/>
          <p:nvPr/>
        </p:nvSpPr>
        <p:spPr>
          <a:xfrm>
            <a:off x="3376600" y="2972886"/>
            <a:ext cx="3709727" cy="3388276"/>
          </a:xfrm>
          <a:prstGeom prst="cloud">
            <a:avLst/>
          </a:prstGeom>
          <a:solidFill>
            <a:srgbClr val="92D050">
              <a:alpha val="14000"/>
            </a:srgbClr>
          </a:solid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FR" sz="2736" b="1" dirty="0">
                <a:solidFill>
                  <a:schemeClr val="tx1"/>
                </a:solidFill>
              </a:rPr>
              <a:t>Capacité de transformation</a:t>
            </a:r>
            <a:endParaRPr lang="fr-FR" sz="2736" dirty="0">
              <a:solidFill>
                <a:schemeClr val="tx1"/>
              </a:solidFill>
            </a:endParaRPr>
          </a:p>
        </p:txBody>
      </p:sp>
      <p:sp>
        <p:nvSpPr>
          <p:cNvPr id="6" name="Étoile à 32 branches 5"/>
          <p:cNvSpPr/>
          <p:nvPr/>
        </p:nvSpPr>
        <p:spPr>
          <a:xfrm>
            <a:off x="3276689" y="1001313"/>
            <a:ext cx="3809638" cy="3688007"/>
          </a:xfrm>
          <a:prstGeom prst="star32">
            <a:avLst/>
          </a:prstGeom>
          <a:solidFill>
            <a:srgbClr val="FF0000">
              <a:alpha val="4000"/>
            </a:srgbClr>
          </a:solidFill>
          <a:ln w="57150"/>
        </p:spPr>
        <p:style>
          <a:lnRef idx="1">
            <a:schemeClr val="accent6"/>
          </a:lnRef>
          <a:fillRef idx="2">
            <a:schemeClr val="accent6"/>
          </a:fillRef>
          <a:effectRef idx="1">
            <a:schemeClr val="accent6"/>
          </a:effectRef>
          <a:fontRef idx="minor">
            <a:schemeClr val="dk1"/>
          </a:fontRef>
        </p:style>
        <p:txBody>
          <a:bodyPr rtlCol="0" anchor="t"/>
          <a:lstStyle/>
          <a:p>
            <a:pPr algn="ctr"/>
            <a:r>
              <a:rPr lang="fr-FR" sz="2736" b="1" dirty="0"/>
              <a:t>Capacité d’adaptation</a:t>
            </a:r>
            <a:endParaRPr lang="fr-FR" sz="2736" dirty="0"/>
          </a:p>
        </p:txBody>
      </p:sp>
      <p:sp>
        <p:nvSpPr>
          <p:cNvPr id="7" name="Rectangle à coins arrondis 6"/>
          <p:cNvSpPr/>
          <p:nvPr/>
        </p:nvSpPr>
        <p:spPr>
          <a:xfrm>
            <a:off x="77036" y="3082029"/>
            <a:ext cx="1321714" cy="3615202"/>
          </a:xfrm>
          <a:prstGeom prst="wedgeRoundRectCallout">
            <a:avLst>
              <a:gd name="adj1" fmla="val 120091"/>
              <a:gd name="adj2" fmla="val 3983"/>
              <a:gd name="adj3" fmla="val 16667"/>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fr-FR" sz="1710" dirty="0"/>
              <a:t>Aptitude d’un système d’atténuer les effets des chocs sur ses moyens de subsistance et ses besoins fondamentaux</a:t>
            </a:r>
          </a:p>
        </p:txBody>
      </p:sp>
      <p:sp>
        <p:nvSpPr>
          <p:cNvPr id="8" name="Rectangle à coins arrondis 7"/>
          <p:cNvSpPr/>
          <p:nvPr/>
        </p:nvSpPr>
        <p:spPr>
          <a:xfrm>
            <a:off x="7300812" y="834038"/>
            <a:ext cx="1763366" cy="2570914"/>
          </a:xfrm>
          <a:prstGeom prst="wedgeRoundRectCallout">
            <a:avLst>
              <a:gd name="adj1" fmla="val -87270"/>
              <a:gd name="adj2" fmla="val -1115"/>
              <a:gd name="adj3" fmla="val 16667"/>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1368" dirty="0"/>
              <a:t>Aptitude d’un système de s’adapter aux impacts des chocs et stress, d’atténuer les dommages potentiels et de tirer parti des opportunités pouvant émerger du changement</a:t>
            </a:r>
          </a:p>
        </p:txBody>
      </p:sp>
      <p:sp>
        <p:nvSpPr>
          <p:cNvPr id="9" name="Rectangle à coins arrondis 8"/>
          <p:cNvSpPr/>
          <p:nvPr/>
        </p:nvSpPr>
        <p:spPr>
          <a:xfrm>
            <a:off x="7186238" y="3415154"/>
            <a:ext cx="1957762" cy="4123908"/>
          </a:xfrm>
          <a:prstGeom prst="wedgeRoundRectCallout">
            <a:avLst>
              <a:gd name="adj1" fmla="val -75087"/>
              <a:gd name="adj2" fmla="val 14515"/>
              <a:gd name="adj3" fmla="val 16667"/>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dirty="0"/>
              <a:t>Aptitude d’un système de parvenir à un nouvel état grâce à une combinaison d’innovations technologiques, de réformes institutionnelles, de changements culturels et de comportement, entre autres</a:t>
            </a:r>
          </a:p>
        </p:txBody>
      </p:sp>
      <p:sp>
        <p:nvSpPr>
          <p:cNvPr id="10" name="ZoneTexte 9"/>
          <p:cNvSpPr txBox="1"/>
          <p:nvPr/>
        </p:nvSpPr>
        <p:spPr>
          <a:xfrm>
            <a:off x="4050727" y="3233522"/>
            <a:ext cx="346700" cy="723916"/>
          </a:xfrm>
          <a:prstGeom prst="rect">
            <a:avLst/>
          </a:prstGeom>
          <a:noFill/>
        </p:spPr>
        <p:txBody>
          <a:bodyPr wrap="square" rtlCol="0">
            <a:spAutoFit/>
          </a:bodyPr>
          <a:lstStyle/>
          <a:p>
            <a:r>
              <a:rPr lang="fr-FR" sz="4104" b="1" dirty="0">
                <a:effectLst>
                  <a:outerShdw blurRad="38100" dist="38100" dir="2700000" algn="tl">
                    <a:srgbClr val="000000">
                      <a:alpha val="43137"/>
                    </a:srgbClr>
                  </a:outerShdw>
                </a:effectLst>
                <a:latin typeface="Arial Black" panose="020B0A04020102020204" pitchFamily="34" charset="0"/>
              </a:rPr>
              <a:t>R</a:t>
            </a:r>
          </a:p>
        </p:txBody>
      </p:sp>
    </p:spTree>
    <p:extLst>
      <p:ext uri="{BB962C8B-B14F-4D97-AF65-F5344CB8AC3E}">
        <p14:creationId xmlns:p14="http://schemas.microsoft.com/office/powerpoint/2010/main" val="1408706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extBox 32"/>
          <p:cNvSpPr txBox="1"/>
          <p:nvPr/>
        </p:nvSpPr>
        <p:spPr>
          <a:xfrm>
            <a:off x="0" y="1270534"/>
            <a:ext cx="9144000" cy="369332"/>
          </a:xfrm>
          <a:prstGeom prst="rect">
            <a:avLst/>
          </a:prstGeom>
          <a:solidFill>
            <a:schemeClr val="bg1"/>
          </a:solidFill>
        </p:spPr>
        <p:txBody>
          <a:bodyPr>
            <a:spAutoFit/>
          </a:bodyPr>
          <a:lstStyle/>
          <a:p>
            <a:pPr algn="r">
              <a:defRPr/>
            </a:pPr>
            <a:endParaRPr lang="en-GB" dirty="0">
              <a:solidFill>
                <a:schemeClr val="bg1">
                  <a:lumMod val="50000"/>
                </a:schemeClr>
              </a:solidFill>
              <a:effectLst>
                <a:outerShdw blurRad="38100" dist="38100" dir="2700000" algn="tl">
                  <a:srgbClr val="000000">
                    <a:alpha val="43137"/>
                  </a:srgbClr>
                </a:outerShdw>
              </a:effectLst>
              <a:latin typeface="Calibri" pitchFamily="34" charset="0"/>
            </a:endParaRPr>
          </a:p>
        </p:txBody>
      </p:sp>
      <p:pic>
        <p:nvPicPr>
          <p:cNvPr id="3" name="Image 2">
            <a:extLst>
              <a:ext uri="{FF2B5EF4-FFF2-40B4-BE49-F238E27FC236}">
                <a16:creationId xmlns:a16="http://schemas.microsoft.com/office/drawing/2014/main" id="{14F2884C-36A3-4BE3-BD69-5E80F95A2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994"/>
            <a:ext cx="1229773" cy="7000993"/>
          </a:xfrm>
          <a:prstGeom prst="rect">
            <a:avLst/>
          </a:prstGeom>
        </p:spPr>
      </p:pic>
      <p:pic>
        <p:nvPicPr>
          <p:cNvPr id="4" name="Image 3">
            <a:extLst>
              <a:ext uri="{FF2B5EF4-FFF2-40B4-BE49-F238E27FC236}">
                <a16:creationId xmlns:a16="http://schemas.microsoft.com/office/drawing/2014/main" id="{EFB8D1F6-F67A-413A-B0EF-FAEAF3F937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04" t="3485" r="7072" b="12608"/>
          <a:stretch/>
        </p:blipFill>
        <p:spPr>
          <a:xfrm>
            <a:off x="4717252" y="11372"/>
            <a:ext cx="1590885" cy="1647703"/>
          </a:xfrm>
          <a:prstGeom prst="rect">
            <a:avLst/>
          </a:prstGeom>
        </p:spPr>
      </p:pic>
      <p:pic>
        <p:nvPicPr>
          <p:cNvPr id="5" name="Image 4">
            <a:extLst>
              <a:ext uri="{FF2B5EF4-FFF2-40B4-BE49-F238E27FC236}">
                <a16:creationId xmlns:a16="http://schemas.microsoft.com/office/drawing/2014/main" id="{9B35857F-B1F6-4C8E-B49A-FB50B371B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414" y="64677"/>
            <a:ext cx="1797538" cy="1647703"/>
          </a:xfrm>
          <a:prstGeom prst="rect">
            <a:avLst/>
          </a:prstGeom>
        </p:spPr>
      </p:pic>
      <p:pic>
        <p:nvPicPr>
          <p:cNvPr id="6" name="Image 5">
            <a:extLst>
              <a:ext uri="{FF2B5EF4-FFF2-40B4-BE49-F238E27FC236}">
                <a16:creationId xmlns:a16="http://schemas.microsoft.com/office/drawing/2014/main" id="{98713CE6-22C1-435E-8263-57162E05BD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7437" y="93877"/>
            <a:ext cx="1073794" cy="1580403"/>
          </a:xfrm>
          <a:prstGeom prst="rect">
            <a:avLst/>
          </a:prstGeom>
        </p:spPr>
      </p:pic>
      <p:sp>
        <p:nvSpPr>
          <p:cNvPr id="53" name="ZoneTexte 52">
            <a:extLst>
              <a:ext uri="{FF2B5EF4-FFF2-40B4-BE49-F238E27FC236}">
                <a16:creationId xmlns:a16="http://schemas.microsoft.com/office/drawing/2014/main" id="{23193BEF-3C48-4DB6-AFD4-901AD2AB61F1}"/>
              </a:ext>
            </a:extLst>
          </p:cNvPr>
          <p:cNvSpPr txBox="1"/>
          <p:nvPr/>
        </p:nvSpPr>
        <p:spPr>
          <a:xfrm>
            <a:off x="1571752" y="4670497"/>
            <a:ext cx="6945609"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800" b="0" i="0" u="none" strike="noStrike" cap="small" dirty="0">
                <a:solidFill>
                  <a:srgbClr val="333333"/>
                </a:solidFill>
                <a:latin typeface="Arial Black" panose="020B0A04020102020204" pitchFamily="34" charset="0"/>
              </a:rPr>
              <a:t>Analyse et identification des zones à risque et des</a:t>
            </a:r>
          </a:p>
          <a:p>
            <a:pPr algn="ctr"/>
            <a:r>
              <a:rPr lang="fr-FR" sz="1800" b="0" i="0" u="none" strike="noStrike" cap="small" dirty="0">
                <a:solidFill>
                  <a:srgbClr val="333333"/>
                </a:solidFill>
                <a:latin typeface="Arial Black" panose="020B0A04020102020204" pitchFamily="34" charset="0"/>
              </a:rPr>
              <a:t>populations en insécurité alimentaire et nutritionnelle</a:t>
            </a:r>
            <a:endParaRPr lang="fr-FR" cap="small" dirty="0">
              <a:latin typeface="Arial Black" panose="020B0A04020102020204" pitchFamily="34" charset="0"/>
            </a:endParaRPr>
          </a:p>
        </p:txBody>
      </p:sp>
      <p:pic>
        <p:nvPicPr>
          <p:cNvPr id="8" name="Image 7">
            <a:extLst>
              <a:ext uri="{FF2B5EF4-FFF2-40B4-BE49-F238E27FC236}">
                <a16:creationId xmlns:a16="http://schemas.microsoft.com/office/drawing/2014/main" id="{C74FAE8F-D60A-47F1-824E-2003AA3E65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6307" y="2352653"/>
            <a:ext cx="7076500" cy="1398223"/>
          </a:xfrm>
          <a:prstGeom prst="rect">
            <a:avLst/>
          </a:prstGeom>
        </p:spPr>
      </p:pic>
    </p:spTree>
    <p:extLst>
      <p:ext uri="{BB962C8B-B14F-4D97-AF65-F5344CB8AC3E}">
        <p14:creationId xmlns:p14="http://schemas.microsoft.com/office/powerpoint/2010/main" val="22523971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287372" y="3695164"/>
            <a:ext cx="7727396" cy="1245020"/>
            <a:chOff x="1505510" y="4092689"/>
            <a:chExt cx="9036760" cy="1455982"/>
          </a:xfrm>
        </p:grpSpPr>
        <p:sp>
          <p:nvSpPr>
            <p:cNvPr id="7" name="Rectangle à coins arrondis 6"/>
            <p:cNvSpPr/>
            <p:nvPr/>
          </p:nvSpPr>
          <p:spPr>
            <a:xfrm>
              <a:off x="1505510" y="4220541"/>
              <a:ext cx="2286000" cy="609600"/>
            </a:xfrm>
            <a:prstGeom prst="roundRect">
              <a:avLst/>
            </a:prstGeom>
            <a:ln w="57150">
              <a:solidFill>
                <a:srgbClr val="28EB1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394" dirty="0"/>
                <a:t>Absorption</a:t>
              </a:r>
            </a:p>
          </p:txBody>
        </p:sp>
        <p:sp>
          <p:nvSpPr>
            <p:cNvPr id="8" name="Rectangle à coins arrondis 7"/>
            <p:cNvSpPr/>
            <p:nvPr/>
          </p:nvSpPr>
          <p:spPr>
            <a:xfrm>
              <a:off x="4737882" y="4939071"/>
              <a:ext cx="1981200" cy="609600"/>
            </a:xfrm>
            <a:prstGeom prst="roundRect">
              <a:avLst/>
            </a:prstGeom>
            <a:ln w="57150">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394" dirty="0"/>
                <a:t>Adaptation</a:t>
              </a:r>
            </a:p>
          </p:txBody>
        </p:sp>
        <p:sp>
          <p:nvSpPr>
            <p:cNvPr id="10" name="Rectangle à coins arrondis 9"/>
            <p:cNvSpPr/>
            <p:nvPr/>
          </p:nvSpPr>
          <p:spPr>
            <a:xfrm>
              <a:off x="7951470" y="4092689"/>
              <a:ext cx="2590800" cy="609600"/>
            </a:xfrm>
            <a:prstGeom prst="roundRect">
              <a:avLst/>
            </a:prstGeom>
            <a:ln w="5715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394" dirty="0"/>
                <a:t>Transformation</a:t>
              </a:r>
            </a:p>
          </p:txBody>
        </p:sp>
      </p:grpSp>
      <p:sp>
        <p:nvSpPr>
          <p:cNvPr id="6" name="Bulle ronde 5"/>
          <p:cNvSpPr/>
          <p:nvPr/>
        </p:nvSpPr>
        <p:spPr>
          <a:xfrm>
            <a:off x="448299" y="5309615"/>
            <a:ext cx="670488" cy="598550"/>
          </a:xfrm>
          <a:prstGeom prst="wedgeEllipseCallout">
            <a:avLst>
              <a:gd name="adj1" fmla="val 107792"/>
              <a:gd name="adj2" fmla="val -208431"/>
            </a:avLst>
          </a:prstGeom>
          <a:solidFill>
            <a:srgbClr val="28EB19">
              <a:alpha val="30000"/>
            </a:srgbClr>
          </a:solidFill>
          <a:ln>
            <a:solidFill>
              <a:srgbClr val="28E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err="1">
                <a:solidFill>
                  <a:schemeClr val="tx1"/>
                </a:solidFill>
              </a:rPr>
              <a:t>Ind</a:t>
            </a:r>
            <a:endParaRPr lang="fr-FR" i="1" dirty="0">
              <a:solidFill>
                <a:schemeClr val="tx1"/>
              </a:solidFill>
            </a:endParaRPr>
          </a:p>
        </p:txBody>
      </p:sp>
      <p:sp>
        <p:nvSpPr>
          <p:cNvPr id="11" name="Bulle ronde 10"/>
          <p:cNvSpPr/>
          <p:nvPr/>
        </p:nvSpPr>
        <p:spPr>
          <a:xfrm>
            <a:off x="1514378" y="5316209"/>
            <a:ext cx="670488" cy="598550"/>
          </a:xfrm>
          <a:prstGeom prst="wedgeEllipseCallout">
            <a:avLst>
              <a:gd name="adj1" fmla="val 27167"/>
              <a:gd name="adj2" fmla="val -200098"/>
            </a:avLst>
          </a:prstGeom>
          <a:solidFill>
            <a:srgbClr val="28EB19">
              <a:alpha val="30000"/>
            </a:srgbClr>
          </a:solidFill>
          <a:ln>
            <a:solidFill>
              <a:srgbClr val="28E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err="1">
                <a:solidFill>
                  <a:schemeClr val="tx1"/>
                </a:solidFill>
              </a:rPr>
              <a:t>Ind</a:t>
            </a:r>
            <a:endParaRPr lang="fr-FR" dirty="0">
              <a:solidFill>
                <a:schemeClr val="tx1"/>
              </a:solidFill>
            </a:endParaRPr>
          </a:p>
        </p:txBody>
      </p:sp>
      <p:sp>
        <p:nvSpPr>
          <p:cNvPr id="13" name="Bulle ronde 12"/>
          <p:cNvSpPr/>
          <p:nvPr/>
        </p:nvSpPr>
        <p:spPr>
          <a:xfrm>
            <a:off x="2584562" y="5247767"/>
            <a:ext cx="670488" cy="598550"/>
          </a:xfrm>
          <a:prstGeom prst="wedgeEllipseCallout">
            <a:avLst>
              <a:gd name="adj1" fmla="val -27833"/>
              <a:gd name="adj2" fmla="val -190098"/>
            </a:avLst>
          </a:prstGeom>
          <a:solidFill>
            <a:srgbClr val="28EB19">
              <a:alpha val="30000"/>
            </a:srgbClr>
          </a:solidFill>
          <a:ln>
            <a:solidFill>
              <a:srgbClr val="28E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err="1">
                <a:solidFill>
                  <a:schemeClr val="tx1"/>
                </a:solidFill>
              </a:rPr>
              <a:t>Ind</a:t>
            </a:r>
            <a:endParaRPr lang="fr-FR" dirty="0">
              <a:solidFill>
                <a:schemeClr val="tx1"/>
              </a:solidFill>
            </a:endParaRPr>
          </a:p>
        </p:txBody>
      </p:sp>
      <p:sp>
        <p:nvSpPr>
          <p:cNvPr id="14" name="Bulle ronde 13"/>
          <p:cNvSpPr/>
          <p:nvPr/>
        </p:nvSpPr>
        <p:spPr>
          <a:xfrm>
            <a:off x="3832325" y="5922405"/>
            <a:ext cx="661908" cy="619806"/>
          </a:xfrm>
          <a:prstGeom prst="wedgeEllipseCallout">
            <a:avLst>
              <a:gd name="adj1" fmla="val 30292"/>
              <a:gd name="adj2" fmla="val -200931"/>
            </a:avLst>
          </a:prstGeom>
          <a:solidFill>
            <a:schemeClr val="accent2">
              <a:lumMod val="75000"/>
              <a:alpha val="13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err="1">
                <a:solidFill>
                  <a:schemeClr val="tx1"/>
                </a:solidFill>
              </a:rPr>
              <a:t>Ind</a:t>
            </a:r>
            <a:endParaRPr lang="fr-FR" dirty="0">
              <a:solidFill>
                <a:schemeClr val="tx1"/>
              </a:solidFill>
            </a:endParaRPr>
          </a:p>
        </p:txBody>
      </p:sp>
      <p:sp>
        <p:nvSpPr>
          <p:cNvPr id="15" name="Bulle ronde 14"/>
          <p:cNvSpPr/>
          <p:nvPr/>
        </p:nvSpPr>
        <p:spPr>
          <a:xfrm>
            <a:off x="4720826" y="5961395"/>
            <a:ext cx="661908" cy="619806"/>
          </a:xfrm>
          <a:prstGeom prst="wedgeEllipseCallout">
            <a:avLst>
              <a:gd name="adj1" fmla="val -13458"/>
              <a:gd name="adj2" fmla="val -207598"/>
            </a:avLst>
          </a:prstGeom>
          <a:solidFill>
            <a:schemeClr val="accent2">
              <a:lumMod val="75000"/>
              <a:alpha val="13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err="1">
                <a:solidFill>
                  <a:schemeClr val="tx1"/>
                </a:solidFill>
              </a:rPr>
              <a:t>Ind</a:t>
            </a:r>
            <a:endParaRPr lang="fr-FR" dirty="0">
              <a:solidFill>
                <a:schemeClr val="tx1"/>
              </a:solidFill>
            </a:endParaRPr>
          </a:p>
        </p:txBody>
      </p:sp>
      <p:sp>
        <p:nvSpPr>
          <p:cNvPr id="16" name="Bulle ronde 15"/>
          <p:cNvSpPr/>
          <p:nvPr/>
        </p:nvSpPr>
        <p:spPr>
          <a:xfrm>
            <a:off x="5609326" y="5926110"/>
            <a:ext cx="661908" cy="619806"/>
          </a:xfrm>
          <a:prstGeom prst="wedgeEllipseCallout">
            <a:avLst>
              <a:gd name="adj1" fmla="val -52208"/>
              <a:gd name="adj2" fmla="val -195931"/>
            </a:avLst>
          </a:prstGeom>
          <a:solidFill>
            <a:schemeClr val="accent2">
              <a:lumMod val="75000"/>
              <a:alpha val="13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err="1">
                <a:solidFill>
                  <a:schemeClr val="tx1"/>
                </a:solidFill>
              </a:rPr>
              <a:t>Ind</a:t>
            </a:r>
            <a:endParaRPr lang="fr-FR" dirty="0">
              <a:solidFill>
                <a:schemeClr val="tx1"/>
              </a:solidFill>
            </a:endParaRPr>
          </a:p>
        </p:txBody>
      </p:sp>
      <p:sp>
        <p:nvSpPr>
          <p:cNvPr id="17" name="Bulle ronde 16"/>
          <p:cNvSpPr/>
          <p:nvPr/>
        </p:nvSpPr>
        <p:spPr>
          <a:xfrm>
            <a:off x="6634425" y="5193825"/>
            <a:ext cx="661908" cy="619806"/>
          </a:xfrm>
          <a:prstGeom prst="wedgeEllipseCallout">
            <a:avLst>
              <a:gd name="adj1" fmla="val 51634"/>
              <a:gd name="adj2" fmla="val -184252"/>
            </a:avLst>
          </a:prstGeom>
          <a:solidFill>
            <a:schemeClr val="accent3">
              <a:lumMod val="75000"/>
              <a:alpha val="17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err="1">
                <a:solidFill>
                  <a:schemeClr val="tx1"/>
                </a:solidFill>
              </a:rPr>
              <a:t>Ind</a:t>
            </a:r>
            <a:endParaRPr lang="fr-FR" dirty="0">
              <a:solidFill>
                <a:schemeClr val="tx1"/>
              </a:solidFill>
            </a:endParaRPr>
          </a:p>
        </p:txBody>
      </p:sp>
      <p:sp>
        <p:nvSpPr>
          <p:cNvPr id="18" name="Bulle ronde 17"/>
          <p:cNvSpPr/>
          <p:nvPr/>
        </p:nvSpPr>
        <p:spPr>
          <a:xfrm>
            <a:off x="7579381" y="5229689"/>
            <a:ext cx="599464" cy="627872"/>
          </a:xfrm>
          <a:prstGeom prst="wedgeEllipseCallout">
            <a:avLst>
              <a:gd name="adj1" fmla="val 16542"/>
              <a:gd name="adj2" fmla="val -200098"/>
            </a:avLst>
          </a:prstGeom>
          <a:solidFill>
            <a:schemeClr val="accent3">
              <a:lumMod val="75000"/>
              <a:alpha val="17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err="1">
                <a:solidFill>
                  <a:schemeClr val="tx1"/>
                </a:solidFill>
              </a:rPr>
              <a:t>Ind</a:t>
            </a:r>
            <a:endParaRPr lang="fr-FR" dirty="0">
              <a:solidFill>
                <a:schemeClr val="tx1"/>
              </a:solidFill>
            </a:endParaRPr>
          </a:p>
        </p:txBody>
      </p:sp>
      <p:sp>
        <p:nvSpPr>
          <p:cNvPr id="19" name="Bulle ronde 18"/>
          <p:cNvSpPr/>
          <p:nvPr/>
        </p:nvSpPr>
        <p:spPr>
          <a:xfrm>
            <a:off x="8529332" y="5213845"/>
            <a:ext cx="599464" cy="627872"/>
          </a:xfrm>
          <a:prstGeom prst="wedgeEllipseCallout">
            <a:avLst>
              <a:gd name="adj1" fmla="val -27833"/>
              <a:gd name="adj2" fmla="val -190098"/>
            </a:avLst>
          </a:prstGeom>
          <a:solidFill>
            <a:schemeClr val="accent3">
              <a:lumMod val="75000"/>
              <a:alpha val="17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err="1">
                <a:solidFill>
                  <a:schemeClr val="tx1"/>
                </a:solidFill>
              </a:rPr>
              <a:t>Ind</a:t>
            </a:r>
            <a:endParaRPr lang="fr-FR" dirty="0">
              <a:solidFill>
                <a:schemeClr val="tx1"/>
              </a:solidFill>
            </a:endParaRPr>
          </a:p>
        </p:txBody>
      </p:sp>
      <p:grpSp>
        <p:nvGrpSpPr>
          <p:cNvPr id="4" name="Groupe 3"/>
          <p:cNvGrpSpPr/>
          <p:nvPr/>
        </p:nvGrpSpPr>
        <p:grpSpPr>
          <a:xfrm>
            <a:off x="3205629" y="3888205"/>
            <a:ext cx="3630174" cy="746174"/>
            <a:chOff x="3748805" y="4318439"/>
            <a:chExt cx="4245287" cy="872609"/>
          </a:xfrm>
        </p:grpSpPr>
        <p:sp>
          <p:nvSpPr>
            <p:cNvPr id="20" name="Double flèche horizontale 19"/>
            <p:cNvSpPr/>
            <p:nvPr/>
          </p:nvSpPr>
          <p:spPr>
            <a:xfrm>
              <a:off x="3851087" y="4318439"/>
              <a:ext cx="4040805" cy="228600"/>
            </a:xfrm>
            <a:prstGeom prst="leftRightArrow">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1" name="Double flèche horizontale 20"/>
            <p:cNvSpPr/>
            <p:nvPr/>
          </p:nvSpPr>
          <p:spPr>
            <a:xfrm rot="19983779">
              <a:off x="6696779" y="5008107"/>
              <a:ext cx="1297313" cy="122529"/>
            </a:xfrm>
            <a:prstGeom prst="leftRightArrow">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2" name="Double flèche horizontale 21"/>
            <p:cNvSpPr/>
            <p:nvPr/>
          </p:nvSpPr>
          <p:spPr>
            <a:xfrm rot="1918619">
              <a:off x="3748805" y="5009774"/>
              <a:ext cx="1056819" cy="181274"/>
            </a:xfrm>
            <a:prstGeom prst="leftRightArrow">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9" name="Groupe 8"/>
          <p:cNvGrpSpPr/>
          <p:nvPr/>
        </p:nvGrpSpPr>
        <p:grpSpPr>
          <a:xfrm>
            <a:off x="2264759" y="2520962"/>
            <a:ext cx="5642303" cy="1869301"/>
            <a:chOff x="2648510" y="2719525"/>
            <a:chExt cx="6598360" cy="2186044"/>
          </a:xfrm>
        </p:grpSpPr>
        <p:sp>
          <p:nvSpPr>
            <p:cNvPr id="3" name="Rectangle à coins arrondis 2"/>
            <p:cNvSpPr/>
            <p:nvPr/>
          </p:nvSpPr>
          <p:spPr>
            <a:xfrm>
              <a:off x="4948478" y="2719525"/>
              <a:ext cx="1981200" cy="6096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394" dirty="0"/>
                <a:t>Résilience</a:t>
              </a:r>
            </a:p>
          </p:txBody>
        </p:sp>
        <p:cxnSp>
          <p:nvCxnSpPr>
            <p:cNvPr id="24" name="Connecteur droit avec flèche 23"/>
            <p:cNvCxnSpPr>
              <a:stCxn id="7" idx="0"/>
              <a:endCxn id="3" idx="1"/>
            </p:cNvCxnSpPr>
            <p:nvPr/>
          </p:nvCxnSpPr>
          <p:spPr>
            <a:xfrm flipV="1">
              <a:off x="2648510" y="3024325"/>
              <a:ext cx="2299968" cy="1196216"/>
            </a:xfrm>
            <a:prstGeom prst="straightConnector1">
              <a:avLst/>
            </a:prstGeom>
            <a:ln w="1587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3" idx="3"/>
              <a:endCxn id="10" idx="0"/>
            </p:cNvCxnSpPr>
            <p:nvPr/>
          </p:nvCxnSpPr>
          <p:spPr>
            <a:xfrm>
              <a:off x="6929678" y="3024325"/>
              <a:ext cx="2317192" cy="1068364"/>
            </a:xfrm>
            <a:prstGeom prst="straightConnector1">
              <a:avLst/>
            </a:prstGeom>
            <a:ln w="1587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5764917" y="3329125"/>
              <a:ext cx="30319" cy="1576444"/>
            </a:xfrm>
            <a:prstGeom prst="straightConnector1">
              <a:avLst/>
            </a:prstGeom>
            <a:ln w="15875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e 11"/>
          <p:cNvGrpSpPr/>
          <p:nvPr/>
        </p:nvGrpSpPr>
        <p:grpSpPr>
          <a:xfrm>
            <a:off x="3018241" y="471143"/>
            <a:ext cx="4365663" cy="2049819"/>
            <a:chOff x="3529665" y="322375"/>
            <a:chExt cx="5105400" cy="2397150"/>
          </a:xfrm>
        </p:grpSpPr>
        <p:pic>
          <p:nvPicPr>
            <p:cNvPr id="1026" name="Picture 2" descr="food_NFI_rice_100px"/>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1064" y="590812"/>
              <a:ext cx="1672050" cy="16648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descr="cluster_nutrition_100px"/>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104"/>
            <a:stretch>
              <a:fillRect/>
            </a:stretch>
          </p:blipFill>
          <p:spPr bwMode="auto">
            <a:xfrm>
              <a:off x="6918197" y="657877"/>
              <a:ext cx="1541756" cy="167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ocioeconomic_livelihood_100px"/>
            <p:cNvPicPr>
              <a:picLocks noChangeAspect="1" noChangeArrowheads="1"/>
            </p:cNvPicPr>
            <p:nvPr/>
          </p:nvPicPr>
          <p:blipFill>
            <a:blip r:embed="rId4">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529665" y="700598"/>
              <a:ext cx="1664809" cy="166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Connecteur droit avec flèche 32"/>
            <p:cNvCxnSpPr>
              <a:stCxn id="3" idx="0"/>
            </p:cNvCxnSpPr>
            <p:nvPr/>
          </p:nvCxnSpPr>
          <p:spPr>
            <a:xfrm flipV="1">
              <a:off x="5939078" y="2004996"/>
              <a:ext cx="1279042" cy="71452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3" idx="0"/>
            </p:cNvCxnSpPr>
            <p:nvPr/>
          </p:nvCxnSpPr>
          <p:spPr>
            <a:xfrm flipV="1">
              <a:off x="5939078" y="1954802"/>
              <a:ext cx="13465" cy="76472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flipV="1">
              <a:off x="4792420" y="2043313"/>
              <a:ext cx="1162945" cy="6575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à coins arrondis 40"/>
            <p:cNvSpPr/>
            <p:nvPr/>
          </p:nvSpPr>
          <p:spPr>
            <a:xfrm>
              <a:off x="3682065" y="322375"/>
              <a:ext cx="4953000" cy="1933247"/>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52" b="1" dirty="0">
                  <a:ln w="0"/>
                  <a:solidFill>
                    <a:schemeClr val="tx1"/>
                  </a:solidFill>
                  <a:effectLst>
                    <a:outerShdw blurRad="38100" dist="19050" dir="2700000" algn="tl" rotWithShape="0">
                      <a:schemeClr val="dk1">
                        <a:alpha val="40000"/>
                      </a:schemeClr>
                    </a:outerShdw>
                  </a:effectLst>
                </a:rPr>
                <a:t>Sécurité alimentaire durable</a:t>
              </a:r>
            </a:p>
          </p:txBody>
        </p:sp>
      </p:grpSp>
      <p:sp>
        <p:nvSpPr>
          <p:cNvPr id="23" name="Explosion 2 22"/>
          <p:cNvSpPr/>
          <p:nvPr/>
        </p:nvSpPr>
        <p:spPr>
          <a:xfrm>
            <a:off x="1820522" y="3185763"/>
            <a:ext cx="2342757" cy="334484"/>
          </a:xfrm>
          <a:prstGeom prst="irregularSeal2">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xplosion 2 38"/>
          <p:cNvSpPr/>
          <p:nvPr/>
        </p:nvSpPr>
        <p:spPr>
          <a:xfrm>
            <a:off x="5977391" y="3050049"/>
            <a:ext cx="2342757" cy="334484"/>
          </a:xfrm>
          <a:prstGeom prst="irregularSeal2">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xplosion 2 39"/>
          <p:cNvSpPr/>
          <p:nvPr/>
        </p:nvSpPr>
        <p:spPr>
          <a:xfrm>
            <a:off x="3938375" y="3522928"/>
            <a:ext cx="2342757" cy="334484"/>
          </a:xfrm>
          <a:prstGeom prst="irregularSeal2">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7" name="Groupe 26"/>
          <p:cNvGrpSpPr/>
          <p:nvPr/>
        </p:nvGrpSpPr>
        <p:grpSpPr>
          <a:xfrm>
            <a:off x="804507" y="1858560"/>
            <a:ext cx="1457839" cy="1434485"/>
            <a:chOff x="-77573" y="3708264"/>
            <a:chExt cx="1623161" cy="1677550"/>
          </a:xfrm>
        </p:grpSpPr>
        <p:sp>
          <p:nvSpPr>
            <p:cNvPr id="43" name="Explosion 2 42"/>
            <p:cNvSpPr/>
            <p:nvPr/>
          </p:nvSpPr>
          <p:spPr>
            <a:xfrm>
              <a:off x="-77573" y="3708264"/>
              <a:ext cx="1487872" cy="1677550"/>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68" dirty="0">
                  <a:ln w="0"/>
                  <a:solidFill>
                    <a:schemeClr val="tx1"/>
                  </a:solidFill>
                  <a:effectLst>
                    <a:outerShdw blurRad="38100" dist="19050" dir="2700000" algn="tl" rotWithShape="0">
                      <a:schemeClr val="dk1">
                        <a:alpha val="40000"/>
                      </a:schemeClr>
                    </a:outerShdw>
                  </a:effectLst>
                </a:rPr>
                <a:t>Choc</a:t>
              </a:r>
            </a:p>
          </p:txBody>
        </p:sp>
        <p:sp>
          <p:nvSpPr>
            <p:cNvPr id="26" name="Flèche droite rayée 25"/>
            <p:cNvSpPr/>
            <p:nvPr/>
          </p:nvSpPr>
          <p:spPr>
            <a:xfrm rot="2416817">
              <a:off x="725330" y="4803421"/>
              <a:ext cx="820258" cy="494495"/>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1425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heckerboard(across)">
                                      <p:cBhvr>
                                        <p:cTn id="28" dur="500"/>
                                        <p:tgtEl>
                                          <p:spTgt spid="16"/>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heckerboard(across)">
                                      <p:cBhvr>
                                        <p:cTn id="31" dur="500"/>
                                        <p:tgtEl>
                                          <p:spTgt spid="1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heckerboard(across)">
                                      <p:cBhvr>
                                        <p:cTn id="34" dur="500"/>
                                        <p:tgtEl>
                                          <p:spTgt spid="18"/>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heckerboard(across)">
                                      <p:cBhvr>
                                        <p:cTn id="47" dur="500"/>
                                        <p:tgtEl>
                                          <p:spTgt spid="23"/>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checkerboard(across)">
                                      <p:cBhvr>
                                        <p:cTn id="50" dur="500"/>
                                        <p:tgtEl>
                                          <p:spTgt spid="40"/>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checkerboard(across)">
                                      <p:cBhvr>
                                        <p:cTn id="53" dur="500"/>
                                        <p:tgtEl>
                                          <p:spTgt spid="39"/>
                                        </p:tgtEl>
                                      </p:cBhvr>
                                    </p:animEffect>
                                  </p:childTnLst>
                                </p:cTn>
                              </p:par>
                              <p:par>
                                <p:cTn id="54" presetID="5" presetClass="entr" presetSubtype="1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checkerboard(across)">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checkerboard(across)">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14" grpId="0" animBg="1"/>
      <p:bldP spid="15" grpId="0" animBg="1"/>
      <p:bldP spid="16" grpId="0" animBg="1"/>
      <p:bldP spid="17" grpId="0" animBg="1"/>
      <p:bldP spid="18" grpId="0" animBg="1"/>
      <p:bldP spid="19" grpId="0" animBg="1"/>
      <p:bldP spid="23"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ouble flèche horizontale 20"/>
          <p:cNvSpPr/>
          <p:nvPr/>
        </p:nvSpPr>
        <p:spPr>
          <a:xfrm>
            <a:off x="3529453" y="4885665"/>
            <a:ext cx="2932162" cy="877481"/>
          </a:xfrm>
          <a:prstGeom prst="leftRightArrow">
            <a:avLst/>
          </a:prstGeom>
          <a:solidFill>
            <a:schemeClr val="bg1">
              <a:lumMod val="85000"/>
              <a:alpha val="25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Suivi et mise en œuvre des ajustements/modifications</a:t>
            </a:r>
          </a:p>
        </p:txBody>
      </p:sp>
      <p:sp>
        <p:nvSpPr>
          <p:cNvPr id="2" name="Titre 1"/>
          <p:cNvSpPr>
            <a:spLocks noGrp="1"/>
          </p:cNvSpPr>
          <p:nvPr>
            <p:ph type="title"/>
          </p:nvPr>
        </p:nvSpPr>
        <p:spPr>
          <a:xfrm>
            <a:off x="1900475" y="423837"/>
            <a:ext cx="5668510" cy="526364"/>
          </a:xfrm>
        </p:spPr>
        <p:txBody>
          <a:bodyPr>
            <a:normAutofit fontScale="90000"/>
          </a:bodyPr>
          <a:lstStyle/>
          <a:p>
            <a:pPr lvl="0" algn="ctr"/>
            <a:r>
              <a:rPr lang="fr-FR" sz="3420" b="1" kern="0" dirty="0">
                <a:solidFill>
                  <a:srgbClr val="00B050"/>
                </a:solidFill>
                <a:latin typeface="Arial" panose="020B0604020202020204" pitchFamily="34" charset="0"/>
                <a:ea typeface="Calibri" panose="020F0502020204030204" pitchFamily="34" charset="0"/>
                <a:cs typeface="Calibri" panose="020F0502020204030204" pitchFamily="34" charset="0"/>
              </a:rPr>
              <a:t>Cycle d’AMR</a:t>
            </a:r>
            <a:endParaRPr lang="fr-FR" sz="3420" dirty="0">
              <a:solidFill>
                <a:srgbClr val="00B050"/>
              </a:solidFill>
            </a:endParaRPr>
          </a:p>
        </p:txBody>
      </p:sp>
      <p:sp>
        <p:nvSpPr>
          <p:cNvPr id="5" name="Flèche droite rayée 4"/>
          <p:cNvSpPr/>
          <p:nvPr/>
        </p:nvSpPr>
        <p:spPr>
          <a:xfrm>
            <a:off x="51843" y="3286236"/>
            <a:ext cx="1739749" cy="847069"/>
          </a:xfrm>
          <a:prstGeom prst="stripedRightArrow">
            <a:avLst/>
          </a:prstGeom>
          <a:solidFill>
            <a:schemeClr val="bg2">
              <a:lumMod val="90000"/>
              <a:alpha val="56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0"/>
              <a:solidFill>
                <a:schemeClr val="tx1"/>
              </a:solidFill>
              <a:effectLst>
                <a:outerShdw blurRad="38100" dist="19050" dir="2700000" algn="tl" rotWithShape="0">
                  <a:schemeClr val="dk1">
                    <a:alpha val="40000"/>
                  </a:schemeClr>
                </a:outerShdw>
              </a:effectLst>
            </a:endParaRPr>
          </a:p>
        </p:txBody>
      </p:sp>
      <p:sp>
        <p:nvSpPr>
          <p:cNvPr id="6" name="Flèche droite à entaille 5"/>
          <p:cNvSpPr/>
          <p:nvPr/>
        </p:nvSpPr>
        <p:spPr>
          <a:xfrm>
            <a:off x="1611570" y="3221077"/>
            <a:ext cx="2214908" cy="977387"/>
          </a:xfrm>
          <a:prstGeom prst="notchedRightArrow">
            <a:avLst/>
          </a:prstGeom>
          <a:solidFill>
            <a:srgbClr val="28EB19">
              <a:alpha val="37000"/>
            </a:srgbClr>
          </a:solidFill>
          <a:ln>
            <a:solidFill>
              <a:srgbClr val="28E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n w="0"/>
                <a:solidFill>
                  <a:schemeClr val="tx1"/>
                </a:solidFill>
                <a:effectLst>
                  <a:outerShdw blurRad="38100" dist="19050" dir="2700000" algn="tl" rotWithShape="0">
                    <a:schemeClr val="dk1">
                      <a:alpha val="40000"/>
                    </a:schemeClr>
                  </a:outerShdw>
                </a:effectLst>
              </a:rPr>
              <a:t>Evaluation des Capacités de R</a:t>
            </a:r>
          </a:p>
        </p:txBody>
      </p:sp>
      <p:grpSp>
        <p:nvGrpSpPr>
          <p:cNvPr id="9" name="Groupe 8"/>
          <p:cNvGrpSpPr/>
          <p:nvPr/>
        </p:nvGrpSpPr>
        <p:grpSpPr>
          <a:xfrm>
            <a:off x="2617226" y="1927935"/>
            <a:ext cx="1368342" cy="1486932"/>
            <a:chOff x="4258733" y="1729220"/>
            <a:chExt cx="2044700" cy="1976005"/>
          </a:xfrm>
        </p:grpSpPr>
        <p:sp>
          <p:nvSpPr>
            <p:cNvPr id="7" name="Éclair 6"/>
            <p:cNvSpPr/>
            <p:nvPr/>
          </p:nvSpPr>
          <p:spPr>
            <a:xfrm>
              <a:off x="5176520" y="2409825"/>
              <a:ext cx="762000" cy="1295400"/>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97">
                <a:ln w="0"/>
                <a:solidFill>
                  <a:schemeClr val="tx1"/>
                </a:solidFill>
                <a:effectLst>
                  <a:outerShdw blurRad="38100" dist="19050" dir="2700000" algn="tl" rotWithShape="0">
                    <a:schemeClr val="dk1">
                      <a:alpha val="40000"/>
                    </a:schemeClr>
                  </a:outerShdw>
                </a:effectLst>
              </a:endParaRPr>
            </a:p>
          </p:txBody>
        </p:sp>
        <p:sp>
          <p:nvSpPr>
            <p:cNvPr id="8" name="Explosion 2 7"/>
            <p:cNvSpPr/>
            <p:nvPr/>
          </p:nvSpPr>
          <p:spPr>
            <a:xfrm>
              <a:off x="4258733" y="1729220"/>
              <a:ext cx="2044700" cy="1066800"/>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97" dirty="0">
                  <a:ln w="0"/>
                  <a:solidFill>
                    <a:schemeClr val="tx1"/>
                  </a:solidFill>
                  <a:effectLst>
                    <a:outerShdw blurRad="38100" dist="19050" dir="2700000" algn="tl" rotWithShape="0">
                      <a:schemeClr val="dk1">
                        <a:alpha val="40000"/>
                      </a:schemeClr>
                    </a:outerShdw>
                  </a:effectLst>
                </a:rPr>
                <a:t>Chocs</a:t>
              </a:r>
            </a:p>
          </p:txBody>
        </p:sp>
      </p:grpSp>
      <p:sp>
        <p:nvSpPr>
          <p:cNvPr id="10" name="Flèche droite à entaille 9"/>
          <p:cNvSpPr/>
          <p:nvPr/>
        </p:nvSpPr>
        <p:spPr>
          <a:xfrm>
            <a:off x="3529454" y="3253772"/>
            <a:ext cx="3333598" cy="977387"/>
          </a:xfrm>
          <a:prstGeom prst="notchedRightArrow">
            <a:avLst/>
          </a:prstGeom>
          <a:solidFill>
            <a:schemeClr val="tx2">
              <a:lumMod val="60000"/>
              <a:lumOff val="40000"/>
              <a:alpha val="37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Processus du </a:t>
            </a:r>
          </a:p>
          <a:p>
            <a:pPr algn="ctr"/>
            <a:r>
              <a:rPr lang="fr-FR" dirty="0">
                <a:ln w="0"/>
                <a:solidFill>
                  <a:schemeClr val="tx1"/>
                </a:solidFill>
                <a:effectLst>
                  <a:outerShdw blurRad="38100" dist="19050" dir="2700000" algn="tl" rotWithShape="0">
                    <a:schemeClr val="dk1">
                      <a:alpha val="40000"/>
                    </a:schemeClr>
                  </a:outerShdw>
                </a:effectLst>
              </a:rPr>
              <a:t>développement</a:t>
            </a:r>
          </a:p>
        </p:txBody>
      </p:sp>
      <p:grpSp>
        <p:nvGrpSpPr>
          <p:cNvPr id="11" name="Groupe 10"/>
          <p:cNvGrpSpPr/>
          <p:nvPr/>
        </p:nvGrpSpPr>
        <p:grpSpPr>
          <a:xfrm>
            <a:off x="6016255" y="1849802"/>
            <a:ext cx="1448400" cy="1260245"/>
            <a:chOff x="4139103" y="1729220"/>
            <a:chExt cx="2164330" cy="1674757"/>
          </a:xfrm>
        </p:grpSpPr>
        <p:sp>
          <p:nvSpPr>
            <p:cNvPr id="12" name="Éclair 11"/>
            <p:cNvSpPr/>
            <p:nvPr/>
          </p:nvSpPr>
          <p:spPr>
            <a:xfrm rot="3402959">
              <a:off x="4528572" y="2336840"/>
              <a:ext cx="677668" cy="1456605"/>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97">
                <a:ln w="0"/>
                <a:solidFill>
                  <a:schemeClr val="tx1"/>
                </a:solidFill>
                <a:effectLst>
                  <a:outerShdw blurRad="38100" dist="19050" dir="2700000" algn="tl" rotWithShape="0">
                    <a:schemeClr val="dk1">
                      <a:alpha val="40000"/>
                    </a:schemeClr>
                  </a:outerShdw>
                </a:effectLst>
              </a:endParaRPr>
            </a:p>
          </p:txBody>
        </p:sp>
        <p:sp>
          <p:nvSpPr>
            <p:cNvPr id="13" name="Explosion 2 12"/>
            <p:cNvSpPr/>
            <p:nvPr/>
          </p:nvSpPr>
          <p:spPr>
            <a:xfrm>
              <a:off x="4258733" y="1729220"/>
              <a:ext cx="2044700" cy="1066800"/>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97" dirty="0">
                  <a:ln w="0"/>
                  <a:solidFill>
                    <a:schemeClr val="tx1"/>
                  </a:solidFill>
                  <a:effectLst>
                    <a:outerShdw blurRad="38100" dist="19050" dir="2700000" algn="tl" rotWithShape="0">
                      <a:schemeClr val="dk1">
                        <a:alpha val="40000"/>
                      </a:schemeClr>
                    </a:outerShdw>
                  </a:effectLst>
                </a:rPr>
                <a:t>Chocs</a:t>
              </a:r>
            </a:p>
          </p:txBody>
        </p:sp>
      </p:grpSp>
      <p:sp>
        <p:nvSpPr>
          <p:cNvPr id="14" name="Flèche droite à entaille 13"/>
          <p:cNvSpPr/>
          <p:nvPr/>
        </p:nvSpPr>
        <p:spPr>
          <a:xfrm>
            <a:off x="6825570" y="3229094"/>
            <a:ext cx="2214908" cy="977387"/>
          </a:xfrm>
          <a:prstGeom prst="notchedRightArrow">
            <a:avLst/>
          </a:prstGeom>
          <a:solidFill>
            <a:srgbClr val="28EB19">
              <a:alpha val="37000"/>
            </a:srgbClr>
          </a:solidFill>
          <a:ln>
            <a:solidFill>
              <a:srgbClr val="28E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Evaluation des Capacités de R</a:t>
            </a:r>
          </a:p>
        </p:txBody>
      </p:sp>
      <p:sp>
        <p:nvSpPr>
          <p:cNvPr id="15" name="Rectangle avec flèche vers le haut 14"/>
          <p:cNvSpPr/>
          <p:nvPr/>
        </p:nvSpPr>
        <p:spPr>
          <a:xfrm>
            <a:off x="4088922" y="3993638"/>
            <a:ext cx="701763" cy="739457"/>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026" b="1" dirty="0">
                <a:ln w="0"/>
                <a:solidFill>
                  <a:schemeClr val="tx1"/>
                </a:solidFill>
                <a:effectLst>
                  <a:outerShdw blurRad="38100" dist="19050" dir="2700000" algn="tl" rotWithShape="0">
                    <a:schemeClr val="dk1">
                      <a:alpha val="40000"/>
                    </a:schemeClr>
                  </a:outerShdw>
                </a:effectLst>
              </a:rPr>
              <a:t>T1 Après le choc</a:t>
            </a:r>
          </a:p>
        </p:txBody>
      </p:sp>
      <p:sp>
        <p:nvSpPr>
          <p:cNvPr id="16" name="Rectangle avec flèche vers le haut 15"/>
          <p:cNvSpPr/>
          <p:nvPr/>
        </p:nvSpPr>
        <p:spPr>
          <a:xfrm>
            <a:off x="2539887" y="3988879"/>
            <a:ext cx="759000" cy="664450"/>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1026" b="1" dirty="0">
              <a:ln w="0"/>
              <a:solidFill>
                <a:schemeClr val="tx1"/>
              </a:solidFill>
              <a:effectLst>
                <a:outerShdw blurRad="38100" dist="19050" dir="2700000" algn="tl" rotWithShape="0">
                  <a:schemeClr val="dk1">
                    <a:alpha val="40000"/>
                  </a:schemeClr>
                </a:outerShdw>
              </a:effectLst>
            </a:endParaRPr>
          </a:p>
          <a:p>
            <a:pPr algn="ctr"/>
            <a:r>
              <a:rPr lang="fr-FR" sz="1026" b="1" dirty="0">
                <a:ln w="0"/>
                <a:solidFill>
                  <a:schemeClr val="tx1"/>
                </a:solidFill>
                <a:effectLst>
                  <a:outerShdw blurRad="38100" dist="19050" dir="2700000" algn="tl" rotWithShape="0">
                    <a:schemeClr val="dk1">
                      <a:alpha val="40000"/>
                    </a:schemeClr>
                  </a:outerShdw>
                </a:effectLst>
              </a:rPr>
              <a:t>T0  -Avant le choc</a:t>
            </a:r>
          </a:p>
          <a:p>
            <a:pPr algn="ctr"/>
            <a:endParaRPr lang="fr-FR" sz="1026" b="1" dirty="0">
              <a:ln w="0"/>
              <a:solidFill>
                <a:schemeClr val="tx1"/>
              </a:solidFill>
              <a:effectLst>
                <a:outerShdw blurRad="38100" dist="19050" dir="2700000" algn="tl" rotWithShape="0">
                  <a:schemeClr val="dk1">
                    <a:alpha val="40000"/>
                  </a:schemeClr>
                </a:outerShdw>
              </a:effectLst>
            </a:endParaRPr>
          </a:p>
        </p:txBody>
      </p:sp>
      <p:sp>
        <p:nvSpPr>
          <p:cNvPr id="17" name="Étoile à 10 branches 16"/>
          <p:cNvSpPr/>
          <p:nvPr/>
        </p:nvSpPr>
        <p:spPr>
          <a:xfrm>
            <a:off x="3211649" y="3335696"/>
            <a:ext cx="897210" cy="725350"/>
          </a:xfrm>
          <a:prstGeom prst="star1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026" dirty="0">
                <a:ln w="0"/>
                <a:solidFill>
                  <a:schemeClr val="tx1"/>
                </a:solidFill>
                <a:effectLst>
                  <a:outerShdw blurRad="38100" dist="19050" dir="2700000" algn="tl" rotWithShape="0">
                    <a:schemeClr val="dk1">
                      <a:alpha val="40000"/>
                    </a:schemeClr>
                  </a:outerShdw>
                </a:effectLst>
              </a:rPr>
              <a:t>Pendant le choc</a:t>
            </a:r>
          </a:p>
        </p:txBody>
      </p:sp>
      <p:sp>
        <p:nvSpPr>
          <p:cNvPr id="18" name="Rectangle avec flèche vers le haut 17"/>
          <p:cNvSpPr/>
          <p:nvPr/>
        </p:nvSpPr>
        <p:spPr>
          <a:xfrm>
            <a:off x="6876171" y="3978977"/>
            <a:ext cx="858880" cy="739457"/>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026" b="1" dirty="0">
                <a:ln w="0"/>
                <a:solidFill>
                  <a:schemeClr val="tx1"/>
                </a:solidFill>
                <a:effectLst>
                  <a:outerShdw blurRad="38100" dist="19050" dir="2700000" algn="tl" rotWithShape="0">
                    <a:schemeClr val="dk1">
                      <a:alpha val="40000"/>
                    </a:schemeClr>
                  </a:outerShdw>
                </a:effectLst>
              </a:rPr>
              <a:t>T3 Après le choc</a:t>
            </a:r>
          </a:p>
        </p:txBody>
      </p:sp>
      <p:sp>
        <p:nvSpPr>
          <p:cNvPr id="19" name="Rectangle avec flèche vers le haut 18"/>
          <p:cNvSpPr/>
          <p:nvPr/>
        </p:nvSpPr>
        <p:spPr>
          <a:xfrm>
            <a:off x="5246724" y="3978977"/>
            <a:ext cx="928932" cy="729555"/>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026" b="1" dirty="0">
                <a:ln w="0"/>
                <a:solidFill>
                  <a:schemeClr val="tx1"/>
                </a:solidFill>
                <a:effectLst>
                  <a:outerShdw blurRad="38100" dist="19050" dir="2700000" algn="tl" rotWithShape="0">
                    <a:schemeClr val="dk1">
                      <a:alpha val="40000"/>
                    </a:schemeClr>
                  </a:outerShdw>
                </a:effectLst>
              </a:rPr>
              <a:t>T2 avant le choc</a:t>
            </a:r>
          </a:p>
        </p:txBody>
      </p:sp>
      <p:sp>
        <p:nvSpPr>
          <p:cNvPr id="20" name="Étoile à 10 branches 19"/>
          <p:cNvSpPr/>
          <p:nvPr/>
        </p:nvSpPr>
        <p:spPr>
          <a:xfrm>
            <a:off x="6238117" y="3351337"/>
            <a:ext cx="1015634" cy="725350"/>
          </a:xfrm>
          <a:prstGeom prst="star1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197" dirty="0">
                <a:ln w="0"/>
                <a:solidFill>
                  <a:schemeClr val="tx1"/>
                </a:solidFill>
                <a:effectLst>
                  <a:outerShdw blurRad="38100" dist="19050" dir="2700000" algn="tl" rotWithShape="0">
                    <a:schemeClr val="dk1">
                      <a:alpha val="40000"/>
                    </a:schemeClr>
                  </a:outerShdw>
                </a:effectLst>
              </a:rPr>
              <a:t>Pendant le choc</a:t>
            </a:r>
          </a:p>
        </p:txBody>
      </p:sp>
      <p:sp>
        <p:nvSpPr>
          <p:cNvPr id="22" name="Flèche courbée vers le haut 21"/>
          <p:cNvSpPr/>
          <p:nvPr/>
        </p:nvSpPr>
        <p:spPr>
          <a:xfrm>
            <a:off x="1084350" y="4246801"/>
            <a:ext cx="7953956" cy="1901881"/>
          </a:xfrm>
          <a:prstGeom prst="curved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Flèche courbée vers le haut 22"/>
          <p:cNvSpPr/>
          <p:nvPr/>
        </p:nvSpPr>
        <p:spPr>
          <a:xfrm rot="10800000">
            <a:off x="862389" y="1298445"/>
            <a:ext cx="7953956" cy="1998705"/>
          </a:xfrm>
          <a:prstGeom prst="curvedUpArrow">
            <a:avLst/>
          </a:prstGeom>
          <a:solidFill>
            <a:schemeClr val="bg1">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9852836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P spid="6" grpId="0" animBg="1"/>
      <p:bldP spid="10" grpId="0" animBg="1"/>
      <p:bldP spid="14" grpId="0" animBg="1"/>
      <p:bldP spid="15" grpId="0" animBg="1"/>
      <p:bldP spid="16" grpId="0" animBg="1"/>
      <p:bldP spid="17" grpId="0" animBg="1"/>
      <p:bldP spid="18" grpId="0" animBg="1"/>
      <p:bldP spid="19" grpId="0" animBg="1"/>
      <p:bldP spid="20"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libre 9"/>
          <p:cNvSpPr/>
          <p:nvPr/>
        </p:nvSpPr>
        <p:spPr>
          <a:xfrm>
            <a:off x="5112262" y="1308111"/>
            <a:ext cx="1594362" cy="1594362"/>
          </a:xfrm>
          <a:custGeom>
            <a:avLst/>
            <a:gdLst>
              <a:gd name="connsiteX0" fmla="*/ 0 w 1864518"/>
              <a:gd name="connsiteY0" fmla="*/ 932259 h 1864518"/>
              <a:gd name="connsiteX1" fmla="*/ 932259 w 1864518"/>
              <a:gd name="connsiteY1" fmla="*/ 0 h 1864518"/>
              <a:gd name="connsiteX2" fmla="*/ 1864518 w 1864518"/>
              <a:gd name="connsiteY2" fmla="*/ 932259 h 1864518"/>
              <a:gd name="connsiteX3" fmla="*/ 932259 w 1864518"/>
              <a:gd name="connsiteY3" fmla="*/ 1864518 h 1864518"/>
              <a:gd name="connsiteX4" fmla="*/ 0 w 1864518"/>
              <a:gd name="connsiteY4" fmla="*/ 932259 h 1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518" h="1864518">
                <a:moveTo>
                  <a:pt x="0" y="932259"/>
                </a:moveTo>
                <a:cubicBezTo>
                  <a:pt x="0" y="417387"/>
                  <a:pt x="417387" y="0"/>
                  <a:pt x="932259" y="0"/>
                </a:cubicBezTo>
                <a:cubicBezTo>
                  <a:pt x="1447131" y="0"/>
                  <a:pt x="1864518" y="417387"/>
                  <a:pt x="1864518" y="932259"/>
                </a:cubicBezTo>
                <a:cubicBezTo>
                  <a:pt x="1864518" y="1447131"/>
                  <a:pt x="1447131" y="1864518"/>
                  <a:pt x="932259" y="1864518"/>
                </a:cubicBezTo>
                <a:cubicBezTo>
                  <a:pt x="417387" y="1864518"/>
                  <a:pt x="0" y="1447131"/>
                  <a:pt x="0" y="932259"/>
                </a:cubicBezTo>
                <a:close/>
              </a:path>
            </a:pathLst>
          </a:custGeom>
          <a:solidFill>
            <a:schemeClr val="accent2">
              <a:hueOff val="0"/>
              <a:satOff val="0"/>
              <a:lumOff val="0"/>
              <a:alpha val="19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9778" tIns="249778" rIns="249778" bIns="249778" numCol="1" spcCol="1270" anchor="ctr" anchorCtr="0">
            <a:noAutofit/>
          </a:bodyPr>
          <a:lstStyle/>
          <a:p>
            <a:pPr algn="ctr" defTabSz="570138">
              <a:lnSpc>
                <a:spcPct val="90000"/>
              </a:lnSpc>
              <a:spcAft>
                <a:spcPct val="35000"/>
              </a:spcAft>
            </a:pPr>
            <a:r>
              <a:rPr lang="fr-FR" sz="1283" b="1" dirty="0">
                <a:solidFill>
                  <a:schemeClr val="tx1"/>
                </a:solidFill>
              </a:rPr>
              <a:t>Approche itérative commune basée sur le consensus</a:t>
            </a:r>
          </a:p>
        </p:txBody>
      </p:sp>
      <p:sp>
        <p:nvSpPr>
          <p:cNvPr id="11" name="Forme libre 10"/>
          <p:cNvSpPr/>
          <p:nvPr/>
        </p:nvSpPr>
        <p:spPr>
          <a:xfrm rot="2160000">
            <a:off x="6656072" y="2532420"/>
            <a:ext cx="423151" cy="538097"/>
          </a:xfrm>
          <a:custGeom>
            <a:avLst/>
            <a:gdLst>
              <a:gd name="connsiteX0" fmla="*/ 0 w 494852"/>
              <a:gd name="connsiteY0" fmla="*/ 125855 h 629275"/>
              <a:gd name="connsiteX1" fmla="*/ 247426 w 494852"/>
              <a:gd name="connsiteY1" fmla="*/ 125855 h 629275"/>
              <a:gd name="connsiteX2" fmla="*/ 247426 w 494852"/>
              <a:gd name="connsiteY2" fmla="*/ 0 h 629275"/>
              <a:gd name="connsiteX3" fmla="*/ 494852 w 494852"/>
              <a:gd name="connsiteY3" fmla="*/ 314638 h 629275"/>
              <a:gd name="connsiteX4" fmla="*/ 247426 w 494852"/>
              <a:gd name="connsiteY4" fmla="*/ 629275 h 629275"/>
              <a:gd name="connsiteX5" fmla="*/ 247426 w 494852"/>
              <a:gd name="connsiteY5" fmla="*/ 503420 h 629275"/>
              <a:gd name="connsiteX6" fmla="*/ 0 w 494852"/>
              <a:gd name="connsiteY6" fmla="*/ 503420 h 629275"/>
              <a:gd name="connsiteX7" fmla="*/ 0 w 494852"/>
              <a:gd name="connsiteY7" fmla="*/ 125855 h 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852" h="629275">
                <a:moveTo>
                  <a:pt x="0" y="125855"/>
                </a:moveTo>
                <a:lnTo>
                  <a:pt x="247426" y="125855"/>
                </a:lnTo>
                <a:lnTo>
                  <a:pt x="247426" y="0"/>
                </a:lnTo>
                <a:lnTo>
                  <a:pt x="494852" y="314638"/>
                </a:lnTo>
                <a:lnTo>
                  <a:pt x="247426" y="629275"/>
                </a:lnTo>
                <a:lnTo>
                  <a:pt x="247426" y="503420"/>
                </a:lnTo>
                <a:lnTo>
                  <a:pt x="0" y="503420"/>
                </a:lnTo>
                <a:lnTo>
                  <a:pt x="0" y="125855"/>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107619" rIns="126945" bIns="107619" numCol="1" spcCol="1270" anchor="ctr" anchorCtr="0">
            <a:noAutofit/>
          </a:bodyPr>
          <a:lstStyle/>
          <a:p>
            <a:pPr algn="ctr" defTabSz="456110">
              <a:lnSpc>
                <a:spcPct val="90000"/>
              </a:lnSpc>
              <a:spcAft>
                <a:spcPct val="35000"/>
              </a:spcAft>
            </a:pPr>
            <a:endParaRPr lang="fr-FR" sz="1026"/>
          </a:p>
        </p:txBody>
      </p:sp>
      <p:sp>
        <p:nvSpPr>
          <p:cNvPr id="12" name="Forme libre 11"/>
          <p:cNvSpPr/>
          <p:nvPr/>
        </p:nvSpPr>
        <p:spPr>
          <a:xfrm>
            <a:off x="7048048" y="2714542"/>
            <a:ext cx="1594362" cy="1594362"/>
          </a:xfrm>
          <a:custGeom>
            <a:avLst/>
            <a:gdLst>
              <a:gd name="connsiteX0" fmla="*/ 0 w 1864518"/>
              <a:gd name="connsiteY0" fmla="*/ 932259 h 1864518"/>
              <a:gd name="connsiteX1" fmla="*/ 932259 w 1864518"/>
              <a:gd name="connsiteY1" fmla="*/ 0 h 1864518"/>
              <a:gd name="connsiteX2" fmla="*/ 1864518 w 1864518"/>
              <a:gd name="connsiteY2" fmla="*/ 932259 h 1864518"/>
              <a:gd name="connsiteX3" fmla="*/ 932259 w 1864518"/>
              <a:gd name="connsiteY3" fmla="*/ 1864518 h 1864518"/>
              <a:gd name="connsiteX4" fmla="*/ 0 w 1864518"/>
              <a:gd name="connsiteY4" fmla="*/ 932259 h 1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518" h="1864518">
                <a:moveTo>
                  <a:pt x="0" y="932259"/>
                </a:moveTo>
                <a:cubicBezTo>
                  <a:pt x="0" y="417387"/>
                  <a:pt x="417387" y="0"/>
                  <a:pt x="932259" y="0"/>
                </a:cubicBezTo>
                <a:cubicBezTo>
                  <a:pt x="1447131" y="0"/>
                  <a:pt x="1864518" y="417387"/>
                  <a:pt x="1864518" y="932259"/>
                </a:cubicBezTo>
                <a:cubicBezTo>
                  <a:pt x="1864518" y="1447131"/>
                  <a:pt x="1447131" y="1864518"/>
                  <a:pt x="932259" y="1864518"/>
                </a:cubicBezTo>
                <a:cubicBezTo>
                  <a:pt x="417387" y="1864518"/>
                  <a:pt x="0" y="1447131"/>
                  <a:pt x="0" y="932259"/>
                </a:cubicBezTo>
                <a:close/>
              </a:path>
            </a:pathLst>
          </a:custGeom>
          <a:solidFill>
            <a:schemeClr val="accent3">
              <a:hueOff val="0"/>
              <a:satOff val="0"/>
              <a:lumOff val="0"/>
              <a:alpha val="14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9778" tIns="249778" rIns="249778" bIns="249778" numCol="1" spcCol="1270" anchor="ctr" anchorCtr="0">
            <a:noAutofit/>
          </a:bodyPr>
          <a:lstStyle/>
          <a:p>
            <a:pPr algn="ctr" defTabSz="570138">
              <a:lnSpc>
                <a:spcPct val="90000"/>
              </a:lnSpc>
              <a:spcAft>
                <a:spcPct val="35000"/>
              </a:spcAft>
            </a:pPr>
            <a:r>
              <a:rPr lang="fr-FR" sz="1283" b="1" dirty="0">
                <a:solidFill>
                  <a:schemeClr val="tx1"/>
                </a:solidFill>
              </a:rPr>
              <a:t>Prise en compte de la complexité des niveaux d’analyse</a:t>
            </a:r>
          </a:p>
        </p:txBody>
      </p:sp>
      <p:sp>
        <p:nvSpPr>
          <p:cNvPr id="13" name="Forme libre 12"/>
          <p:cNvSpPr/>
          <p:nvPr/>
        </p:nvSpPr>
        <p:spPr>
          <a:xfrm rot="17280000">
            <a:off x="7267652" y="4369111"/>
            <a:ext cx="423152" cy="538097"/>
          </a:xfrm>
          <a:custGeom>
            <a:avLst/>
            <a:gdLst>
              <a:gd name="connsiteX0" fmla="*/ 0 w 494852"/>
              <a:gd name="connsiteY0" fmla="*/ 125855 h 629275"/>
              <a:gd name="connsiteX1" fmla="*/ 247426 w 494852"/>
              <a:gd name="connsiteY1" fmla="*/ 125855 h 629275"/>
              <a:gd name="connsiteX2" fmla="*/ 247426 w 494852"/>
              <a:gd name="connsiteY2" fmla="*/ 0 h 629275"/>
              <a:gd name="connsiteX3" fmla="*/ 494852 w 494852"/>
              <a:gd name="connsiteY3" fmla="*/ 314638 h 629275"/>
              <a:gd name="connsiteX4" fmla="*/ 247426 w 494852"/>
              <a:gd name="connsiteY4" fmla="*/ 629275 h 629275"/>
              <a:gd name="connsiteX5" fmla="*/ 247426 w 494852"/>
              <a:gd name="connsiteY5" fmla="*/ 503420 h 629275"/>
              <a:gd name="connsiteX6" fmla="*/ 0 w 494852"/>
              <a:gd name="connsiteY6" fmla="*/ 503420 h 629275"/>
              <a:gd name="connsiteX7" fmla="*/ 0 w 494852"/>
              <a:gd name="connsiteY7" fmla="*/ 125855 h 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852" h="629275">
                <a:moveTo>
                  <a:pt x="494852" y="503420"/>
                </a:moveTo>
                <a:lnTo>
                  <a:pt x="247426" y="503420"/>
                </a:lnTo>
                <a:lnTo>
                  <a:pt x="247426" y="629275"/>
                </a:lnTo>
                <a:lnTo>
                  <a:pt x="0" y="314637"/>
                </a:lnTo>
                <a:lnTo>
                  <a:pt x="247426" y="0"/>
                </a:lnTo>
                <a:lnTo>
                  <a:pt x="247426" y="125855"/>
                </a:lnTo>
                <a:lnTo>
                  <a:pt x="494852" y="125855"/>
                </a:lnTo>
                <a:lnTo>
                  <a:pt x="494852" y="503420"/>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6945" tIns="107619" rIns="1" bIns="107619" numCol="1" spcCol="1270" anchor="ctr" anchorCtr="0">
            <a:noAutofit/>
          </a:bodyPr>
          <a:lstStyle/>
          <a:p>
            <a:pPr algn="ctr" defTabSz="456110">
              <a:lnSpc>
                <a:spcPct val="90000"/>
              </a:lnSpc>
              <a:spcAft>
                <a:spcPct val="35000"/>
              </a:spcAft>
            </a:pPr>
            <a:endParaRPr lang="fr-FR" sz="1026"/>
          </a:p>
        </p:txBody>
      </p:sp>
      <p:sp>
        <p:nvSpPr>
          <p:cNvPr id="14" name="Forme libre 13"/>
          <p:cNvSpPr/>
          <p:nvPr/>
        </p:nvSpPr>
        <p:spPr>
          <a:xfrm>
            <a:off x="6308644" y="4990194"/>
            <a:ext cx="1594362" cy="1594362"/>
          </a:xfrm>
          <a:custGeom>
            <a:avLst/>
            <a:gdLst>
              <a:gd name="connsiteX0" fmla="*/ 0 w 1864518"/>
              <a:gd name="connsiteY0" fmla="*/ 932259 h 1864518"/>
              <a:gd name="connsiteX1" fmla="*/ 932259 w 1864518"/>
              <a:gd name="connsiteY1" fmla="*/ 0 h 1864518"/>
              <a:gd name="connsiteX2" fmla="*/ 1864518 w 1864518"/>
              <a:gd name="connsiteY2" fmla="*/ 932259 h 1864518"/>
              <a:gd name="connsiteX3" fmla="*/ 932259 w 1864518"/>
              <a:gd name="connsiteY3" fmla="*/ 1864518 h 1864518"/>
              <a:gd name="connsiteX4" fmla="*/ 0 w 1864518"/>
              <a:gd name="connsiteY4" fmla="*/ 932259 h 1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518" h="1864518">
                <a:moveTo>
                  <a:pt x="0" y="932259"/>
                </a:moveTo>
                <a:cubicBezTo>
                  <a:pt x="0" y="417387"/>
                  <a:pt x="417387" y="0"/>
                  <a:pt x="932259" y="0"/>
                </a:cubicBezTo>
                <a:cubicBezTo>
                  <a:pt x="1447131" y="0"/>
                  <a:pt x="1864518" y="417387"/>
                  <a:pt x="1864518" y="932259"/>
                </a:cubicBezTo>
                <a:cubicBezTo>
                  <a:pt x="1864518" y="1447131"/>
                  <a:pt x="1447131" y="1864518"/>
                  <a:pt x="932259" y="1864518"/>
                </a:cubicBezTo>
                <a:cubicBezTo>
                  <a:pt x="417387" y="1864518"/>
                  <a:pt x="0" y="1447131"/>
                  <a:pt x="0" y="932259"/>
                </a:cubicBezTo>
                <a:close/>
              </a:path>
            </a:pathLst>
          </a:custGeom>
          <a:solidFill>
            <a:schemeClr val="accent4">
              <a:hueOff val="0"/>
              <a:satOff val="0"/>
              <a:lumOff val="0"/>
              <a:alpha val="29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9778" tIns="249778" rIns="249778" bIns="249778" numCol="1" spcCol="1270" anchor="ctr" anchorCtr="0">
            <a:noAutofit/>
          </a:bodyPr>
          <a:lstStyle/>
          <a:p>
            <a:pPr algn="ctr" defTabSz="570138">
              <a:lnSpc>
                <a:spcPct val="90000"/>
              </a:lnSpc>
              <a:spcAft>
                <a:spcPct val="35000"/>
              </a:spcAft>
            </a:pPr>
            <a:r>
              <a:rPr lang="fr-FR" sz="1283" b="1" dirty="0">
                <a:solidFill>
                  <a:schemeClr val="tx1"/>
                </a:solidFill>
              </a:rPr>
              <a:t>Garantir la flexibilité du processus d’apprentissage</a:t>
            </a:r>
          </a:p>
        </p:txBody>
      </p:sp>
      <p:sp>
        <p:nvSpPr>
          <p:cNvPr id="15" name="Forme libre 14"/>
          <p:cNvSpPr/>
          <p:nvPr/>
        </p:nvSpPr>
        <p:spPr>
          <a:xfrm>
            <a:off x="5709843" y="5518326"/>
            <a:ext cx="423151" cy="538098"/>
          </a:xfrm>
          <a:custGeom>
            <a:avLst/>
            <a:gdLst>
              <a:gd name="connsiteX0" fmla="*/ 0 w 494852"/>
              <a:gd name="connsiteY0" fmla="*/ 125855 h 629275"/>
              <a:gd name="connsiteX1" fmla="*/ 247426 w 494852"/>
              <a:gd name="connsiteY1" fmla="*/ 125855 h 629275"/>
              <a:gd name="connsiteX2" fmla="*/ 247426 w 494852"/>
              <a:gd name="connsiteY2" fmla="*/ 0 h 629275"/>
              <a:gd name="connsiteX3" fmla="*/ 494852 w 494852"/>
              <a:gd name="connsiteY3" fmla="*/ 314638 h 629275"/>
              <a:gd name="connsiteX4" fmla="*/ 247426 w 494852"/>
              <a:gd name="connsiteY4" fmla="*/ 629275 h 629275"/>
              <a:gd name="connsiteX5" fmla="*/ 247426 w 494852"/>
              <a:gd name="connsiteY5" fmla="*/ 503420 h 629275"/>
              <a:gd name="connsiteX6" fmla="*/ 0 w 494852"/>
              <a:gd name="connsiteY6" fmla="*/ 503420 h 629275"/>
              <a:gd name="connsiteX7" fmla="*/ 0 w 494852"/>
              <a:gd name="connsiteY7" fmla="*/ 125855 h 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852" h="629275">
                <a:moveTo>
                  <a:pt x="494852" y="503420"/>
                </a:moveTo>
                <a:lnTo>
                  <a:pt x="247426" y="503420"/>
                </a:lnTo>
                <a:lnTo>
                  <a:pt x="247426" y="629275"/>
                </a:lnTo>
                <a:lnTo>
                  <a:pt x="0" y="314637"/>
                </a:lnTo>
                <a:lnTo>
                  <a:pt x="247426" y="0"/>
                </a:lnTo>
                <a:lnTo>
                  <a:pt x="247426" y="125855"/>
                </a:lnTo>
                <a:lnTo>
                  <a:pt x="494852" y="125855"/>
                </a:lnTo>
                <a:lnTo>
                  <a:pt x="494852" y="503420"/>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6946" tIns="107620" rIns="0" bIns="107619" numCol="1" spcCol="1270" anchor="ctr" anchorCtr="0">
            <a:noAutofit/>
          </a:bodyPr>
          <a:lstStyle/>
          <a:p>
            <a:pPr algn="ctr" defTabSz="456110">
              <a:lnSpc>
                <a:spcPct val="90000"/>
              </a:lnSpc>
              <a:spcAft>
                <a:spcPct val="35000"/>
              </a:spcAft>
            </a:pPr>
            <a:endParaRPr lang="fr-FR" sz="1026"/>
          </a:p>
        </p:txBody>
      </p:sp>
      <p:sp>
        <p:nvSpPr>
          <p:cNvPr id="16" name="Forme libre 15"/>
          <p:cNvSpPr/>
          <p:nvPr/>
        </p:nvSpPr>
        <p:spPr>
          <a:xfrm>
            <a:off x="3915881" y="4990194"/>
            <a:ext cx="1594362" cy="1594362"/>
          </a:xfrm>
          <a:custGeom>
            <a:avLst/>
            <a:gdLst>
              <a:gd name="connsiteX0" fmla="*/ 0 w 1864518"/>
              <a:gd name="connsiteY0" fmla="*/ 932259 h 1864518"/>
              <a:gd name="connsiteX1" fmla="*/ 932259 w 1864518"/>
              <a:gd name="connsiteY1" fmla="*/ 0 h 1864518"/>
              <a:gd name="connsiteX2" fmla="*/ 1864518 w 1864518"/>
              <a:gd name="connsiteY2" fmla="*/ 932259 h 1864518"/>
              <a:gd name="connsiteX3" fmla="*/ 932259 w 1864518"/>
              <a:gd name="connsiteY3" fmla="*/ 1864518 h 1864518"/>
              <a:gd name="connsiteX4" fmla="*/ 0 w 1864518"/>
              <a:gd name="connsiteY4" fmla="*/ 932259 h 1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518" h="1864518">
                <a:moveTo>
                  <a:pt x="0" y="932259"/>
                </a:moveTo>
                <a:cubicBezTo>
                  <a:pt x="0" y="417387"/>
                  <a:pt x="417387" y="0"/>
                  <a:pt x="932259" y="0"/>
                </a:cubicBezTo>
                <a:cubicBezTo>
                  <a:pt x="1447131" y="0"/>
                  <a:pt x="1864518" y="417387"/>
                  <a:pt x="1864518" y="932259"/>
                </a:cubicBezTo>
                <a:cubicBezTo>
                  <a:pt x="1864518" y="1447131"/>
                  <a:pt x="1447131" y="1864518"/>
                  <a:pt x="932259" y="1864518"/>
                </a:cubicBezTo>
                <a:cubicBezTo>
                  <a:pt x="417387" y="1864518"/>
                  <a:pt x="0" y="1447131"/>
                  <a:pt x="0" y="932259"/>
                </a:cubicBezTo>
                <a:close/>
              </a:path>
            </a:pathLst>
          </a:custGeom>
          <a:solidFill>
            <a:schemeClr val="accent5">
              <a:hueOff val="0"/>
              <a:satOff val="0"/>
              <a:lumOff val="0"/>
              <a:alpha val="26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49778" tIns="249778" rIns="249778" bIns="249778" numCol="1" spcCol="1270" anchor="ctr" anchorCtr="0">
            <a:noAutofit/>
          </a:bodyPr>
          <a:lstStyle/>
          <a:p>
            <a:pPr algn="ctr" defTabSz="570138">
              <a:lnSpc>
                <a:spcPct val="90000"/>
              </a:lnSpc>
              <a:spcAft>
                <a:spcPct val="35000"/>
              </a:spcAft>
            </a:pPr>
            <a:r>
              <a:rPr lang="fr-FR" sz="1283" b="1" dirty="0">
                <a:solidFill>
                  <a:schemeClr val="tx1"/>
                </a:solidFill>
              </a:rPr>
              <a:t>Pratique d’évaluation  complète et multi-acteurs </a:t>
            </a:r>
          </a:p>
        </p:txBody>
      </p:sp>
      <p:sp>
        <p:nvSpPr>
          <p:cNvPr id="17" name="Forme libre 16"/>
          <p:cNvSpPr/>
          <p:nvPr/>
        </p:nvSpPr>
        <p:spPr>
          <a:xfrm rot="4320000">
            <a:off x="4135486" y="4391891"/>
            <a:ext cx="423152" cy="538097"/>
          </a:xfrm>
          <a:custGeom>
            <a:avLst/>
            <a:gdLst>
              <a:gd name="connsiteX0" fmla="*/ 0 w 494852"/>
              <a:gd name="connsiteY0" fmla="*/ 125855 h 629275"/>
              <a:gd name="connsiteX1" fmla="*/ 247426 w 494852"/>
              <a:gd name="connsiteY1" fmla="*/ 125855 h 629275"/>
              <a:gd name="connsiteX2" fmla="*/ 247426 w 494852"/>
              <a:gd name="connsiteY2" fmla="*/ 0 h 629275"/>
              <a:gd name="connsiteX3" fmla="*/ 494852 w 494852"/>
              <a:gd name="connsiteY3" fmla="*/ 314638 h 629275"/>
              <a:gd name="connsiteX4" fmla="*/ 247426 w 494852"/>
              <a:gd name="connsiteY4" fmla="*/ 629275 h 629275"/>
              <a:gd name="connsiteX5" fmla="*/ 247426 w 494852"/>
              <a:gd name="connsiteY5" fmla="*/ 503420 h 629275"/>
              <a:gd name="connsiteX6" fmla="*/ 0 w 494852"/>
              <a:gd name="connsiteY6" fmla="*/ 503420 h 629275"/>
              <a:gd name="connsiteX7" fmla="*/ 0 w 494852"/>
              <a:gd name="connsiteY7" fmla="*/ 125855 h 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852" h="629275">
                <a:moveTo>
                  <a:pt x="494852" y="503420"/>
                </a:moveTo>
                <a:lnTo>
                  <a:pt x="247426" y="503420"/>
                </a:lnTo>
                <a:lnTo>
                  <a:pt x="247426" y="629275"/>
                </a:lnTo>
                <a:lnTo>
                  <a:pt x="0" y="314637"/>
                </a:lnTo>
                <a:lnTo>
                  <a:pt x="247426" y="0"/>
                </a:lnTo>
                <a:lnTo>
                  <a:pt x="247426" y="125855"/>
                </a:lnTo>
                <a:lnTo>
                  <a:pt x="494852" y="125855"/>
                </a:lnTo>
                <a:lnTo>
                  <a:pt x="494852" y="503420"/>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6946" tIns="107619" rIns="0" bIns="107619" numCol="1" spcCol="1270" anchor="ctr" anchorCtr="0">
            <a:noAutofit/>
          </a:bodyPr>
          <a:lstStyle/>
          <a:p>
            <a:pPr algn="ctr" defTabSz="456110">
              <a:lnSpc>
                <a:spcPct val="90000"/>
              </a:lnSpc>
              <a:spcAft>
                <a:spcPct val="35000"/>
              </a:spcAft>
            </a:pPr>
            <a:endParaRPr lang="fr-FR" sz="1026"/>
          </a:p>
        </p:txBody>
      </p:sp>
      <p:sp>
        <p:nvSpPr>
          <p:cNvPr id="18" name="Forme libre 17"/>
          <p:cNvSpPr/>
          <p:nvPr/>
        </p:nvSpPr>
        <p:spPr>
          <a:xfrm>
            <a:off x="3157099" y="2714542"/>
            <a:ext cx="1613740" cy="1594362"/>
          </a:xfrm>
          <a:custGeom>
            <a:avLst/>
            <a:gdLst>
              <a:gd name="connsiteX0" fmla="*/ 0 w 1864518"/>
              <a:gd name="connsiteY0" fmla="*/ 932259 h 1864518"/>
              <a:gd name="connsiteX1" fmla="*/ 932259 w 1864518"/>
              <a:gd name="connsiteY1" fmla="*/ 0 h 1864518"/>
              <a:gd name="connsiteX2" fmla="*/ 1864518 w 1864518"/>
              <a:gd name="connsiteY2" fmla="*/ 932259 h 1864518"/>
              <a:gd name="connsiteX3" fmla="*/ 932259 w 1864518"/>
              <a:gd name="connsiteY3" fmla="*/ 1864518 h 1864518"/>
              <a:gd name="connsiteX4" fmla="*/ 0 w 1864518"/>
              <a:gd name="connsiteY4" fmla="*/ 932259 h 1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518" h="1864518">
                <a:moveTo>
                  <a:pt x="0" y="932259"/>
                </a:moveTo>
                <a:cubicBezTo>
                  <a:pt x="0" y="417387"/>
                  <a:pt x="417387" y="0"/>
                  <a:pt x="932259" y="0"/>
                </a:cubicBezTo>
                <a:cubicBezTo>
                  <a:pt x="1447131" y="0"/>
                  <a:pt x="1864518" y="417387"/>
                  <a:pt x="1864518" y="932259"/>
                </a:cubicBezTo>
                <a:cubicBezTo>
                  <a:pt x="1864518" y="1447131"/>
                  <a:pt x="1447131" y="1864518"/>
                  <a:pt x="932259" y="1864518"/>
                </a:cubicBezTo>
                <a:cubicBezTo>
                  <a:pt x="417387" y="1864518"/>
                  <a:pt x="0" y="1447131"/>
                  <a:pt x="0" y="932259"/>
                </a:cubicBezTo>
                <a:close/>
              </a:path>
            </a:pathLst>
          </a:custGeom>
          <a:solidFill>
            <a:schemeClr val="accent6">
              <a:hueOff val="0"/>
              <a:satOff val="0"/>
              <a:lumOff val="0"/>
              <a:alpha val="21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49778" tIns="249778" rIns="249778" bIns="249778" numCol="1" spcCol="1270" anchor="ctr" anchorCtr="0">
            <a:noAutofit/>
          </a:bodyPr>
          <a:lstStyle/>
          <a:p>
            <a:pPr algn="ctr" defTabSz="570138">
              <a:lnSpc>
                <a:spcPct val="90000"/>
              </a:lnSpc>
              <a:spcAft>
                <a:spcPct val="35000"/>
              </a:spcAft>
            </a:pPr>
            <a:r>
              <a:rPr lang="fr-FR" sz="1283" b="1" dirty="0">
                <a:solidFill>
                  <a:schemeClr val="tx1"/>
                </a:solidFill>
              </a:rPr>
              <a:t>Recherche d’une compréhension partagée de l’environnement d’AMR</a:t>
            </a:r>
          </a:p>
        </p:txBody>
      </p:sp>
      <p:sp>
        <p:nvSpPr>
          <p:cNvPr id="19" name="Forme libre 18"/>
          <p:cNvSpPr/>
          <p:nvPr/>
        </p:nvSpPr>
        <p:spPr>
          <a:xfrm rot="19440000">
            <a:off x="4720286" y="2546500"/>
            <a:ext cx="423151" cy="538097"/>
          </a:xfrm>
          <a:custGeom>
            <a:avLst/>
            <a:gdLst>
              <a:gd name="connsiteX0" fmla="*/ 0 w 494852"/>
              <a:gd name="connsiteY0" fmla="*/ 125855 h 629275"/>
              <a:gd name="connsiteX1" fmla="*/ 247426 w 494852"/>
              <a:gd name="connsiteY1" fmla="*/ 125855 h 629275"/>
              <a:gd name="connsiteX2" fmla="*/ 247426 w 494852"/>
              <a:gd name="connsiteY2" fmla="*/ 0 h 629275"/>
              <a:gd name="connsiteX3" fmla="*/ 494852 w 494852"/>
              <a:gd name="connsiteY3" fmla="*/ 314638 h 629275"/>
              <a:gd name="connsiteX4" fmla="*/ 247426 w 494852"/>
              <a:gd name="connsiteY4" fmla="*/ 629275 h 629275"/>
              <a:gd name="connsiteX5" fmla="*/ 247426 w 494852"/>
              <a:gd name="connsiteY5" fmla="*/ 503420 h 629275"/>
              <a:gd name="connsiteX6" fmla="*/ 0 w 494852"/>
              <a:gd name="connsiteY6" fmla="*/ 503420 h 629275"/>
              <a:gd name="connsiteX7" fmla="*/ 0 w 494852"/>
              <a:gd name="connsiteY7" fmla="*/ 125855 h 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852" h="629275">
                <a:moveTo>
                  <a:pt x="0" y="125855"/>
                </a:moveTo>
                <a:lnTo>
                  <a:pt x="247426" y="125855"/>
                </a:lnTo>
                <a:lnTo>
                  <a:pt x="247426" y="0"/>
                </a:lnTo>
                <a:lnTo>
                  <a:pt x="494852" y="314638"/>
                </a:lnTo>
                <a:lnTo>
                  <a:pt x="247426" y="629275"/>
                </a:lnTo>
                <a:lnTo>
                  <a:pt x="247426" y="503420"/>
                </a:lnTo>
                <a:lnTo>
                  <a:pt x="0" y="503420"/>
                </a:lnTo>
                <a:lnTo>
                  <a:pt x="0" y="125855"/>
                </a:lnTo>
                <a:close/>
              </a:path>
            </a:pathLst>
          </a:cu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 tIns="107619" rIns="126946" bIns="107619" numCol="1" spcCol="1270" anchor="ctr" anchorCtr="0">
            <a:noAutofit/>
          </a:bodyPr>
          <a:lstStyle/>
          <a:p>
            <a:pPr algn="ctr" defTabSz="456110">
              <a:lnSpc>
                <a:spcPct val="90000"/>
              </a:lnSpc>
              <a:spcAft>
                <a:spcPct val="35000"/>
              </a:spcAft>
            </a:pPr>
            <a:endParaRPr lang="fr-FR" sz="1026"/>
          </a:p>
        </p:txBody>
      </p:sp>
      <p:sp>
        <p:nvSpPr>
          <p:cNvPr id="8" name="Rectangle 7"/>
          <p:cNvSpPr/>
          <p:nvPr/>
        </p:nvSpPr>
        <p:spPr>
          <a:xfrm>
            <a:off x="597387" y="586771"/>
            <a:ext cx="6875776" cy="671274"/>
          </a:xfrm>
          <a:prstGeom prst="rect">
            <a:avLst/>
          </a:prstGeom>
        </p:spPr>
        <p:txBody>
          <a:bodyPr wrap="square">
            <a:spAutoFit/>
          </a:bodyPr>
          <a:lstStyle/>
          <a:p>
            <a:r>
              <a:rPr lang="fr-FR" sz="3762" b="1" cap="small" dirty="0">
                <a:latin typeface="Arial Black" panose="020B0A04020102020204" pitchFamily="34" charset="0"/>
              </a:rPr>
              <a:t>Principes clés de l’AMR</a:t>
            </a:r>
          </a:p>
        </p:txBody>
      </p:sp>
      <p:sp>
        <p:nvSpPr>
          <p:cNvPr id="20" name="Rectangle 19"/>
          <p:cNvSpPr/>
          <p:nvPr/>
        </p:nvSpPr>
        <p:spPr>
          <a:xfrm>
            <a:off x="617774" y="1458510"/>
            <a:ext cx="3146453" cy="4302716"/>
          </a:xfrm>
          <a:prstGeom prst="rect">
            <a:avLst/>
          </a:prstGeom>
        </p:spPr>
        <p:txBody>
          <a:bodyPr wrap="square">
            <a:spAutoFit/>
          </a:bodyPr>
          <a:lstStyle/>
          <a:p>
            <a:pPr marL="244345" indent="-244345">
              <a:buFont typeface="Wingdings" panose="05000000000000000000" pitchFamily="2" charset="2"/>
              <a:buChar char="§"/>
            </a:pPr>
            <a:r>
              <a:rPr lang="fr-FR" sz="1710" dirty="0"/>
              <a:t>Le processus de développement de l’outil AMR sur une approche inclusive et  déconnectées aux systèmes existants. </a:t>
            </a:r>
          </a:p>
          <a:p>
            <a:endParaRPr lang="fr-FR" sz="1710" dirty="0"/>
          </a:p>
          <a:p>
            <a:endParaRPr lang="fr-FR" sz="1710" dirty="0"/>
          </a:p>
          <a:p>
            <a:endParaRPr lang="fr-FR" sz="1710" dirty="0"/>
          </a:p>
          <a:p>
            <a:endParaRPr lang="fr-FR" sz="1710" dirty="0"/>
          </a:p>
          <a:p>
            <a:endParaRPr lang="fr-FR" sz="1710" dirty="0"/>
          </a:p>
          <a:p>
            <a:endParaRPr lang="fr-FR" sz="1710" dirty="0"/>
          </a:p>
          <a:p>
            <a:endParaRPr lang="fr-FR" sz="1710" dirty="0"/>
          </a:p>
          <a:p>
            <a:pPr marL="244345" indent="-244345">
              <a:buFont typeface="Arial" panose="020B0604020202020204" pitchFamily="34" charset="0"/>
              <a:buChar char="•"/>
            </a:pPr>
            <a:r>
              <a:rPr lang="fr-FR" sz="1710" dirty="0"/>
              <a:t>Bâtir sur les expériences en cours tout en  innovant dans une perspective créative consensuelle, </a:t>
            </a:r>
          </a:p>
        </p:txBody>
      </p:sp>
      <p:sp>
        <p:nvSpPr>
          <p:cNvPr id="2" name="Ellipse 1"/>
          <p:cNvSpPr/>
          <p:nvPr/>
        </p:nvSpPr>
        <p:spPr>
          <a:xfrm>
            <a:off x="4602550" y="2801468"/>
            <a:ext cx="2651211" cy="2582307"/>
          </a:xfrm>
          <a:prstGeom prst="ellipse">
            <a:avLst/>
          </a:prstGeom>
          <a:solidFill>
            <a:schemeClr val="bg2">
              <a:lumMod val="9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81" dirty="0">
                <a:ln w="0"/>
                <a:solidFill>
                  <a:srgbClr val="C00000"/>
                </a:solidFill>
                <a:effectLst>
                  <a:outerShdw blurRad="38100" dist="19050" dir="2700000" algn="tl" rotWithShape="0">
                    <a:schemeClr val="dk1">
                      <a:alpha val="40000"/>
                    </a:schemeClr>
                  </a:outerShdw>
                </a:effectLst>
                <a:latin typeface="Arial Black" panose="020B0A04020102020204" pitchFamily="34" charset="0"/>
              </a:rPr>
              <a:t>Base conceptuelle</a:t>
            </a:r>
          </a:p>
        </p:txBody>
      </p:sp>
      <p:grpSp>
        <p:nvGrpSpPr>
          <p:cNvPr id="5" name="Groupe 4">
            <a:extLst>
              <a:ext uri="{FF2B5EF4-FFF2-40B4-BE49-F238E27FC236}">
                <a16:creationId xmlns:a16="http://schemas.microsoft.com/office/drawing/2014/main" id="{E94189A9-F894-A444-A4DB-5D9E5A99379F}"/>
              </a:ext>
            </a:extLst>
          </p:cNvPr>
          <p:cNvGrpSpPr/>
          <p:nvPr/>
        </p:nvGrpSpPr>
        <p:grpSpPr>
          <a:xfrm>
            <a:off x="4274061" y="2518268"/>
            <a:ext cx="3367372" cy="3197844"/>
            <a:chOff x="9795991" y="-104415"/>
            <a:chExt cx="3271131" cy="2872240"/>
          </a:xfrm>
        </p:grpSpPr>
        <p:sp>
          <p:nvSpPr>
            <p:cNvPr id="21" name="Soleil 20">
              <a:extLst>
                <a:ext uri="{FF2B5EF4-FFF2-40B4-BE49-F238E27FC236}">
                  <a16:creationId xmlns:a16="http://schemas.microsoft.com/office/drawing/2014/main" id="{A00EAE58-23C9-3041-BA7B-B8086E6DD8D6}"/>
                </a:ext>
              </a:extLst>
            </p:cNvPr>
            <p:cNvSpPr/>
            <p:nvPr/>
          </p:nvSpPr>
          <p:spPr>
            <a:xfrm>
              <a:off x="9795991" y="-104415"/>
              <a:ext cx="3271131" cy="2872240"/>
            </a:xfrm>
            <a:prstGeom prst="sun">
              <a:avLst/>
            </a:prstGeom>
            <a:blipFill>
              <a:blip r:embed="rId2"/>
              <a:tile tx="0" ty="0" sx="100000" sy="100000" flip="none" algn="tl"/>
            </a:bli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49778" tIns="249778" rIns="249778" bIns="249778" numCol="1" spcCol="1270" anchor="ctr" anchorCtr="0">
              <a:noAutofit/>
            </a:bodyPr>
            <a:lstStyle/>
            <a:p>
              <a:pPr algn="ctr" defTabSz="570138">
                <a:lnSpc>
                  <a:spcPct val="90000"/>
                </a:lnSpc>
                <a:spcAft>
                  <a:spcPct val="35000"/>
                </a:spcAft>
              </a:pPr>
              <a:endParaRPr lang="fr-FR" sz="1710" b="1" dirty="0">
                <a:solidFill>
                  <a:schemeClr val="tx1"/>
                </a:solidFill>
              </a:endParaRPr>
            </a:p>
          </p:txBody>
        </p:sp>
        <p:sp>
          <p:nvSpPr>
            <p:cNvPr id="4" name="Rectangle 3">
              <a:extLst>
                <a:ext uri="{FF2B5EF4-FFF2-40B4-BE49-F238E27FC236}">
                  <a16:creationId xmlns:a16="http://schemas.microsoft.com/office/drawing/2014/main" id="{99AF81BD-E629-3B4A-B6E0-8B3F750A99AB}"/>
                </a:ext>
              </a:extLst>
            </p:cNvPr>
            <p:cNvSpPr/>
            <p:nvPr/>
          </p:nvSpPr>
          <p:spPr>
            <a:xfrm>
              <a:off x="10895533" y="1086062"/>
              <a:ext cx="1138616" cy="508360"/>
            </a:xfrm>
            <a:prstGeom prst="rect">
              <a:avLst/>
            </a:prstGeom>
          </p:spPr>
          <p:txBody>
            <a:bodyPr wrap="none" anchor="ctr">
              <a:spAutoFit/>
            </a:bodyPr>
            <a:lstStyle/>
            <a:p>
              <a:r>
                <a:rPr lang="fr-FR" sz="3078" b="1" dirty="0">
                  <a:solidFill>
                    <a:schemeClr val="accent4">
                      <a:lumMod val="60000"/>
                      <a:lumOff val="40000"/>
                    </a:schemeClr>
                  </a:solidFill>
                  <a:latin typeface="Arial Black" panose="020B0A04020102020204" pitchFamily="34" charset="0"/>
                </a:rPr>
                <a:t>AMR</a:t>
              </a:r>
              <a:endParaRPr lang="fr-FR" sz="3078" dirty="0">
                <a:solidFill>
                  <a:schemeClr val="accent4">
                    <a:lumMod val="60000"/>
                    <a:lumOff val="40000"/>
                  </a:schemeClr>
                </a:solidFill>
              </a:endParaRPr>
            </a:p>
          </p:txBody>
        </p:sp>
      </p:grpSp>
    </p:spTree>
    <p:extLst>
      <p:ext uri="{BB962C8B-B14F-4D97-AF65-F5344CB8AC3E}">
        <p14:creationId xmlns:p14="http://schemas.microsoft.com/office/powerpoint/2010/main" val="32662389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7611" y="366520"/>
            <a:ext cx="7688779" cy="716751"/>
          </a:xfrm>
        </p:spPr>
        <p:txBody>
          <a:bodyPr>
            <a:normAutofit fontScale="90000"/>
          </a:bodyPr>
          <a:lstStyle/>
          <a:p>
            <a:r>
              <a:rPr lang="fr-FR" sz="4618" b="1" dirty="0">
                <a:effectLst>
                  <a:outerShdw blurRad="38100" dist="38100" dir="2700000" algn="tl">
                    <a:srgbClr val="000000">
                      <a:alpha val="43137"/>
                    </a:srgbClr>
                  </a:outerShdw>
                </a:effectLst>
              </a:rPr>
              <a:t>Base théorique modélisation-AMR</a:t>
            </a:r>
          </a:p>
        </p:txBody>
      </p:sp>
      <p:sp>
        <p:nvSpPr>
          <p:cNvPr id="5" name="Forme libre 4">
            <a:extLst>
              <a:ext uri="{FF2B5EF4-FFF2-40B4-BE49-F238E27FC236}">
                <a16:creationId xmlns:a16="http://schemas.microsoft.com/office/drawing/2014/main" id="{029C0F8A-D989-3C48-A044-E25822C2FCB0}"/>
              </a:ext>
            </a:extLst>
          </p:cNvPr>
          <p:cNvSpPr/>
          <p:nvPr/>
        </p:nvSpPr>
        <p:spPr>
          <a:xfrm>
            <a:off x="272547" y="1409066"/>
            <a:ext cx="2729812" cy="514757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2038" tIns="1029515" rIns="152039" bIns="1029514" numCol="1" spcCol="1270" anchor="ctr" anchorCtr="0">
            <a:noAutofit/>
          </a:bodyPr>
          <a:lstStyle/>
          <a:p>
            <a:pPr defTabSz="1064257">
              <a:lnSpc>
                <a:spcPct val="90000"/>
              </a:lnSpc>
              <a:spcAft>
                <a:spcPct val="35000"/>
              </a:spcAft>
            </a:pPr>
            <a:r>
              <a:rPr lang="fr-FR" sz="2736" b="1" dirty="0">
                <a:solidFill>
                  <a:schemeClr val="tx1"/>
                </a:solidFill>
              </a:rPr>
              <a:t>Construction théorique</a:t>
            </a:r>
          </a:p>
          <a:p>
            <a:pPr marL="195476" lvl="1" indent="-195476" defTabSz="760184">
              <a:lnSpc>
                <a:spcPct val="90000"/>
              </a:lnSpc>
              <a:spcAft>
                <a:spcPct val="15000"/>
              </a:spcAft>
              <a:buChar char="•"/>
            </a:pPr>
            <a:r>
              <a:rPr lang="fr-FR" sz="2052" dirty="0">
                <a:solidFill>
                  <a:schemeClr val="tx1"/>
                </a:solidFill>
              </a:rPr>
              <a:t>Revue critique du Cadre analytique</a:t>
            </a:r>
          </a:p>
          <a:p>
            <a:pPr marL="195476" lvl="1" indent="-195476" defTabSz="760184">
              <a:lnSpc>
                <a:spcPct val="90000"/>
              </a:lnSpc>
              <a:spcAft>
                <a:spcPct val="15000"/>
              </a:spcAft>
              <a:buChar char="•"/>
            </a:pPr>
            <a:r>
              <a:rPr lang="fr-FR" sz="2052" dirty="0">
                <a:solidFill>
                  <a:schemeClr val="tx1"/>
                </a:solidFill>
              </a:rPr>
              <a:t>Analyse critique des méthodes existantes</a:t>
            </a:r>
          </a:p>
          <a:p>
            <a:pPr marL="195476" lvl="1" indent="-195476" defTabSz="760184">
              <a:lnSpc>
                <a:spcPct val="90000"/>
              </a:lnSpc>
              <a:spcAft>
                <a:spcPct val="15000"/>
              </a:spcAft>
              <a:buChar char="•"/>
            </a:pPr>
            <a:r>
              <a:rPr lang="fr-FR" sz="2052" dirty="0">
                <a:solidFill>
                  <a:schemeClr val="tx1"/>
                </a:solidFill>
              </a:rPr>
              <a:t>Choix basique du RIMA orienté sur l’analyse à l’échelle des ménages</a:t>
            </a:r>
          </a:p>
        </p:txBody>
      </p:sp>
      <p:sp>
        <p:nvSpPr>
          <p:cNvPr id="6" name="Forme libre 5">
            <a:extLst>
              <a:ext uri="{FF2B5EF4-FFF2-40B4-BE49-F238E27FC236}">
                <a16:creationId xmlns:a16="http://schemas.microsoft.com/office/drawing/2014/main" id="{E761056B-9495-5F4D-94CD-4B7583006247}"/>
              </a:ext>
            </a:extLst>
          </p:cNvPr>
          <p:cNvSpPr/>
          <p:nvPr/>
        </p:nvSpPr>
        <p:spPr>
          <a:xfrm>
            <a:off x="3104726" y="1409066"/>
            <a:ext cx="2729812" cy="514757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52038" tIns="1029515" rIns="152039" bIns="1029514" numCol="1" spcCol="1270" anchor="t" anchorCtr="0">
            <a:noAutofit/>
          </a:bodyPr>
          <a:lstStyle/>
          <a:p>
            <a:pPr defTabSz="1064257">
              <a:lnSpc>
                <a:spcPct val="90000"/>
              </a:lnSpc>
              <a:spcAft>
                <a:spcPct val="35000"/>
              </a:spcAft>
            </a:pPr>
            <a:r>
              <a:rPr lang="fr-FR" sz="2736" b="1" dirty="0">
                <a:solidFill>
                  <a:schemeClr val="tx1"/>
                </a:solidFill>
              </a:rPr>
              <a:t>Identification des indicateurs</a:t>
            </a:r>
          </a:p>
          <a:p>
            <a:pPr marL="195476" lvl="1" indent="-195476" defTabSz="760184">
              <a:lnSpc>
                <a:spcPct val="90000"/>
              </a:lnSpc>
              <a:spcAft>
                <a:spcPct val="15000"/>
              </a:spcAft>
              <a:buChar char="•"/>
            </a:pPr>
            <a:r>
              <a:rPr lang="fr-FR" sz="2052" dirty="0">
                <a:solidFill>
                  <a:schemeClr val="tx1"/>
                </a:solidFill>
              </a:rPr>
              <a:t>Capacité d’absorption</a:t>
            </a:r>
          </a:p>
          <a:p>
            <a:pPr marL="195476" lvl="1" indent="-195476" defTabSz="760184">
              <a:lnSpc>
                <a:spcPct val="90000"/>
              </a:lnSpc>
              <a:spcAft>
                <a:spcPct val="15000"/>
              </a:spcAft>
              <a:buChar char="•"/>
            </a:pPr>
            <a:r>
              <a:rPr lang="fr-FR" sz="2052" dirty="0">
                <a:solidFill>
                  <a:schemeClr val="tx1"/>
                </a:solidFill>
              </a:rPr>
              <a:t>Capacité  d’adaptation</a:t>
            </a:r>
          </a:p>
          <a:p>
            <a:pPr marL="195476" lvl="1" indent="-195476" defTabSz="760184">
              <a:lnSpc>
                <a:spcPct val="90000"/>
              </a:lnSpc>
              <a:spcAft>
                <a:spcPct val="15000"/>
              </a:spcAft>
              <a:buChar char="•"/>
            </a:pPr>
            <a:r>
              <a:rPr lang="fr-FR" sz="2052" dirty="0">
                <a:solidFill>
                  <a:schemeClr val="tx1"/>
                </a:solidFill>
              </a:rPr>
              <a:t>Capacité de transformation</a:t>
            </a:r>
          </a:p>
        </p:txBody>
      </p:sp>
      <p:sp>
        <p:nvSpPr>
          <p:cNvPr id="7" name="Forme libre 6">
            <a:extLst>
              <a:ext uri="{FF2B5EF4-FFF2-40B4-BE49-F238E27FC236}">
                <a16:creationId xmlns:a16="http://schemas.microsoft.com/office/drawing/2014/main" id="{E5224DEA-3042-2240-AA5C-053E8E193F65}"/>
              </a:ext>
            </a:extLst>
          </p:cNvPr>
          <p:cNvSpPr/>
          <p:nvPr/>
        </p:nvSpPr>
        <p:spPr>
          <a:xfrm>
            <a:off x="5936906" y="1343907"/>
            <a:ext cx="2934548" cy="514757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52038" tIns="1029515" rIns="152039" bIns="1029514" numCol="1" spcCol="1270" anchor="t" anchorCtr="0">
            <a:noAutofit/>
          </a:bodyPr>
          <a:lstStyle/>
          <a:p>
            <a:pPr defTabSz="760184">
              <a:lnSpc>
                <a:spcPct val="90000"/>
              </a:lnSpc>
              <a:spcAft>
                <a:spcPct val="35000"/>
              </a:spcAft>
            </a:pPr>
            <a:r>
              <a:rPr lang="fr-FR" sz="2736" b="1" dirty="0">
                <a:solidFill>
                  <a:schemeClr val="tx1"/>
                </a:solidFill>
              </a:rPr>
              <a:t>Estimation des 3 capacités</a:t>
            </a:r>
            <a:endParaRPr lang="fr-FR" sz="2052" b="1" dirty="0">
              <a:solidFill>
                <a:schemeClr val="tx1"/>
              </a:solidFill>
            </a:endParaRPr>
          </a:p>
          <a:p>
            <a:pPr defTabSz="781903" fontAlgn="auto">
              <a:spcAft>
                <a:spcPts val="0"/>
              </a:spcAft>
              <a:defRPr/>
            </a:pPr>
            <a:r>
              <a:rPr lang="fr-FR" sz="2052" dirty="0">
                <a:solidFill>
                  <a:schemeClr val="tx1"/>
                </a:solidFill>
              </a:rPr>
              <a:t>Estimation de la résilience</a:t>
            </a:r>
          </a:p>
          <a:p>
            <a:pPr defTabSz="781903" fontAlgn="auto">
              <a:spcAft>
                <a:spcPts val="0"/>
              </a:spcAft>
              <a:defRPr/>
            </a:pPr>
            <a:r>
              <a:rPr lang="fr-FR" sz="2052" dirty="0">
                <a:solidFill>
                  <a:schemeClr val="tx1"/>
                </a:solidFill>
              </a:rPr>
              <a:t>Analyse  de corrélation avec les indicateurs de consommations alimentaires</a:t>
            </a:r>
          </a:p>
          <a:p>
            <a:pPr marL="195476" lvl="1" defTabSz="760184">
              <a:lnSpc>
                <a:spcPct val="90000"/>
              </a:lnSpc>
              <a:spcAft>
                <a:spcPct val="15000"/>
              </a:spcAft>
            </a:pPr>
            <a:endParaRPr lang="fr-FR" sz="2052" dirty="0">
              <a:solidFill>
                <a:schemeClr val="tx1"/>
              </a:solidFill>
            </a:endParaRPr>
          </a:p>
          <a:p>
            <a:pPr marL="195476" lvl="1" defTabSz="760184">
              <a:lnSpc>
                <a:spcPct val="90000"/>
              </a:lnSpc>
              <a:spcAft>
                <a:spcPct val="15000"/>
              </a:spcAft>
            </a:pPr>
            <a:endParaRPr lang="fr-FR" sz="2052" dirty="0">
              <a:solidFill>
                <a:schemeClr val="tx1"/>
              </a:solidFill>
            </a:endParaRPr>
          </a:p>
          <a:p>
            <a:pPr marL="195476" lvl="1" defTabSz="760184">
              <a:lnSpc>
                <a:spcPct val="90000"/>
              </a:lnSpc>
              <a:spcAft>
                <a:spcPct val="15000"/>
              </a:spcAft>
            </a:pPr>
            <a:endParaRPr lang="fr-FR" sz="2052" dirty="0">
              <a:solidFill>
                <a:schemeClr val="tx1"/>
              </a:solidFill>
            </a:endParaRPr>
          </a:p>
          <a:p>
            <a:pPr marL="244345" lvl="1" defTabSz="1368331">
              <a:lnSpc>
                <a:spcPct val="90000"/>
              </a:lnSpc>
              <a:spcAft>
                <a:spcPct val="15000"/>
              </a:spcAft>
            </a:pPr>
            <a:endParaRPr lang="fr-FR" sz="3420" dirty="0">
              <a:solidFill>
                <a:schemeClr val="tx1"/>
              </a:solidFill>
            </a:endParaRPr>
          </a:p>
        </p:txBody>
      </p:sp>
    </p:spTree>
    <p:extLst>
      <p:ext uri="{BB962C8B-B14F-4D97-AF65-F5344CB8AC3E}">
        <p14:creationId xmlns:p14="http://schemas.microsoft.com/office/powerpoint/2010/main" val="28902551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D325B3F-9456-EA49-B2D9-BE258E066A84}"/>
              </a:ext>
            </a:extLst>
          </p:cNvPr>
          <p:cNvGraphicFramePr>
            <a:graphicFrameLocks noGrp="1"/>
          </p:cNvGraphicFramePr>
          <p:nvPr/>
        </p:nvGraphicFramePr>
        <p:xfrm>
          <a:off x="369235" y="1018112"/>
          <a:ext cx="8405530" cy="5301023"/>
        </p:xfrm>
        <a:graphic>
          <a:graphicData uri="http://schemas.openxmlformats.org/drawingml/2006/table">
            <a:tbl>
              <a:tblPr firstRow="1" firstCol="1" bandRow="1"/>
              <a:tblGrid>
                <a:gridCol w="2651634">
                  <a:extLst>
                    <a:ext uri="{9D8B030D-6E8A-4147-A177-3AD203B41FA5}">
                      <a16:colId xmlns:a16="http://schemas.microsoft.com/office/drawing/2014/main" val="360871345"/>
                    </a:ext>
                  </a:extLst>
                </a:gridCol>
                <a:gridCol w="2987923">
                  <a:extLst>
                    <a:ext uri="{9D8B030D-6E8A-4147-A177-3AD203B41FA5}">
                      <a16:colId xmlns:a16="http://schemas.microsoft.com/office/drawing/2014/main" val="2349080037"/>
                    </a:ext>
                  </a:extLst>
                </a:gridCol>
                <a:gridCol w="2765972">
                  <a:extLst>
                    <a:ext uri="{9D8B030D-6E8A-4147-A177-3AD203B41FA5}">
                      <a16:colId xmlns:a16="http://schemas.microsoft.com/office/drawing/2014/main" val="1192742966"/>
                    </a:ext>
                  </a:extLst>
                </a:gridCol>
              </a:tblGrid>
              <a:tr h="252655">
                <a:tc>
                  <a:txBody>
                    <a:bodyPr/>
                    <a:lstStyle/>
                    <a:p>
                      <a:pPr algn="ctr">
                        <a:lnSpc>
                          <a:spcPct val="115000"/>
                        </a:lnSpc>
                        <a:spcAft>
                          <a:spcPts val="0"/>
                        </a:spcAft>
                      </a:pPr>
                      <a:r>
                        <a:rPr lang="fr-FR" sz="1500" b="1" dirty="0">
                          <a:effectLst/>
                          <a:latin typeface="Times New Roman" panose="02020603050405020304" pitchFamily="18" charset="0"/>
                          <a:ea typeface="Calibri" panose="020F0502020204030204" pitchFamily="34" charset="0"/>
                          <a:cs typeface="Times New Roman" panose="02020603050405020304" pitchFamily="18" charset="0"/>
                        </a:rPr>
                        <a:t>Capacité d’absorption</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705"/>
                    </a:solidFill>
                  </a:tcPr>
                </a:tc>
                <a:tc>
                  <a:txBody>
                    <a:bodyPr/>
                    <a:lstStyle/>
                    <a:p>
                      <a:pPr algn="ctr">
                        <a:lnSpc>
                          <a:spcPct val="115000"/>
                        </a:lnSpc>
                        <a:spcAft>
                          <a:spcPts val="0"/>
                        </a:spcAft>
                      </a:pPr>
                      <a:r>
                        <a:rPr lang="fr-FR" sz="1500" b="1" dirty="0">
                          <a:effectLst/>
                          <a:latin typeface="Times New Roman" panose="02020603050405020304" pitchFamily="18" charset="0"/>
                          <a:ea typeface="Calibri" panose="020F0502020204030204" pitchFamily="34" charset="0"/>
                          <a:cs typeface="Times New Roman" panose="02020603050405020304" pitchFamily="18" charset="0"/>
                        </a:rPr>
                        <a:t>Capacité d’adaptation</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fr-FR" sz="1500" b="1" dirty="0">
                          <a:effectLst/>
                          <a:latin typeface="Times New Roman" panose="02020603050405020304" pitchFamily="18" charset="0"/>
                          <a:ea typeface="Calibri" panose="020F0502020204030204" pitchFamily="34" charset="0"/>
                          <a:cs typeface="Times New Roman" panose="02020603050405020304" pitchFamily="18" charset="0"/>
                        </a:rPr>
                        <a:t>Capacité de transformation</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E8E8"/>
                    </a:solidFill>
                  </a:tcPr>
                </a:tc>
                <a:extLst>
                  <a:ext uri="{0D108BD9-81ED-4DB2-BD59-A6C34878D82A}">
                    <a16:rowId xmlns:a16="http://schemas.microsoft.com/office/drawing/2014/main" val="2583389093"/>
                  </a:ext>
                </a:extLst>
              </a:tr>
              <a:tr h="5048368">
                <a:tc>
                  <a:txBody>
                    <a:bodyPr/>
                    <a:lstStyle/>
                    <a:p>
                      <a:pPr marL="342900" lvl="0" indent="-342900" algn="l">
                        <a:lnSpc>
                          <a:spcPct val="115000"/>
                        </a:lnSpc>
                        <a:spcAft>
                          <a:spcPts val="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Indice d’équipement agricole (par ex. équipements agricoles et outils agricoles),</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Indice de richesse (par ex. équipements non agricoles possession de voiture, téléphone, meubles, appareil photo, etc.) </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Terres cultivées (en ha par ménage) </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Unités de bétail tropical. </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Ratio entre le nombre d’actifs et la taille du ménage</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Revenus agricoles (agriculture, élevage, pêche, produits forestiers non ligneux)</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Proportion des dépenses alimentaires par rapport aux dépenses totales</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Stocks alimentaires (Durée, pratique, quantité etc.)</a:t>
                      </a:r>
                      <a:r>
                        <a:rPr lang="fr-FR" sz="1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Les transferts formels / réponse humanitaire : pension/bourse familiale, transferts sociaux (transferts monétaires des institutions, cantines scolaires, cash-for-</a:t>
                      </a:r>
                      <a:r>
                        <a:rPr lang="fr-FR" sz="1400" dirty="0" err="1">
                          <a:effectLst/>
                          <a:latin typeface="Times New Roman" panose="02020603050405020304" pitchFamily="18" charset="0"/>
                          <a:ea typeface="Calibri" panose="020F0502020204030204" pitchFamily="34" charset="0"/>
                          <a:cs typeface="Times New Roman" panose="02020603050405020304" pitchFamily="18" charset="0"/>
                        </a:rPr>
                        <a:t>work</a:t>
                      </a: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400" dirty="0" err="1">
                          <a:effectLst/>
                          <a:latin typeface="Times New Roman" panose="02020603050405020304" pitchFamily="18" charset="0"/>
                          <a:ea typeface="Calibri" panose="020F0502020204030204" pitchFamily="34" charset="0"/>
                          <a:cs typeface="Times New Roman" panose="02020603050405020304" pitchFamily="18" charset="0"/>
                        </a:rPr>
                        <a:t>food</a:t>
                      </a: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-for-</a:t>
                      </a:r>
                      <a:r>
                        <a:rPr lang="fr-FR" sz="1400" dirty="0" err="1">
                          <a:effectLst/>
                          <a:latin typeface="Times New Roman" panose="02020603050405020304" pitchFamily="18" charset="0"/>
                          <a:ea typeface="Calibri" panose="020F0502020204030204" pitchFamily="34" charset="0"/>
                          <a:cs typeface="Times New Roman" panose="02020603050405020304" pitchFamily="18" charset="0"/>
                        </a:rPr>
                        <a:t>work</a:t>
                      </a: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 etc.) </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Les transferts informels (envois de fonds de la part de membres du ménage vivant ailleurs, en ville ou à l'étranger par exemple ; autres formes d’aides familiales). </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L’indice élargi de stratégie d’adaptation </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Le nombre d’années d’éducation du chef de ménage ou des membres âgés de 15 à 60 ans </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Indice de diversification des activités génératrices de revenus (agricoles comme non agricoles)</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L’indice de diversification des cultures</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0000"/>
                        </a:lnSpc>
                        <a:spcAft>
                          <a:spcPts val="60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Accès à l’eau potable</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00000"/>
                        </a:lnSpc>
                        <a:spcAft>
                          <a:spcPts val="60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Utilisation de toilettes améliorées</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00000"/>
                        </a:lnSpc>
                        <a:spcAft>
                          <a:spcPts val="60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Accès à l’électricité ou au solaire</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00000"/>
                        </a:lnSpc>
                        <a:spcAft>
                          <a:spcPts val="60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Adoption de bonnes pratiques d’hygiène et assainissement  </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00000"/>
                        </a:lnSpc>
                        <a:spcAft>
                          <a:spcPts val="60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Adoption de techniques améliorées de production, </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00000"/>
                        </a:lnSpc>
                        <a:spcAft>
                          <a:spcPts val="60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Adoption de techniques améliorées de transformation et de conservation</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00000"/>
                        </a:lnSpc>
                        <a:spcAft>
                          <a:spcPts val="60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Participation aux prises de décisions communautaires </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00000"/>
                        </a:lnSpc>
                        <a:spcAft>
                          <a:spcPts val="60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Les variables de distance</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00000"/>
                        </a:lnSpc>
                        <a:spcAft>
                          <a:spcPts val="60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École </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00000"/>
                        </a:lnSpc>
                        <a:spcAft>
                          <a:spcPts val="60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Hôpital/centre de santé</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00000"/>
                        </a:lnSpc>
                        <a:spcAft>
                          <a:spcPts val="60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Poste de police</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00000"/>
                        </a:lnSpc>
                        <a:spcAft>
                          <a:spcPts val="60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Marché,</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00000"/>
                        </a:lnSpc>
                        <a:spcAft>
                          <a:spcPts val="60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Points d’eau, etc. </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00000"/>
                        </a:lnSpc>
                        <a:spcAft>
                          <a:spcPts val="600"/>
                        </a:spcAft>
                        <a:buFont typeface="+mj-lt"/>
                        <a:buAutoNum type="arabicPeriod"/>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Routes</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842650"/>
                  </a:ext>
                </a:extLst>
              </a:tr>
            </a:tbl>
          </a:graphicData>
        </a:graphic>
      </p:graphicFrame>
      <p:sp>
        <p:nvSpPr>
          <p:cNvPr id="3" name="Titre 1">
            <a:extLst>
              <a:ext uri="{FF2B5EF4-FFF2-40B4-BE49-F238E27FC236}">
                <a16:creationId xmlns:a16="http://schemas.microsoft.com/office/drawing/2014/main" id="{924DF803-0F98-C242-BAA9-661C8D863048}"/>
              </a:ext>
            </a:extLst>
          </p:cNvPr>
          <p:cNvSpPr txBox="1">
            <a:spLocks/>
          </p:cNvSpPr>
          <p:nvPr/>
        </p:nvSpPr>
        <p:spPr>
          <a:xfrm>
            <a:off x="857929" y="431680"/>
            <a:ext cx="7428143" cy="421091"/>
          </a:xfrm>
          <a:prstGeom prst="rect">
            <a:avLst/>
          </a:prstGeom>
        </p:spPr>
        <p:txBody>
          <a:bodyPr>
            <a:normAutofit fontScale="82500" lnSpcReduction="20000"/>
          </a:bodyPr>
          <a:lstStyle>
            <a:lvl1pPr algn="l" defTabSz="802020" rtl="0" eaLnBrk="1" latinLnBrk="0" hangingPunct="1">
              <a:lnSpc>
                <a:spcPct val="90000"/>
              </a:lnSpc>
              <a:spcBef>
                <a:spcPct val="0"/>
              </a:spcBef>
              <a:buNone/>
              <a:defRPr sz="3859" kern="1200">
                <a:solidFill>
                  <a:schemeClr val="tx1"/>
                </a:solidFill>
                <a:latin typeface="+mj-lt"/>
                <a:ea typeface="+mj-ea"/>
                <a:cs typeface="+mj-cs"/>
              </a:defRPr>
            </a:lvl1pPr>
          </a:lstStyle>
          <a:p>
            <a:pPr algn="ctr"/>
            <a:r>
              <a:rPr lang="fr-FR" sz="3300" b="1" kern="0" dirty="0">
                <a:solidFill>
                  <a:srgbClr val="000000"/>
                </a:solidFill>
                <a:latin typeface="Arial Black" panose="020B0A04020102020204" pitchFamily="34" charset="0"/>
                <a:ea typeface="Calibri" panose="020F0502020204030204" pitchFamily="34" charset="0"/>
                <a:cs typeface="Calibri" panose="020F0502020204030204" pitchFamily="34" charset="0"/>
              </a:rPr>
              <a:t>Indicateurs par capacité</a:t>
            </a:r>
            <a:endParaRPr lang="fr-FR" sz="3300" dirty="0">
              <a:latin typeface="Arial Black" panose="020B0A04020102020204" pitchFamily="34" charset="0"/>
            </a:endParaRPr>
          </a:p>
        </p:txBody>
      </p:sp>
    </p:spTree>
    <p:extLst>
      <p:ext uri="{BB962C8B-B14F-4D97-AF65-F5344CB8AC3E}">
        <p14:creationId xmlns:p14="http://schemas.microsoft.com/office/powerpoint/2010/main" val="1788100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7226" y="425990"/>
            <a:ext cx="4235344" cy="716751"/>
          </a:xfrm>
        </p:spPr>
        <p:txBody>
          <a:bodyPr>
            <a:normAutofit fontScale="90000"/>
          </a:bodyPr>
          <a:lstStyle/>
          <a:p>
            <a:r>
              <a:rPr lang="fr-FR" sz="4618" b="1" dirty="0">
                <a:effectLst>
                  <a:outerShdw blurRad="38100" dist="38100" dir="2700000" algn="tl">
                    <a:srgbClr val="000000">
                      <a:alpha val="43137"/>
                    </a:srgbClr>
                  </a:outerShdw>
                </a:effectLst>
              </a:rPr>
              <a:t>Modélisation</a:t>
            </a:r>
          </a:p>
        </p:txBody>
      </p:sp>
      <p:sp>
        <p:nvSpPr>
          <p:cNvPr id="3" name="Rectangle 2"/>
          <p:cNvSpPr/>
          <p:nvPr/>
        </p:nvSpPr>
        <p:spPr>
          <a:xfrm>
            <a:off x="662451" y="1606182"/>
            <a:ext cx="8405530" cy="21973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90952" indent="-390952">
              <a:buFont typeface="Wingdings" panose="05000000000000000000" pitchFamily="2" charset="2"/>
              <a:buChar char="§"/>
            </a:pPr>
            <a:r>
              <a:rPr lang="fr-FR" sz="2736" dirty="0">
                <a:cs typeface="Times New Roman" panose="02020603050405020304" pitchFamily="18" charset="0"/>
              </a:rPr>
              <a:t>Modèle est donc une représentation simplifiée d’une réalité évidemment plus complexe</a:t>
            </a:r>
          </a:p>
          <a:p>
            <a:pPr marL="390952" indent="-390952">
              <a:buFont typeface="Wingdings" panose="05000000000000000000" pitchFamily="2" charset="2"/>
              <a:buChar char="§"/>
            </a:pPr>
            <a:r>
              <a:rPr lang="fr-FR" sz="2736" dirty="0">
                <a:cs typeface="Times New Roman" panose="02020603050405020304" pitchFamily="18" charset="0"/>
              </a:rPr>
              <a:t>Du point de vu économétrique, la résilience est un phénomène latent c’est-à-dire non observé, mais lié à des variables manifestes (observables).</a:t>
            </a:r>
          </a:p>
        </p:txBody>
      </p:sp>
      <mc:AlternateContent xmlns:mc="http://schemas.openxmlformats.org/markup-compatibility/2006" xmlns:a14="http://schemas.microsoft.com/office/drawing/2010/main">
        <mc:Choice Requires="a14">
          <p:sp>
            <p:nvSpPr>
              <p:cNvPr id="6" name="Rectangle 5"/>
              <p:cNvSpPr/>
              <p:nvPr/>
            </p:nvSpPr>
            <p:spPr>
              <a:xfrm>
                <a:off x="792770" y="4136757"/>
                <a:ext cx="8601007" cy="881844"/>
              </a:xfrm>
              <a:prstGeom prst="rect">
                <a:avLst/>
              </a:prstGeom>
            </p:spPr>
            <p:txBody>
              <a:bodyPr wrap="square">
                <a:spAutoFit/>
              </a:bodyPr>
              <a:lstStyle/>
              <a:p>
                <a:pPr>
                  <a:lnSpc>
                    <a:spcPct val="150000"/>
                  </a:lnSpc>
                </a:pPr>
                <a:r>
                  <a:rPr lang="fr-FR" sz="2052" b="1" dirty="0">
                    <a:cs typeface="Times New Roman" panose="02020603050405020304" pitchFamily="18" charset="0"/>
                  </a:rPr>
                  <a:t>Estimation de la résilience (Ri) : Modèle à équations structurelles</a:t>
                </a:r>
              </a:p>
              <a:p>
                <a14:m>
                  <m:oMath xmlns:m="http://schemas.openxmlformats.org/officeDocument/2006/math">
                    <m:sSub>
                      <m:sSubPr>
                        <m:ctrlPr>
                          <a:rPr lang="fr-FR" sz="2052" b="1" i="1">
                            <a:latin typeface="Cambria Math" panose="02040503050406030204" pitchFamily="18" charset="0"/>
                          </a:rPr>
                        </m:ctrlPr>
                      </m:sSubPr>
                      <m:e>
                        <m:r>
                          <a:rPr lang="fr-FR" sz="2052" b="1" i="1">
                            <a:latin typeface="Cambria Math" panose="02040503050406030204" pitchFamily="18" charset="0"/>
                          </a:rPr>
                          <m:t>𝑹</m:t>
                        </m:r>
                      </m:e>
                      <m:sub>
                        <m:r>
                          <a:rPr lang="fr-FR" sz="2052" b="1" i="1">
                            <a:latin typeface="Cambria Math" panose="02040503050406030204" pitchFamily="18" charset="0"/>
                          </a:rPr>
                          <m:t>𝒊</m:t>
                        </m:r>
                      </m:sub>
                    </m:sSub>
                    <m:r>
                      <a:rPr lang="fr-FR" sz="2052" b="1" i="1">
                        <a:latin typeface="Cambria Math" panose="02040503050406030204" pitchFamily="18" charset="0"/>
                      </a:rPr>
                      <m:t>=</m:t>
                    </m:r>
                    <m:sSub>
                      <m:sSubPr>
                        <m:ctrlPr>
                          <a:rPr lang="fr-FR" sz="2052" b="1" i="1">
                            <a:latin typeface="Cambria Math" panose="02040503050406030204" pitchFamily="18" charset="0"/>
                          </a:rPr>
                        </m:ctrlPr>
                      </m:sSubPr>
                      <m:e>
                        <m:r>
                          <a:rPr lang="fr-FR" sz="2052" b="1" i="1">
                            <a:latin typeface="Cambria Math" panose="02040503050406030204" pitchFamily="18" charset="0"/>
                          </a:rPr>
                          <m:t>𝜶</m:t>
                        </m:r>
                      </m:e>
                      <m:sub>
                        <m:r>
                          <a:rPr lang="fr-FR" sz="2052" b="1" i="1">
                            <a:latin typeface="Cambria Math" panose="02040503050406030204" pitchFamily="18" charset="0"/>
                          </a:rPr>
                          <m:t>𝒊</m:t>
                        </m:r>
                      </m:sub>
                    </m:sSub>
                    <m:sSub>
                      <m:sSubPr>
                        <m:ctrlPr>
                          <a:rPr lang="fr-FR" sz="2052" b="1" i="1">
                            <a:latin typeface="Cambria Math" panose="02040503050406030204" pitchFamily="18" charset="0"/>
                          </a:rPr>
                        </m:ctrlPr>
                      </m:sSubPr>
                      <m:e>
                        <m:r>
                          <a:rPr lang="fr-FR" sz="2052" b="1" i="1">
                            <a:latin typeface="Cambria Math" panose="02040503050406030204" pitchFamily="18" charset="0"/>
                          </a:rPr>
                          <m:t>𝑪𝑨𝑩</m:t>
                        </m:r>
                      </m:e>
                      <m:sub>
                        <m:r>
                          <a:rPr lang="fr-FR" sz="2052" b="1" i="1">
                            <a:latin typeface="Cambria Math" panose="02040503050406030204" pitchFamily="18" charset="0"/>
                          </a:rPr>
                          <m:t>𝒊</m:t>
                        </m:r>
                      </m:sub>
                    </m:sSub>
                    <m:r>
                      <a:rPr lang="fr-FR" sz="2052" b="1" i="1">
                        <a:latin typeface="Cambria Math" panose="02040503050406030204" pitchFamily="18" charset="0"/>
                      </a:rPr>
                      <m:t>+</m:t>
                    </m:r>
                    <m:sSub>
                      <m:sSubPr>
                        <m:ctrlPr>
                          <a:rPr lang="fr-FR" sz="2052" b="1" i="1">
                            <a:latin typeface="Cambria Math" panose="02040503050406030204" pitchFamily="18" charset="0"/>
                          </a:rPr>
                        </m:ctrlPr>
                      </m:sSubPr>
                      <m:e>
                        <m:r>
                          <a:rPr lang="fr-FR" sz="2052" b="1" i="1">
                            <a:latin typeface="Cambria Math" panose="02040503050406030204" pitchFamily="18" charset="0"/>
                          </a:rPr>
                          <m:t>𝜷</m:t>
                        </m:r>
                      </m:e>
                      <m:sub>
                        <m:r>
                          <a:rPr lang="fr-FR" sz="2052" b="1" i="1">
                            <a:latin typeface="Cambria Math" panose="02040503050406030204" pitchFamily="18" charset="0"/>
                          </a:rPr>
                          <m:t>𝒊</m:t>
                        </m:r>
                      </m:sub>
                    </m:sSub>
                    <m:sSub>
                      <m:sSubPr>
                        <m:ctrlPr>
                          <a:rPr lang="fr-FR" sz="2052" b="1" i="1">
                            <a:latin typeface="Cambria Math" panose="02040503050406030204" pitchFamily="18" charset="0"/>
                          </a:rPr>
                        </m:ctrlPr>
                      </m:sSubPr>
                      <m:e>
                        <m:r>
                          <a:rPr lang="fr-FR" sz="2052" b="1" i="1">
                            <a:latin typeface="Cambria Math" panose="02040503050406030204" pitchFamily="18" charset="0"/>
                          </a:rPr>
                          <m:t>𝑪𝑨𝑫</m:t>
                        </m:r>
                      </m:e>
                      <m:sub>
                        <m:r>
                          <a:rPr lang="fr-FR" sz="2052" b="1" i="1">
                            <a:latin typeface="Cambria Math" panose="02040503050406030204" pitchFamily="18" charset="0"/>
                          </a:rPr>
                          <m:t>𝒊</m:t>
                        </m:r>
                      </m:sub>
                    </m:sSub>
                    <m:r>
                      <a:rPr lang="fr-FR" sz="2052" b="1" i="1">
                        <a:latin typeface="Cambria Math" panose="02040503050406030204" pitchFamily="18" charset="0"/>
                      </a:rPr>
                      <m:t>+</m:t>
                    </m:r>
                    <m:sSub>
                      <m:sSubPr>
                        <m:ctrlPr>
                          <a:rPr lang="fr-FR" sz="2052" b="1" i="1">
                            <a:latin typeface="Cambria Math" panose="02040503050406030204" pitchFamily="18" charset="0"/>
                          </a:rPr>
                        </m:ctrlPr>
                      </m:sSubPr>
                      <m:e>
                        <m:r>
                          <a:rPr lang="fr-FR" sz="2052" b="1" i="1">
                            <a:latin typeface="Cambria Math" panose="02040503050406030204" pitchFamily="18" charset="0"/>
                          </a:rPr>
                          <m:t>𝜸</m:t>
                        </m:r>
                      </m:e>
                      <m:sub>
                        <m:r>
                          <a:rPr lang="fr-FR" sz="2052" b="1" i="1">
                            <a:latin typeface="Cambria Math" panose="02040503050406030204" pitchFamily="18" charset="0"/>
                          </a:rPr>
                          <m:t>𝒊</m:t>
                        </m:r>
                      </m:sub>
                    </m:sSub>
                    <m:sSub>
                      <m:sSubPr>
                        <m:ctrlPr>
                          <a:rPr lang="fr-FR" sz="2052" b="1" i="1">
                            <a:latin typeface="Cambria Math" panose="02040503050406030204" pitchFamily="18" charset="0"/>
                          </a:rPr>
                        </m:ctrlPr>
                      </m:sSubPr>
                      <m:e>
                        <m:r>
                          <a:rPr lang="fr-FR" sz="2052" b="1" i="1">
                            <a:latin typeface="Cambria Math" panose="02040503050406030204" pitchFamily="18" charset="0"/>
                          </a:rPr>
                          <m:t>𝑪𝑻𝑹</m:t>
                        </m:r>
                      </m:e>
                      <m:sub>
                        <m:r>
                          <a:rPr lang="fr-FR" sz="2052" b="1" i="1">
                            <a:latin typeface="Cambria Math" panose="02040503050406030204" pitchFamily="18" charset="0"/>
                          </a:rPr>
                          <m:t>𝒊</m:t>
                        </m:r>
                      </m:sub>
                    </m:sSub>
                    <m:r>
                      <a:rPr lang="fr-FR" sz="2052" b="1" i="1">
                        <a:latin typeface="Cambria Math" panose="02040503050406030204" pitchFamily="18" charset="0"/>
                      </a:rPr>
                      <m:t>+</m:t>
                    </m:r>
                    <m:sSub>
                      <m:sSubPr>
                        <m:ctrlPr>
                          <a:rPr lang="fr-FR" sz="2052" b="1" i="1">
                            <a:latin typeface="Cambria Math" panose="02040503050406030204" pitchFamily="18" charset="0"/>
                          </a:rPr>
                        </m:ctrlPr>
                      </m:sSubPr>
                      <m:e>
                        <m:r>
                          <a:rPr lang="fr-FR" sz="2052" b="1" i="1">
                            <a:latin typeface="Cambria Math" panose="02040503050406030204" pitchFamily="18" charset="0"/>
                          </a:rPr>
                          <m:t>𝜹</m:t>
                        </m:r>
                      </m:e>
                      <m:sub>
                        <m:r>
                          <a:rPr lang="fr-FR" sz="2052" b="1" i="1">
                            <a:latin typeface="Cambria Math" panose="02040503050406030204" pitchFamily="18" charset="0"/>
                          </a:rPr>
                          <m:t>𝒊</m:t>
                        </m:r>
                      </m:sub>
                    </m:sSub>
                    <m:r>
                      <a:rPr lang="fr-FR" sz="2052" b="1" i="1">
                        <a:latin typeface="Cambria Math" panose="02040503050406030204" pitchFamily="18" charset="0"/>
                      </a:rPr>
                      <m:t>𝑪</m:t>
                    </m:r>
                    <m:sSub>
                      <m:sSubPr>
                        <m:ctrlPr>
                          <a:rPr lang="fr-FR" sz="2052" b="1" i="1">
                            <a:latin typeface="Cambria Math" panose="02040503050406030204" pitchFamily="18" charset="0"/>
                          </a:rPr>
                        </m:ctrlPr>
                      </m:sSubPr>
                      <m:e>
                        <m:r>
                          <a:rPr lang="fr-FR" sz="2052" b="1" i="1">
                            <a:latin typeface="Cambria Math" panose="02040503050406030204" pitchFamily="18" charset="0"/>
                          </a:rPr>
                          <m:t>𝜺</m:t>
                        </m:r>
                      </m:e>
                      <m:sub>
                        <m:r>
                          <a:rPr lang="fr-FR" sz="2052" b="1" i="1">
                            <a:latin typeface="Cambria Math" panose="02040503050406030204" pitchFamily="18" charset="0"/>
                          </a:rPr>
                          <m:t>𝒊</m:t>
                        </m:r>
                      </m:sub>
                    </m:sSub>
                  </m:oMath>
                </a14:m>
                <a:r>
                  <a:rPr lang="fr-FR" sz="2052" dirty="0"/>
                  <a:t> </a:t>
                </a:r>
              </a:p>
            </p:txBody>
          </p:sp>
        </mc:Choice>
        <mc:Fallback xmlns="">
          <p:sp>
            <p:nvSpPr>
              <p:cNvPr id="6" name="Rectangle 5"/>
              <p:cNvSpPr>
                <a:spLocks noRot="1" noChangeAspect="1" noMove="1" noResize="1" noEditPoints="1" noAdjustHandles="1" noChangeArrowheads="1" noChangeShapeType="1" noTextEdit="1"/>
              </p:cNvSpPr>
              <p:nvPr/>
            </p:nvSpPr>
            <p:spPr>
              <a:xfrm>
                <a:off x="792770" y="4136757"/>
                <a:ext cx="8601007" cy="881844"/>
              </a:xfrm>
              <a:prstGeom prst="rect">
                <a:avLst/>
              </a:prstGeom>
              <a:blipFill>
                <a:blip r:embed="rId2"/>
                <a:stretch>
                  <a:fillRect l="-780" b="-76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529454" y="5383774"/>
                <a:ext cx="4572000" cy="1540615"/>
              </a:xfrm>
              <a:prstGeom prst="rect">
                <a:avLst/>
              </a:prstGeom>
            </p:spPr>
            <p:txBody>
              <a:bodyPr>
                <a:spAutoFit/>
              </a:bodyPr>
              <a:lstStyle/>
              <a:p>
                <a:pPr algn="just">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fr-FR" b="1" i="1">
                              <a:latin typeface="Cambria Math" panose="02040503050406030204" pitchFamily="18" charset="0"/>
                              <a:ea typeface="Calibri" panose="020F0502020204030204" pitchFamily="34" charset="0"/>
                              <a:cs typeface="Calibri" panose="020F0502020204030204" pitchFamily="34" charset="0"/>
                            </a:rPr>
                          </m:ctrlPr>
                        </m:sSubPr>
                        <m:e>
                          <m:r>
                            <a:rPr lang="fr-FR" b="1" i="1">
                              <a:effectLst/>
                              <a:latin typeface="Cambria Math" panose="02040503050406030204" pitchFamily="18" charset="0"/>
                              <a:ea typeface="Calibri" panose="020F0502020204030204" pitchFamily="34" charset="0"/>
                              <a:cs typeface="Calibri" panose="020F0502020204030204" pitchFamily="34" charset="0"/>
                            </a:rPr>
                            <m:t>𝑪𝑨𝑩</m:t>
                          </m:r>
                        </m:e>
                        <m:sub>
                          <m:r>
                            <a:rPr lang="fr-FR" b="1" i="1">
                              <a:effectLst/>
                              <a:latin typeface="Cambria Math" panose="02040503050406030204" pitchFamily="18" charset="0"/>
                              <a:ea typeface="Calibri" panose="020F0502020204030204" pitchFamily="34" charset="0"/>
                              <a:cs typeface="Calibri" panose="020F0502020204030204" pitchFamily="34" charset="0"/>
                            </a:rPr>
                            <m:t>𝒊</m:t>
                          </m:r>
                        </m:sub>
                      </m:sSub>
                      <m:r>
                        <a:rPr lang="fr-FR" b="1" i="1">
                          <a:effectLst/>
                          <a:latin typeface="Cambria Math" panose="02040503050406030204" pitchFamily="18" charset="0"/>
                          <a:ea typeface="Calibri" panose="020F0502020204030204" pitchFamily="34" charset="0"/>
                          <a:cs typeface="Calibri" panose="020F0502020204030204" pitchFamily="34" charset="0"/>
                        </a:rPr>
                        <m:t>=</m:t>
                      </m:r>
                      <m:r>
                        <a:rPr lang="fr-FR" i="1">
                          <a:effectLst/>
                          <a:latin typeface="Cambria Math" panose="02040503050406030204" pitchFamily="18" charset="0"/>
                          <a:ea typeface="Calibri" panose="020F0502020204030204" pitchFamily="34" charset="0"/>
                          <a:cs typeface="Calibri" panose="020F0502020204030204" pitchFamily="34" charset="0"/>
                        </a:rPr>
                        <m:t>𝑐</m:t>
                      </m:r>
                      <m:r>
                        <m:rPr>
                          <m:sty m:val="p"/>
                        </m:rPr>
                        <a:rPr lang="fr-FR">
                          <a:effectLst/>
                          <a:latin typeface="Cambria Math" panose="02040503050406030204" pitchFamily="18" charset="0"/>
                          <a:ea typeface="Calibri" panose="020F0502020204030204" pitchFamily="34" charset="0"/>
                          <a:cs typeface="Calibri" panose="020F0502020204030204" pitchFamily="34" charset="0"/>
                        </a:rPr>
                        <m:t>apacit</m:t>
                      </m:r>
                      <m:r>
                        <a:rPr lang="fr-FR">
                          <a:effectLst/>
                          <a:latin typeface="Cambria Math" panose="02040503050406030204" pitchFamily="18" charset="0"/>
                          <a:ea typeface="Calibri" panose="020F0502020204030204" pitchFamily="34" charset="0"/>
                          <a:cs typeface="Calibri" panose="020F0502020204030204" pitchFamily="34" charset="0"/>
                        </a:rPr>
                        <m:t>é</m:t>
                      </m:r>
                      <m:r>
                        <a:rPr lang="fr-FR" i="1">
                          <a:effectLst/>
                          <a:latin typeface="Cambria Math" panose="02040503050406030204" pitchFamily="18" charset="0"/>
                          <a:ea typeface="Calibri" panose="020F0502020204030204" pitchFamily="34" charset="0"/>
                          <a:cs typeface="Calibri" panose="020F0502020204030204" pitchFamily="34" charset="0"/>
                        </a:rPr>
                        <m:t> </m:t>
                      </m:r>
                      <m:r>
                        <m:rPr>
                          <m:sty m:val="p"/>
                        </m:rPr>
                        <a:rPr lang="fr-FR">
                          <a:effectLst/>
                          <a:latin typeface="Cambria Math" panose="02040503050406030204" pitchFamily="18" charset="0"/>
                          <a:ea typeface="Calibri" panose="020F0502020204030204" pitchFamily="34" charset="0"/>
                          <a:cs typeface="Calibri" panose="020F0502020204030204" pitchFamily="34" charset="0"/>
                        </a:rPr>
                        <m:t>d</m:t>
                      </m:r>
                      <m:r>
                        <a:rPr lang="fr-FR">
                          <a:effectLst/>
                          <a:latin typeface="Cambria Math" panose="02040503050406030204" pitchFamily="18" charset="0"/>
                          <a:ea typeface="Calibri" panose="020F0502020204030204" pitchFamily="34" charset="0"/>
                          <a:cs typeface="Calibri" panose="020F0502020204030204" pitchFamily="34" charset="0"/>
                        </a:rPr>
                        <m:t>’</m:t>
                      </m:r>
                      <m:r>
                        <m:rPr>
                          <m:sty m:val="p"/>
                        </m:rPr>
                        <a:rPr lang="fr-FR">
                          <a:effectLst/>
                          <a:latin typeface="Cambria Math" panose="02040503050406030204" pitchFamily="18" charset="0"/>
                          <a:ea typeface="Calibri" panose="020F0502020204030204" pitchFamily="34" charset="0"/>
                          <a:cs typeface="Calibri" panose="020F0502020204030204" pitchFamily="34" charset="0"/>
                        </a:rPr>
                        <m:t>absorption</m:t>
                      </m:r>
                    </m:oMath>
                  </m:oMathPara>
                </a14:m>
                <a:endParaRPr lang="fr-FR" sz="1026"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fr-FR" b="1" i="1">
                              <a:effectLst/>
                              <a:latin typeface="Cambria Math" panose="02040503050406030204" pitchFamily="18" charset="0"/>
                              <a:ea typeface="Calibri" panose="020F0502020204030204" pitchFamily="34" charset="0"/>
                              <a:cs typeface="Calibri" panose="020F0502020204030204" pitchFamily="34" charset="0"/>
                            </a:rPr>
                          </m:ctrlPr>
                        </m:sSubPr>
                        <m:e>
                          <m:r>
                            <a:rPr lang="fr-FR" b="1" i="1">
                              <a:effectLst/>
                              <a:latin typeface="Cambria Math" panose="02040503050406030204" pitchFamily="18" charset="0"/>
                              <a:ea typeface="Calibri" panose="020F0502020204030204" pitchFamily="34" charset="0"/>
                              <a:cs typeface="Calibri" panose="020F0502020204030204" pitchFamily="34" charset="0"/>
                            </a:rPr>
                            <m:t>𝑪𝑨𝑫</m:t>
                          </m:r>
                        </m:e>
                        <m:sub>
                          <m:r>
                            <a:rPr lang="fr-FR" b="1" i="1">
                              <a:effectLst/>
                              <a:latin typeface="Cambria Math" panose="02040503050406030204" pitchFamily="18" charset="0"/>
                              <a:ea typeface="Calibri" panose="020F0502020204030204" pitchFamily="34" charset="0"/>
                              <a:cs typeface="Calibri" panose="020F0502020204030204" pitchFamily="34" charset="0"/>
                            </a:rPr>
                            <m:t>𝒊</m:t>
                          </m:r>
                        </m:sub>
                      </m:sSub>
                      <m:r>
                        <a:rPr lang="fr-FR" b="1" i="1">
                          <a:effectLst/>
                          <a:latin typeface="Cambria Math" panose="02040503050406030204" pitchFamily="18" charset="0"/>
                          <a:ea typeface="Calibri" panose="020F0502020204030204" pitchFamily="34" charset="0"/>
                          <a:cs typeface="Calibri" panose="020F0502020204030204" pitchFamily="34" charset="0"/>
                        </a:rPr>
                        <m:t>=</m:t>
                      </m:r>
                      <m:r>
                        <m:rPr>
                          <m:sty m:val="p"/>
                        </m:rPr>
                        <a:rPr lang="fr-FR">
                          <a:effectLst/>
                          <a:latin typeface="Cambria Math" panose="02040503050406030204" pitchFamily="18" charset="0"/>
                          <a:ea typeface="Calibri" panose="020F0502020204030204" pitchFamily="34" charset="0"/>
                          <a:cs typeface="Calibri" panose="020F0502020204030204" pitchFamily="34" charset="0"/>
                        </a:rPr>
                        <m:t>capacit</m:t>
                      </m:r>
                      <m:r>
                        <a:rPr lang="fr-FR">
                          <a:effectLst/>
                          <a:latin typeface="Cambria Math" panose="02040503050406030204" pitchFamily="18" charset="0"/>
                          <a:ea typeface="Calibri" panose="020F0502020204030204" pitchFamily="34" charset="0"/>
                          <a:cs typeface="Calibri" panose="020F0502020204030204" pitchFamily="34" charset="0"/>
                        </a:rPr>
                        <m:t>é</m:t>
                      </m:r>
                      <m:r>
                        <a:rPr lang="fr-FR" i="1">
                          <a:effectLst/>
                          <a:latin typeface="Cambria Math" panose="02040503050406030204" pitchFamily="18" charset="0"/>
                          <a:ea typeface="Calibri" panose="020F0502020204030204" pitchFamily="34" charset="0"/>
                          <a:cs typeface="Calibri" panose="020F0502020204030204" pitchFamily="34" charset="0"/>
                        </a:rPr>
                        <m:t> </m:t>
                      </m:r>
                      <m:r>
                        <m:rPr>
                          <m:sty m:val="p"/>
                        </m:rPr>
                        <a:rPr lang="fr-FR">
                          <a:effectLst/>
                          <a:latin typeface="Cambria Math" panose="02040503050406030204" pitchFamily="18" charset="0"/>
                          <a:ea typeface="Calibri" panose="020F0502020204030204" pitchFamily="34" charset="0"/>
                          <a:cs typeface="Calibri" panose="020F0502020204030204" pitchFamily="34" charset="0"/>
                        </a:rPr>
                        <m:t>d</m:t>
                      </m:r>
                      <m:r>
                        <a:rPr lang="fr-FR">
                          <a:effectLst/>
                          <a:latin typeface="Cambria Math" panose="02040503050406030204" pitchFamily="18" charset="0"/>
                          <a:ea typeface="Calibri" panose="020F0502020204030204" pitchFamily="34" charset="0"/>
                          <a:cs typeface="Calibri" panose="020F0502020204030204" pitchFamily="34" charset="0"/>
                        </a:rPr>
                        <m:t>’</m:t>
                      </m:r>
                      <m:r>
                        <m:rPr>
                          <m:sty m:val="p"/>
                        </m:rPr>
                        <a:rPr lang="fr-FR">
                          <a:effectLst/>
                          <a:latin typeface="Cambria Math" panose="02040503050406030204" pitchFamily="18" charset="0"/>
                          <a:ea typeface="Calibri" panose="020F0502020204030204" pitchFamily="34" charset="0"/>
                          <a:cs typeface="Calibri" panose="020F0502020204030204" pitchFamily="34" charset="0"/>
                        </a:rPr>
                        <m:t>adaptation</m:t>
                      </m:r>
                    </m:oMath>
                  </m:oMathPara>
                </a14:m>
                <a:endParaRPr lang="fr-FR" sz="1026"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fr-FR" b="1" i="1">
                              <a:effectLst/>
                              <a:latin typeface="Cambria Math" panose="02040503050406030204" pitchFamily="18" charset="0"/>
                              <a:ea typeface="Calibri" panose="020F0502020204030204" pitchFamily="34" charset="0"/>
                              <a:cs typeface="Calibri" panose="020F0502020204030204" pitchFamily="34" charset="0"/>
                            </a:rPr>
                          </m:ctrlPr>
                        </m:sSubPr>
                        <m:e>
                          <m:r>
                            <a:rPr lang="fr-FR" b="1" i="1">
                              <a:effectLst/>
                              <a:latin typeface="Cambria Math" panose="02040503050406030204" pitchFamily="18" charset="0"/>
                              <a:ea typeface="Calibri" panose="020F0502020204030204" pitchFamily="34" charset="0"/>
                              <a:cs typeface="Calibri" panose="020F0502020204030204" pitchFamily="34" charset="0"/>
                            </a:rPr>
                            <m:t>𝑪𝑻𝑹</m:t>
                          </m:r>
                        </m:e>
                        <m:sub>
                          <m:r>
                            <a:rPr lang="fr-FR" b="1" i="1">
                              <a:effectLst/>
                              <a:latin typeface="Cambria Math" panose="02040503050406030204" pitchFamily="18" charset="0"/>
                              <a:ea typeface="Calibri" panose="020F0502020204030204" pitchFamily="34" charset="0"/>
                              <a:cs typeface="Calibri" panose="020F0502020204030204" pitchFamily="34" charset="0"/>
                            </a:rPr>
                            <m:t>𝒊</m:t>
                          </m:r>
                        </m:sub>
                      </m:sSub>
                      <m:r>
                        <a:rPr lang="fr-FR" b="1" i="1">
                          <a:effectLst/>
                          <a:latin typeface="Cambria Math" panose="02040503050406030204" pitchFamily="18" charset="0"/>
                          <a:ea typeface="Calibri" panose="020F0502020204030204" pitchFamily="34" charset="0"/>
                          <a:cs typeface="Calibri" panose="020F0502020204030204" pitchFamily="34" charset="0"/>
                        </a:rPr>
                        <m:t>=</m:t>
                      </m:r>
                      <m:r>
                        <m:rPr>
                          <m:sty m:val="p"/>
                        </m:rPr>
                        <a:rPr lang="fr-FR">
                          <a:effectLst/>
                          <a:latin typeface="Cambria Math" panose="02040503050406030204" pitchFamily="18" charset="0"/>
                          <a:ea typeface="Calibri" panose="020F0502020204030204" pitchFamily="34" charset="0"/>
                          <a:cs typeface="Calibri" panose="020F0502020204030204" pitchFamily="34" charset="0"/>
                        </a:rPr>
                        <m:t>capacit</m:t>
                      </m:r>
                      <m:r>
                        <a:rPr lang="fr-FR">
                          <a:effectLst/>
                          <a:latin typeface="Cambria Math" panose="02040503050406030204" pitchFamily="18" charset="0"/>
                          <a:ea typeface="Calibri" panose="020F0502020204030204" pitchFamily="34" charset="0"/>
                          <a:cs typeface="Calibri" panose="020F0502020204030204" pitchFamily="34" charset="0"/>
                        </a:rPr>
                        <m:t>é</m:t>
                      </m:r>
                      <m:r>
                        <a:rPr lang="fr-FR" i="1">
                          <a:effectLst/>
                          <a:latin typeface="Cambria Math" panose="02040503050406030204" pitchFamily="18" charset="0"/>
                          <a:ea typeface="Calibri" panose="020F0502020204030204" pitchFamily="34" charset="0"/>
                          <a:cs typeface="Calibri" panose="020F0502020204030204" pitchFamily="34" charset="0"/>
                        </a:rPr>
                        <m:t> </m:t>
                      </m:r>
                      <m:r>
                        <m:rPr>
                          <m:sty m:val="p"/>
                        </m:rPr>
                        <a:rPr lang="fr-FR">
                          <a:effectLst/>
                          <a:latin typeface="Cambria Math" panose="02040503050406030204" pitchFamily="18" charset="0"/>
                          <a:ea typeface="Calibri" panose="020F0502020204030204" pitchFamily="34" charset="0"/>
                          <a:cs typeface="Calibri" panose="020F0502020204030204" pitchFamily="34" charset="0"/>
                        </a:rPr>
                        <m:t>de</m:t>
                      </m:r>
                      <m:r>
                        <a:rPr lang="fr-FR" i="1">
                          <a:effectLst/>
                          <a:latin typeface="Cambria Math" panose="02040503050406030204" pitchFamily="18" charset="0"/>
                          <a:ea typeface="Calibri" panose="020F0502020204030204" pitchFamily="34" charset="0"/>
                          <a:cs typeface="Calibri" panose="020F0502020204030204" pitchFamily="34" charset="0"/>
                        </a:rPr>
                        <m:t> </m:t>
                      </m:r>
                      <m:r>
                        <m:rPr>
                          <m:sty m:val="p"/>
                        </m:rPr>
                        <a:rPr lang="fr-FR">
                          <a:effectLst/>
                          <a:latin typeface="Cambria Math" panose="02040503050406030204" pitchFamily="18" charset="0"/>
                          <a:ea typeface="Calibri" panose="020F0502020204030204" pitchFamily="34" charset="0"/>
                          <a:cs typeface="Calibri" panose="020F0502020204030204" pitchFamily="34" charset="0"/>
                        </a:rPr>
                        <m:t>transformation</m:t>
                      </m:r>
                    </m:oMath>
                  </m:oMathPara>
                </a14:m>
                <a:endParaRPr lang="fr-FR" sz="1026"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14:m>
                  <m:oMath xmlns:m="http://schemas.openxmlformats.org/officeDocument/2006/math">
                    <m:r>
                      <a:rPr lang="fr-FR" b="1" i="1">
                        <a:effectLst/>
                        <a:latin typeface="Cambria Math" panose="02040503050406030204" pitchFamily="18" charset="0"/>
                        <a:ea typeface="Calibri" panose="020F0502020204030204" pitchFamily="34" charset="0"/>
                        <a:cs typeface="Calibri" panose="020F0502020204030204" pitchFamily="34" charset="0"/>
                      </a:rPr>
                      <m:t>𝑪</m:t>
                    </m:r>
                    <m:r>
                      <a:rPr lang="fr-FR" i="1">
                        <a:effectLst/>
                        <a:latin typeface="Cambria Math" panose="02040503050406030204" pitchFamily="18" charset="0"/>
                        <a:ea typeface="Calibri" panose="020F0502020204030204" pitchFamily="34" charset="0"/>
                        <a:cs typeface="Calibri" panose="020F0502020204030204" pitchFamily="34" charset="0"/>
                      </a:rPr>
                      <m:t>=</m:t>
                    </m:r>
                    <m:r>
                      <a:rPr lang="fr-FR" i="1">
                        <a:effectLst/>
                        <a:latin typeface="Cambria Math" panose="02040503050406030204" pitchFamily="18" charset="0"/>
                        <a:ea typeface="Calibri" panose="020F0502020204030204" pitchFamily="34" charset="0"/>
                        <a:cs typeface="Calibri" panose="020F0502020204030204" pitchFamily="34" charset="0"/>
                      </a:rPr>
                      <m:t>𝑣𝑒𝑐𝑡𝑒𝑢𝑟</m:t>
                    </m:r>
                    <m:r>
                      <a:rPr lang="fr-FR" i="1">
                        <a:effectLst/>
                        <a:latin typeface="Cambria Math" panose="02040503050406030204" pitchFamily="18" charset="0"/>
                        <a:ea typeface="Calibri" panose="020F0502020204030204" pitchFamily="34" charset="0"/>
                        <a:cs typeface="Calibri" panose="020F0502020204030204" pitchFamily="34" charset="0"/>
                      </a:rPr>
                      <m:t> </m:t>
                    </m:r>
                    <m:r>
                      <a:rPr lang="fr-FR" i="1">
                        <a:effectLst/>
                        <a:latin typeface="Cambria Math" panose="02040503050406030204" pitchFamily="18" charset="0"/>
                        <a:ea typeface="Calibri" panose="020F0502020204030204" pitchFamily="34" charset="0"/>
                        <a:cs typeface="Calibri" panose="020F0502020204030204" pitchFamily="34" charset="0"/>
                      </a:rPr>
                      <m:t>𝑑𝑒</m:t>
                    </m:r>
                    <m:r>
                      <a:rPr lang="fr-FR" i="1">
                        <a:effectLst/>
                        <a:latin typeface="Cambria Math" panose="02040503050406030204" pitchFamily="18" charset="0"/>
                        <a:ea typeface="Calibri" panose="020F0502020204030204" pitchFamily="34" charset="0"/>
                        <a:cs typeface="Calibri" panose="020F0502020204030204" pitchFamily="34" charset="0"/>
                      </a:rPr>
                      <m:t> </m:t>
                    </m:r>
                    <m:r>
                      <a:rPr lang="fr-FR" i="1">
                        <a:effectLst/>
                        <a:latin typeface="Cambria Math" panose="02040503050406030204" pitchFamily="18" charset="0"/>
                        <a:ea typeface="Calibri" panose="020F0502020204030204" pitchFamily="34" charset="0"/>
                        <a:cs typeface="Calibri" panose="020F0502020204030204" pitchFamily="34" charset="0"/>
                      </a:rPr>
                      <m:t>𝑐h𝑜𝑐𝑠</m:t>
                    </m:r>
                  </m:oMath>
                </a14:m>
                <a:r>
                  <a:rPr lang="fr-FR" dirty="0">
                    <a:effectLst/>
                    <a:latin typeface="Calibri" panose="020F0502020204030204" pitchFamily="34" charset="0"/>
                    <a:ea typeface="Calibri" panose="020F0502020204030204" pitchFamily="34" charset="0"/>
                    <a:cs typeface="Calibri" panose="020F0502020204030204" pitchFamily="34" charset="0"/>
                  </a:rPr>
                  <a:t> Covariants et idiosyncratique</a:t>
                </a:r>
                <a:endParaRPr lang="fr-FR" sz="1026"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529454" y="5383774"/>
                <a:ext cx="4572000" cy="1540615"/>
              </a:xfrm>
              <a:prstGeom prst="rect">
                <a:avLst/>
              </a:prstGeom>
              <a:blipFill>
                <a:blip r:embed="rId3"/>
                <a:stretch>
                  <a:fillRect l="-1200" r="-1067" b="-5138"/>
                </a:stretch>
              </a:blipFill>
            </p:spPr>
            <p:txBody>
              <a:bodyPr/>
              <a:lstStyle/>
              <a:p>
                <a:r>
                  <a:rPr lang="fr-FR">
                    <a:noFill/>
                  </a:rPr>
                  <a:t> </a:t>
                </a:r>
              </a:p>
            </p:txBody>
          </p:sp>
        </mc:Fallback>
      </mc:AlternateContent>
    </p:spTree>
    <p:extLst>
      <p:ext uri="{BB962C8B-B14F-4D97-AF65-F5344CB8AC3E}">
        <p14:creationId xmlns:p14="http://schemas.microsoft.com/office/powerpoint/2010/main" val="977110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09" y="1740209"/>
            <a:ext cx="6201684" cy="46817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8918" y="561998"/>
            <a:ext cx="8666165" cy="934358"/>
          </a:xfrm>
          <a:prstGeom prst="rect">
            <a:avLst/>
          </a:prstGeom>
        </p:spPr>
        <p:txBody>
          <a:bodyPr wrap="square">
            <a:spAutoFit/>
          </a:bodyPr>
          <a:lstStyle/>
          <a:p>
            <a:pPr algn="ctr"/>
            <a:r>
              <a:rPr lang="fr-FR" sz="2736" cap="small" dirty="0">
                <a:solidFill>
                  <a:srgbClr val="000000"/>
                </a:solidFill>
                <a:effectLst>
                  <a:outerShdw blurRad="38100" dist="19050" dir="2700000" algn="tl">
                    <a:schemeClr val="dk1">
                      <a:alpha val="40000"/>
                    </a:schemeClr>
                  </a:outerShdw>
                </a:effectLst>
                <a:latin typeface="Arial Black" panose="020B0A04020102020204" pitchFamily="34" charset="0"/>
              </a:rPr>
              <a:t>Quelques résultats préliminaires des tests de l’outil au Sénégal</a:t>
            </a:r>
          </a:p>
        </p:txBody>
      </p:sp>
      <p:sp>
        <p:nvSpPr>
          <p:cNvPr id="5" name="Rectangle 4"/>
          <p:cNvSpPr/>
          <p:nvPr/>
        </p:nvSpPr>
        <p:spPr>
          <a:xfrm>
            <a:off x="5390205" y="1740209"/>
            <a:ext cx="3558459" cy="386240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pPr>
            <a:r>
              <a:rPr lang="fr-FR" dirty="0">
                <a:latin typeface="Arial" panose="020B060402020202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sz="2052" dirty="0"/>
              <a:t>L’analyse du modèle structurel montre que la capacité de transformation a le poids factoriel le plus important dans l’indice de résilience suivi de la capacité d’adaptation. </a:t>
            </a:r>
          </a:p>
          <a:p>
            <a:endParaRPr lang="fr-FR" sz="2052" dirty="0"/>
          </a:p>
          <a:p>
            <a:r>
              <a:rPr lang="fr-FR" sz="2052" dirty="0"/>
              <a:t>Mais, pour les corrélations, ce sont la </a:t>
            </a:r>
            <a:r>
              <a:rPr lang="fr-FR" sz="2052" b="1" i="1" dirty="0"/>
              <a:t>capacité d’adaptation (44%)</a:t>
            </a:r>
            <a:r>
              <a:rPr lang="fr-FR" sz="2052" dirty="0"/>
              <a:t> puis la </a:t>
            </a:r>
            <a:r>
              <a:rPr lang="fr-FR" sz="2052" b="1" i="1" dirty="0"/>
              <a:t>capacité de transformation (40%)</a:t>
            </a:r>
            <a:r>
              <a:rPr lang="fr-FR" sz="2052" dirty="0"/>
              <a:t>.. </a:t>
            </a:r>
          </a:p>
        </p:txBody>
      </p:sp>
      <p:pic>
        <p:nvPicPr>
          <p:cNvPr id="2" name="Picture 2">
            <a:extLst>
              <a:ext uri="{FF2B5EF4-FFF2-40B4-BE49-F238E27FC236}">
                <a16:creationId xmlns:a16="http://schemas.microsoft.com/office/drawing/2014/main" id="{3A343C07-9DBC-490B-926D-6DB61E66F1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671" y="1604544"/>
            <a:ext cx="1400922" cy="12206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A9EE541-8E47-4C83-AC1B-92D935791B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671" y="3151425"/>
            <a:ext cx="1421548" cy="12206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26">
            <a:extLst>
              <a:ext uri="{FF2B5EF4-FFF2-40B4-BE49-F238E27FC236}">
                <a16:creationId xmlns:a16="http://schemas.microsoft.com/office/drawing/2014/main" id="{586AA8E5-5AD4-4CAE-8434-5F6D78DAD2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9209" t="900" r="14180" b="7390"/>
          <a:stretch>
            <a:fillRect/>
          </a:stretch>
        </p:blipFill>
        <p:spPr bwMode="auto">
          <a:xfrm>
            <a:off x="368671" y="4659442"/>
            <a:ext cx="1469399" cy="12206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7C08941-39B8-480A-BE9D-1ACB0E0F8AA0}"/>
              </a:ext>
            </a:extLst>
          </p:cNvPr>
          <p:cNvSpPr/>
          <p:nvPr/>
        </p:nvSpPr>
        <p:spPr>
          <a:xfrm>
            <a:off x="82273" y="2778045"/>
            <a:ext cx="2867002" cy="302840"/>
          </a:xfrm>
          <a:prstGeom prst="rect">
            <a:avLst/>
          </a:prstGeom>
        </p:spPr>
        <p:txBody>
          <a:bodyPr wrap="square">
            <a:spAutoFit/>
          </a:bodyPr>
          <a:lstStyle/>
          <a:p>
            <a:pPr algn="ctr"/>
            <a:r>
              <a:rPr lang="fr-FR" sz="1368" cap="small" dirty="0">
                <a:solidFill>
                  <a:srgbClr val="000000"/>
                </a:solidFill>
                <a:effectLst>
                  <a:outerShdw blurRad="38100" dist="19050" dir="2700000" algn="tl">
                    <a:schemeClr val="dk1">
                      <a:alpha val="40000"/>
                    </a:schemeClr>
                  </a:outerShdw>
                </a:effectLst>
                <a:latin typeface="Arial Black" panose="020B0A04020102020204" pitchFamily="34" charset="0"/>
              </a:rPr>
              <a:t>Capacité d’absorption</a:t>
            </a:r>
          </a:p>
        </p:txBody>
      </p:sp>
      <p:sp>
        <p:nvSpPr>
          <p:cNvPr id="14" name="Rectangle 13">
            <a:extLst>
              <a:ext uri="{FF2B5EF4-FFF2-40B4-BE49-F238E27FC236}">
                <a16:creationId xmlns:a16="http://schemas.microsoft.com/office/drawing/2014/main" id="{32B566A2-F633-4B65-8198-CF92B09656C8}"/>
              </a:ext>
            </a:extLst>
          </p:cNvPr>
          <p:cNvSpPr/>
          <p:nvPr/>
        </p:nvSpPr>
        <p:spPr>
          <a:xfrm>
            <a:off x="0" y="4335069"/>
            <a:ext cx="2867002" cy="302840"/>
          </a:xfrm>
          <a:prstGeom prst="rect">
            <a:avLst/>
          </a:prstGeom>
        </p:spPr>
        <p:txBody>
          <a:bodyPr wrap="square">
            <a:spAutoFit/>
          </a:bodyPr>
          <a:lstStyle/>
          <a:p>
            <a:pPr algn="ctr"/>
            <a:r>
              <a:rPr lang="fr-FR" sz="1368" cap="small" dirty="0">
                <a:solidFill>
                  <a:srgbClr val="000000"/>
                </a:solidFill>
                <a:effectLst>
                  <a:outerShdw blurRad="38100" dist="19050" dir="2700000" algn="tl">
                    <a:schemeClr val="dk1">
                      <a:alpha val="40000"/>
                    </a:schemeClr>
                  </a:outerShdw>
                </a:effectLst>
                <a:latin typeface="Arial Black" panose="020B0A04020102020204" pitchFamily="34" charset="0"/>
              </a:rPr>
              <a:t>Capacité de transformation</a:t>
            </a:r>
          </a:p>
        </p:txBody>
      </p:sp>
      <p:sp>
        <p:nvSpPr>
          <p:cNvPr id="10" name="Rectangle 9">
            <a:extLst>
              <a:ext uri="{FF2B5EF4-FFF2-40B4-BE49-F238E27FC236}">
                <a16:creationId xmlns:a16="http://schemas.microsoft.com/office/drawing/2014/main" id="{50C6552E-F1CF-474F-9E10-99BBCA6D3E5A}"/>
              </a:ext>
            </a:extLst>
          </p:cNvPr>
          <p:cNvSpPr/>
          <p:nvPr/>
        </p:nvSpPr>
        <p:spPr>
          <a:xfrm>
            <a:off x="166472" y="1329299"/>
            <a:ext cx="2867002" cy="302840"/>
          </a:xfrm>
          <a:prstGeom prst="rect">
            <a:avLst/>
          </a:prstGeom>
        </p:spPr>
        <p:txBody>
          <a:bodyPr wrap="square">
            <a:spAutoFit/>
          </a:bodyPr>
          <a:lstStyle/>
          <a:p>
            <a:pPr algn="ctr"/>
            <a:r>
              <a:rPr lang="fr-FR" sz="1368" cap="small" dirty="0">
                <a:solidFill>
                  <a:srgbClr val="000000"/>
                </a:solidFill>
                <a:effectLst>
                  <a:outerShdw blurRad="38100" dist="19050" dir="2700000" algn="tl">
                    <a:schemeClr val="dk1">
                      <a:alpha val="40000"/>
                    </a:schemeClr>
                  </a:outerShdw>
                </a:effectLst>
                <a:latin typeface="Arial Black" panose="020B0A04020102020204" pitchFamily="34" charset="0"/>
              </a:rPr>
              <a:t>Capacité d’adaptation</a:t>
            </a:r>
          </a:p>
        </p:txBody>
      </p:sp>
    </p:spTree>
    <p:extLst>
      <p:ext uri="{BB962C8B-B14F-4D97-AF65-F5344CB8AC3E}">
        <p14:creationId xmlns:p14="http://schemas.microsoft.com/office/powerpoint/2010/main" val="19426804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8591" y="1251345"/>
            <a:ext cx="2067393" cy="994172"/>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fr-FR" sz="1800" b="1" dirty="0">
                <a:effectLst>
                  <a:outerShdw blurRad="38100" dist="38100" dir="2700000" algn="tl">
                    <a:srgbClr val="000000">
                      <a:alpha val="43137"/>
                    </a:srgbClr>
                  </a:outerShdw>
                </a:effectLst>
              </a:rPr>
              <a:t>Fonctionnement du Groupe Technique Régional en lien avec le CH</a:t>
            </a:r>
            <a:endParaRPr lang="fr-FR" sz="1800" dirty="0"/>
          </a:p>
        </p:txBody>
      </p:sp>
      <p:sp>
        <p:nvSpPr>
          <p:cNvPr id="3" name="Espace réservé du contenu 2"/>
          <p:cNvSpPr>
            <a:spLocks noGrp="1"/>
          </p:cNvSpPr>
          <p:nvPr>
            <p:ph idx="1"/>
          </p:nvPr>
        </p:nvSpPr>
        <p:spPr>
          <a:xfrm>
            <a:off x="2148591" y="2464945"/>
            <a:ext cx="2067393" cy="3765898"/>
          </a:xfrm>
        </p:spPr>
        <p:style>
          <a:lnRef idx="1">
            <a:schemeClr val="accent4"/>
          </a:lnRef>
          <a:fillRef idx="2">
            <a:schemeClr val="accent4"/>
          </a:fillRef>
          <a:effectRef idx="1">
            <a:schemeClr val="accent4"/>
          </a:effectRef>
          <a:fontRef idx="minor">
            <a:schemeClr val="dk1"/>
          </a:fontRef>
        </p:style>
        <p:txBody>
          <a:bodyPr>
            <a:noAutofit/>
          </a:bodyPr>
          <a:lstStyle/>
          <a:p>
            <a:pPr marL="0" indent="0">
              <a:spcBef>
                <a:spcPts val="900"/>
              </a:spcBef>
              <a:spcAft>
                <a:spcPts val="900"/>
              </a:spcAft>
              <a:buNone/>
            </a:pPr>
            <a:r>
              <a:rPr lang="fr-FR" sz="1200" dirty="0"/>
              <a:t>Le GTR :</a:t>
            </a:r>
          </a:p>
          <a:p>
            <a:pPr>
              <a:spcBef>
                <a:spcPts val="450"/>
              </a:spcBef>
              <a:spcAft>
                <a:spcPts val="450"/>
              </a:spcAft>
            </a:pPr>
            <a:r>
              <a:rPr lang="fr-FR" sz="1200" dirty="0"/>
              <a:t>animé par le CILSS/CRA à travers le DIR. </a:t>
            </a:r>
          </a:p>
          <a:p>
            <a:pPr>
              <a:spcBef>
                <a:spcPts val="450"/>
              </a:spcBef>
              <a:spcAft>
                <a:spcPts val="450"/>
              </a:spcAft>
            </a:pPr>
            <a:r>
              <a:rPr lang="fr-FR" sz="1200" dirty="0"/>
              <a:t>établit son propre plan de travail. Ces réunions pourront être retenues également en marge des réunions du PREGEC.  </a:t>
            </a:r>
          </a:p>
          <a:p>
            <a:pPr>
              <a:spcBef>
                <a:spcPts val="450"/>
              </a:spcBef>
              <a:spcAft>
                <a:spcPts val="450"/>
              </a:spcAft>
            </a:pPr>
            <a:r>
              <a:rPr lang="fr-FR" sz="1200" dirty="0"/>
              <a:t>tiendra autant de réunions que jugées nécessaires par son Président. Toutes les réunions du Groupe opérationnel feront l’objet de comptes rendus à transmettre aux Présidents du Groupe de Pilotage</a:t>
            </a:r>
          </a:p>
        </p:txBody>
      </p:sp>
      <p:sp>
        <p:nvSpPr>
          <p:cNvPr id="4" name="Espace réservé du contenu 2"/>
          <p:cNvSpPr txBox="1">
            <a:spLocks/>
          </p:cNvSpPr>
          <p:nvPr/>
        </p:nvSpPr>
        <p:spPr>
          <a:xfrm>
            <a:off x="4419601" y="2464945"/>
            <a:ext cx="1909997" cy="3765898"/>
          </a:xfrm>
          <a:prstGeom prst="rect">
            <a:avLst/>
          </a:prstGeom>
        </p:spPr>
        <p:style>
          <a:lnRef idx="1">
            <a:schemeClr val="accent2"/>
          </a:lnRef>
          <a:fillRef idx="2">
            <a:schemeClr val="accent2"/>
          </a:fillRef>
          <a:effectRef idx="1">
            <a:schemeClr val="accent2"/>
          </a:effectRef>
          <a:fontRef idx="minor">
            <a:schemeClr val="dk1"/>
          </a:fontRef>
        </p:style>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900"/>
              </a:spcBef>
              <a:spcAft>
                <a:spcPts val="900"/>
              </a:spcAft>
              <a:buNone/>
            </a:pPr>
            <a:r>
              <a:rPr lang="fr-FR" sz="2100" dirty="0"/>
              <a:t>Le GTN:</a:t>
            </a:r>
          </a:p>
          <a:p>
            <a:pPr>
              <a:spcBef>
                <a:spcPts val="450"/>
              </a:spcBef>
              <a:spcAft>
                <a:spcPts val="450"/>
              </a:spcAft>
            </a:pPr>
            <a:r>
              <a:rPr lang="fr-FR" sz="2100" dirty="0"/>
              <a:t> animer par la Cellule nationale d’Analyse du Cadre harmonisé/Pays. </a:t>
            </a:r>
          </a:p>
          <a:p>
            <a:pPr>
              <a:spcBef>
                <a:spcPts val="450"/>
              </a:spcBef>
              <a:spcAft>
                <a:spcPts val="450"/>
              </a:spcAft>
            </a:pPr>
            <a:r>
              <a:rPr lang="fr-FR" sz="2100" dirty="0"/>
              <a:t>Etablir son propre plan de travail. Ces réunions pourront être retenues également en fonction du chronogramme global établi au niveau régional pour harmoniser la conduite des activités.  </a:t>
            </a:r>
          </a:p>
          <a:p>
            <a:pPr>
              <a:spcBef>
                <a:spcPts val="450"/>
              </a:spcBef>
              <a:spcAft>
                <a:spcPts val="450"/>
              </a:spcAft>
            </a:pPr>
            <a:r>
              <a:rPr lang="fr-FR" sz="2100" dirty="0"/>
              <a:t>Tenir autant de réunions que jugées nécessaires par son Président. Toutes les réunions du Groupe opérationnel feront l’objet de comptes rendus à transmettre au Président du Groupe Technique Régionale</a:t>
            </a:r>
          </a:p>
        </p:txBody>
      </p:sp>
      <p:sp>
        <p:nvSpPr>
          <p:cNvPr id="5" name="Titre 1"/>
          <p:cNvSpPr txBox="1">
            <a:spLocks/>
          </p:cNvSpPr>
          <p:nvPr/>
        </p:nvSpPr>
        <p:spPr>
          <a:xfrm>
            <a:off x="4419601" y="1251345"/>
            <a:ext cx="1909997" cy="994172"/>
          </a:xfrm>
          <a:prstGeom prst="rect">
            <a:avLst/>
          </a:prstGeom>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800" b="1" dirty="0">
                <a:effectLst>
                  <a:outerShdw blurRad="38100" dist="38100" dir="2700000" algn="tl">
                    <a:srgbClr val="000000">
                      <a:alpha val="43137"/>
                    </a:srgbClr>
                  </a:outerShdw>
                </a:effectLst>
                <a:latin typeface="+mn-lt"/>
              </a:rPr>
              <a:t>Fonctionnement du Groupe Technique National</a:t>
            </a:r>
            <a:endParaRPr lang="fr-FR" sz="1800" dirty="0">
              <a:latin typeface="+mn-lt"/>
            </a:endParaRPr>
          </a:p>
        </p:txBody>
      </p:sp>
      <p:sp>
        <p:nvSpPr>
          <p:cNvPr id="10" name="Titre 1"/>
          <p:cNvSpPr txBox="1">
            <a:spLocks/>
          </p:cNvSpPr>
          <p:nvPr/>
        </p:nvSpPr>
        <p:spPr>
          <a:xfrm>
            <a:off x="109537" y="1239439"/>
            <a:ext cx="1835436" cy="994172"/>
          </a:xfrm>
          <a:prstGeom prst="rect">
            <a:avLst/>
          </a:prstGeom>
        </p:spPr>
        <p:style>
          <a:lnRef idx="1">
            <a:schemeClr val="accent1"/>
          </a:lnRef>
          <a:fillRef idx="2">
            <a:schemeClr val="accent1"/>
          </a:fillRef>
          <a:effectRef idx="1">
            <a:schemeClr val="accent1"/>
          </a:effectRef>
          <a:fontRef idx="minor">
            <a:schemeClr val="dk1"/>
          </a:fontRef>
        </p:style>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2400" b="1" dirty="0">
                <a:effectLst>
                  <a:outerShdw blurRad="38100" dist="38100" dir="2700000" algn="tl">
                    <a:srgbClr val="000000">
                      <a:alpha val="43137"/>
                    </a:srgbClr>
                  </a:outerShdw>
                </a:effectLst>
              </a:rPr>
              <a:t>Fonctionnement du CTR</a:t>
            </a:r>
            <a:endParaRPr lang="fr-FR" sz="2400" dirty="0"/>
          </a:p>
        </p:txBody>
      </p:sp>
      <p:sp>
        <p:nvSpPr>
          <p:cNvPr id="11" name="Espace réservé du contenu 2"/>
          <p:cNvSpPr txBox="1">
            <a:spLocks/>
          </p:cNvSpPr>
          <p:nvPr/>
        </p:nvSpPr>
        <p:spPr>
          <a:xfrm>
            <a:off x="109537" y="2563091"/>
            <a:ext cx="1835436" cy="3667753"/>
          </a:xfrm>
          <a:prstGeom prst="rect">
            <a:avLst/>
          </a:prstGeom>
        </p:spPr>
        <p:style>
          <a:lnRef idx="1">
            <a:schemeClr val="accent1"/>
          </a:lnRef>
          <a:fillRef idx="2">
            <a:schemeClr val="accent1"/>
          </a:fillRef>
          <a:effectRef idx="1">
            <a:schemeClr val="accent1"/>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spcBef>
                <a:spcPts val="900"/>
              </a:spcBef>
              <a:spcAft>
                <a:spcPts val="900"/>
              </a:spcAft>
              <a:buNone/>
            </a:pPr>
            <a:r>
              <a:rPr lang="fr-FR" sz="1200" dirty="0"/>
              <a:t>Le CT-CH :</a:t>
            </a:r>
          </a:p>
          <a:p>
            <a:pPr>
              <a:spcBef>
                <a:spcPts val="900"/>
              </a:spcBef>
              <a:spcAft>
                <a:spcPts val="900"/>
              </a:spcAft>
            </a:pPr>
            <a:r>
              <a:rPr lang="fr-FR" sz="1200" dirty="0"/>
              <a:t>Est animé par le CILSS/CRA à travers le DIR. </a:t>
            </a:r>
          </a:p>
          <a:p>
            <a:pPr>
              <a:spcBef>
                <a:spcPts val="900"/>
              </a:spcBef>
              <a:spcAft>
                <a:spcPts val="900"/>
              </a:spcAft>
            </a:pPr>
            <a:r>
              <a:rPr lang="fr-FR" sz="1200" dirty="0"/>
              <a:t>établit son propre plan de travail. Ces réunions sont programmées de manière consensuelle et souvent en marge des réunions du PREGEC.  </a:t>
            </a:r>
          </a:p>
          <a:p>
            <a:pPr>
              <a:spcBef>
                <a:spcPts val="900"/>
              </a:spcBef>
              <a:spcAft>
                <a:spcPts val="900"/>
              </a:spcAft>
            </a:pPr>
            <a:r>
              <a:rPr lang="fr-FR" sz="1200" dirty="0"/>
              <a:t>tient autant de réunions que jugées nécessaires par les membres. </a:t>
            </a:r>
          </a:p>
        </p:txBody>
      </p:sp>
      <p:sp>
        <p:nvSpPr>
          <p:cNvPr id="12" name="Espace réservé du contenu 2"/>
          <p:cNvSpPr txBox="1">
            <a:spLocks/>
          </p:cNvSpPr>
          <p:nvPr/>
        </p:nvSpPr>
        <p:spPr>
          <a:xfrm>
            <a:off x="6690610" y="2464945"/>
            <a:ext cx="1909997" cy="3765898"/>
          </a:xfrm>
          <a:prstGeom prst="rect">
            <a:avLst/>
          </a:prstGeom>
        </p:spPr>
        <p:style>
          <a:lnRef idx="1">
            <a:schemeClr val="accent6"/>
          </a:lnRef>
          <a:fillRef idx="2">
            <a:schemeClr val="accent6"/>
          </a:fillRef>
          <a:effectRef idx="1">
            <a:schemeClr val="accent6"/>
          </a:effectRef>
          <a:fontRef idx="minor">
            <a:schemeClr val="dk1"/>
          </a:fontRef>
        </p:style>
        <p:txBody>
          <a:bodyPr vert="horz" lIns="68580" tIns="34290" rIns="68580" bIns="3429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900"/>
              </a:spcBef>
              <a:spcAft>
                <a:spcPts val="900"/>
              </a:spcAft>
              <a:buNone/>
            </a:pPr>
            <a:r>
              <a:rPr lang="fr-FR" sz="2100" dirty="0"/>
              <a:t>Le CS :laboratoire de certification de la qualité de l’outil à concevoir. </a:t>
            </a:r>
          </a:p>
          <a:p>
            <a:pPr>
              <a:spcBef>
                <a:spcPts val="900"/>
              </a:spcBef>
              <a:spcAft>
                <a:spcPts val="900"/>
              </a:spcAft>
            </a:pPr>
            <a:r>
              <a:rPr lang="fr-FR" sz="2100" dirty="0"/>
              <a:t>Suivre le processus de la révision régulière de l’outil AMR  en fonction des évolutions, etc.</a:t>
            </a:r>
          </a:p>
          <a:p>
            <a:r>
              <a:rPr lang="fr-FR" sz="2100" dirty="0"/>
              <a:t>Veiller sur la qualité et la pertinence scientifique </a:t>
            </a:r>
          </a:p>
          <a:p>
            <a:r>
              <a:rPr lang="fr-FR" sz="2100" dirty="0"/>
              <a:t>composition et le mode de fonctionnement de ce Groupe seront précisés plus tard lors d’une concertation (CILSS, CEDEAO, UEMOA, CSAO, FAO) </a:t>
            </a:r>
          </a:p>
        </p:txBody>
      </p:sp>
      <p:sp>
        <p:nvSpPr>
          <p:cNvPr id="13" name="Titre 1"/>
          <p:cNvSpPr txBox="1">
            <a:spLocks/>
          </p:cNvSpPr>
          <p:nvPr/>
        </p:nvSpPr>
        <p:spPr>
          <a:xfrm>
            <a:off x="6690610" y="1251345"/>
            <a:ext cx="1909997" cy="994172"/>
          </a:xfrm>
          <a:prstGeom prst="rect">
            <a:avLst/>
          </a:prstGeom>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800" b="1" dirty="0">
                <a:effectLst>
                  <a:outerShdw blurRad="38100" dist="38100" dir="2700000" algn="tl">
                    <a:srgbClr val="000000">
                      <a:alpha val="43137"/>
                    </a:srgbClr>
                  </a:outerShdw>
                </a:effectLst>
                <a:latin typeface="+mn-lt"/>
              </a:rPr>
              <a:t>Fonctionnement du Comité scientifique</a:t>
            </a:r>
            <a:endParaRPr lang="fr-FR" sz="1800" dirty="0">
              <a:latin typeface="+mn-lt"/>
            </a:endParaRPr>
          </a:p>
        </p:txBody>
      </p:sp>
      <p:sp>
        <p:nvSpPr>
          <p:cNvPr id="14" name="Titre 3"/>
          <p:cNvSpPr txBox="1">
            <a:spLocks/>
          </p:cNvSpPr>
          <p:nvPr/>
        </p:nvSpPr>
        <p:spPr>
          <a:xfrm>
            <a:off x="433964" y="385766"/>
            <a:ext cx="7886700" cy="738960"/>
          </a:xfrm>
          <a:prstGeom prst="rect">
            <a:avLst/>
          </a:prstGeom>
        </p:spPr>
        <p:txBody>
          <a:bodyPr vert="horz" lIns="78191" tIns="39095" rIns="78191" bIns="39095" rtlCol="0" anchor="ctr">
            <a:normAutofit/>
          </a:bodyPr>
          <a:lstStyle>
            <a:lvl1pPr algn="l" defTabSz="802020" rtl="0" eaLnBrk="1" latinLnBrk="0" hangingPunct="1">
              <a:lnSpc>
                <a:spcPct val="90000"/>
              </a:lnSpc>
              <a:spcBef>
                <a:spcPct val="0"/>
              </a:spcBef>
              <a:buNone/>
              <a:defRPr sz="3859" kern="1200">
                <a:solidFill>
                  <a:schemeClr val="tx1"/>
                </a:solidFill>
                <a:latin typeface="+mj-lt"/>
                <a:ea typeface="+mj-ea"/>
                <a:cs typeface="+mj-cs"/>
              </a:defRPr>
            </a:lvl1pPr>
          </a:lstStyle>
          <a:p>
            <a:pPr algn="ctr"/>
            <a:r>
              <a:rPr lang="fr-FR" sz="3300" cap="small" dirty="0">
                <a:latin typeface="Arial Black" panose="020B0A04020102020204" pitchFamily="34" charset="0"/>
              </a:rPr>
              <a:t>Gouvernance du processus AMR</a:t>
            </a:r>
          </a:p>
        </p:txBody>
      </p:sp>
    </p:spTree>
    <p:extLst>
      <p:ext uri="{BB962C8B-B14F-4D97-AF65-F5344CB8AC3E}">
        <p14:creationId xmlns:p14="http://schemas.microsoft.com/office/powerpoint/2010/main" val="2561626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641" y="385492"/>
            <a:ext cx="9144000" cy="1303183"/>
          </a:xfrm>
        </p:spPr>
        <p:txBody>
          <a:bodyPr>
            <a:noAutofit/>
          </a:bodyPr>
          <a:lstStyle/>
          <a:p>
            <a:pPr algn="ctr"/>
            <a:r>
              <a:rPr lang="fr-FR" sz="4104" b="1" cap="small"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Cadre de réédition de compte </a:t>
            </a:r>
          </a:p>
        </p:txBody>
      </p:sp>
      <p:grpSp>
        <p:nvGrpSpPr>
          <p:cNvPr id="32" name="Groupe 31"/>
          <p:cNvGrpSpPr/>
          <p:nvPr/>
        </p:nvGrpSpPr>
        <p:grpSpPr>
          <a:xfrm>
            <a:off x="137951" y="2386454"/>
            <a:ext cx="8588681" cy="2543689"/>
            <a:chOff x="161326" y="2562225"/>
            <a:chExt cx="10043985" cy="2974703"/>
          </a:xfrm>
        </p:grpSpPr>
        <p:sp>
          <p:nvSpPr>
            <p:cNvPr id="29" name="Ellipse 28"/>
            <p:cNvSpPr/>
            <p:nvPr/>
          </p:nvSpPr>
          <p:spPr>
            <a:xfrm>
              <a:off x="161326" y="3914182"/>
              <a:ext cx="285788" cy="285788"/>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nvGrpSpPr>
            <p:cNvPr id="31" name="Groupe 30"/>
            <p:cNvGrpSpPr/>
            <p:nvPr/>
          </p:nvGrpSpPr>
          <p:grpSpPr>
            <a:xfrm>
              <a:off x="236750" y="2562225"/>
              <a:ext cx="9968561" cy="2974703"/>
              <a:chOff x="151240" y="2559322"/>
              <a:chExt cx="9968561" cy="2974703"/>
            </a:xfrm>
          </p:grpSpPr>
          <p:sp>
            <p:nvSpPr>
              <p:cNvPr id="5" name="Forme libre 4"/>
              <p:cNvSpPr/>
              <p:nvPr/>
            </p:nvSpPr>
            <p:spPr>
              <a:xfrm>
                <a:off x="379644" y="3290282"/>
                <a:ext cx="3044360" cy="1511105"/>
              </a:xfrm>
              <a:custGeom>
                <a:avLst/>
                <a:gdLst>
                  <a:gd name="connsiteX0" fmla="*/ 0 w 2976180"/>
                  <a:gd name="connsiteY0" fmla="*/ 0 h 1511105"/>
                  <a:gd name="connsiteX1" fmla="*/ 2976180 w 2976180"/>
                  <a:gd name="connsiteY1" fmla="*/ 0 h 1511105"/>
                  <a:gd name="connsiteX2" fmla="*/ 2976180 w 2976180"/>
                  <a:gd name="connsiteY2" fmla="*/ 1511105 h 1511105"/>
                  <a:gd name="connsiteX3" fmla="*/ 0 w 2976180"/>
                  <a:gd name="connsiteY3" fmla="*/ 1511105 h 1511105"/>
                  <a:gd name="connsiteX4" fmla="*/ 0 w 2976180"/>
                  <a:gd name="connsiteY4" fmla="*/ 0 h 151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80" h="1511105">
                    <a:moveTo>
                      <a:pt x="0" y="0"/>
                    </a:moveTo>
                    <a:lnTo>
                      <a:pt x="2976180" y="0"/>
                    </a:lnTo>
                    <a:lnTo>
                      <a:pt x="2976180" y="1511105"/>
                    </a:lnTo>
                    <a:lnTo>
                      <a:pt x="0" y="1511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548" tIns="19548" rIns="19548" bIns="19548" numCol="1" spcCol="1270" anchor="ctr" anchorCtr="0">
                <a:noAutofit/>
              </a:bodyPr>
              <a:lstStyle/>
              <a:p>
                <a:pPr algn="ctr" defTabSz="684166">
                  <a:spcAft>
                    <a:spcPts val="0"/>
                  </a:spcAft>
                </a:pPr>
                <a:r>
                  <a:rPr lang="fr-FR" sz="1539" b="1" dirty="0">
                    <a:effectLst>
                      <a:outerShdw blurRad="38100" dist="38100" dir="2700000" algn="tl">
                        <a:srgbClr val="000000">
                          <a:alpha val="43137"/>
                        </a:srgbClr>
                      </a:outerShdw>
                    </a:effectLst>
                  </a:rPr>
                  <a:t>RPCA </a:t>
                </a:r>
                <a:r>
                  <a:rPr lang="fr-FR" sz="1539" b="1" dirty="0">
                    <a:effectLst>
                      <a:outerShdw blurRad="38100" dist="38100" dir="2700000" algn="tl">
                        <a:srgbClr val="000000">
                          <a:alpha val="43137"/>
                        </a:srgbClr>
                      </a:outerShdw>
                    </a:effectLst>
                    <a:sym typeface="Wingdings" panose="05000000000000000000" pitchFamily="2" charset="2"/>
                  </a:rPr>
                  <a:t> </a:t>
                </a:r>
                <a:r>
                  <a:rPr lang="fr-FR" sz="1539" b="1" dirty="0">
                    <a:effectLst>
                      <a:outerShdw blurRad="38100" dist="38100" dir="2700000" algn="tl">
                        <a:srgbClr val="000000">
                          <a:alpha val="43137"/>
                        </a:srgbClr>
                      </a:outerShdw>
                    </a:effectLst>
                  </a:rPr>
                  <a:t>concertation décisionnelle de haut niveau auquel la PF-AMR rendra compte des avancées sur l’AMR </a:t>
                </a:r>
              </a:p>
              <a:p>
                <a:pPr algn="ctr" defTabSz="684166">
                  <a:spcAft>
                    <a:spcPts val="0"/>
                  </a:spcAft>
                </a:pPr>
                <a:r>
                  <a:rPr lang="fr-FR" sz="1539" b="1" dirty="0">
                    <a:effectLst>
                      <a:outerShdw blurRad="38100" dist="38100" dir="2700000" algn="tl">
                        <a:srgbClr val="000000">
                          <a:alpha val="43137"/>
                        </a:srgbClr>
                      </a:outerShdw>
                    </a:effectLst>
                  </a:rPr>
                  <a:t>au Sahel et Afrique de l’Ouest</a:t>
                </a:r>
              </a:p>
            </p:txBody>
          </p:sp>
          <p:sp>
            <p:nvSpPr>
              <p:cNvPr id="6" name="Ellipse 5"/>
              <p:cNvSpPr/>
              <p:nvPr/>
            </p:nvSpPr>
            <p:spPr>
              <a:xfrm>
                <a:off x="539225" y="3207753"/>
                <a:ext cx="181865" cy="18186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Ellipse 6"/>
              <p:cNvSpPr/>
              <p:nvPr/>
            </p:nvSpPr>
            <p:spPr>
              <a:xfrm>
                <a:off x="840551" y="2890317"/>
                <a:ext cx="181865" cy="181865"/>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Ellipse 7"/>
              <p:cNvSpPr/>
              <p:nvPr/>
            </p:nvSpPr>
            <p:spPr>
              <a:xfrm>
                <a:off x="1146085" y="2941242"/>
                <a:ext cx="285788" cy="285788"/>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Ellipse 8"/>
              <p:cNvSpPr/>
              <p:nvPr/>
            </p:nvSpPr>
            <p:spPr>
              <a:xfrm>
                <a:off x="1400697" y="2661167"/>
                <a:ext cx="181865" cy="18186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Ellipse 9"/>
              <p:cNvSpPr/>
              <p:nvPr/>
            </p:nvSpPr>
            <p:spPr>
              <a:xfrm>
                <a:off x="1731692" y="2559322"/>
                <a:ext cx="181865" cy="181865"/>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 name="Ellipse 10"/>
              <p:cNvSpPr/>
              <p:nvPr/>
            </p:nvSpPr>
            <p:spPr>
              <a:xfrm>
                <a:off x="2139071" y="2737550"/>
                <a:ext cx="181865" cy="18186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Ellipse 11"/>
              <p:cNvSpPr/>
              <p:nvPr/>
            </p:nvSpPr>
            <p:spPr>
              <a:xfrm>
                <a:off x="2393683" y="2864859"/>
                <a:ext cx="285788" cy="285788"/>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Ellipse 12"/>
              <p:cNvSpPr/>
              <p:nvPr/>
            </p:nvSpPr>
            <p:spPr>
              <a:xfrm>
                <a:off x="2750139" y="3144929"/>
                <a:ext cx="181865" cy="181865"/>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Ellipse 13"/>
              <p:cNvSpPr/>
              <p:nvPr/>
            </p:nvSpPr>
            <p:spPr>
              <a:xfrm>
                <a:off x="3335470" y="3937461"/>
                <a:ext cx="181865" cy="18186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Ellipse 14"/>
              <p:cNvSpPr/>
              <p:nvPr/>
            </p:nvSpPr>
            <p:spPr>
              <a:xfrm>
                <a:off x="1614359" y="2760390"/>
                <a:ext cx="467654" cy="467654"/>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Ellipse 15"/>
              <p:cNvSpPr/>
              <p:nvPr/>
            </p:nvSpPr>
            <p:spPr>
              <a:xfrm>
                <a:off x="488547" y="4770973"/>
                <a:ext cx="181865" cy="18186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Ellipse 16"/>
              <p:cNvSpPr/>
              <p:nvPr/>
            </p:nvSpPr>
            <p:spPr>
              <a:xfrm>
                <a:off x="726895" y="4898315"/>
                <a:ext cx="285788" cy="285788"/>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Ellipse 17"/>
              <p:cNvSpPr/>
              <p:nvPr/>
            </p:nvSpPr>
            <p:spPr>
              <a:xfrm>
                <a:off x="1120624" y="4995702"/>
                <a:ext cx="415692" cy="415692"/>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Ellipse 18"/>
              <p:cNvSpPr/>
              <p:nvPr/>
            </p:nvSpPr>
            <p:spPr>
              <a:xfrm>
                <a:off x="1655309" y="5326699"/>
                <a:ext cx="181865" cy="18186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Ellipse 19"/>
              <p:cNvSpPr/>
              <p:nvPr/>
            </p:nvSpPr>
            <p:spPr>
              <a:xfrm>
                <a:off x="1780777" y="5090193"/>
                <a:ext cx="285788" cy="28578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1" name="Ellipse 20"/>
              <p:cNvSpPr/>
              <p:nvPr/>
            </p:nvSpPr>
            <p:spPr>
              <a:xfrm>
                <a:off x="2011765" y="5352160"/>
                <a:ext cx="181865" cy="18186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Ellipse 21"/>
              <p:cNvSpPr/>
              <p:nvPr/>
            </p:nvSpPr>
            <p:spPr>
              <a:xfrm>
                <a:off x="2240916" y="4944780"/>
                <a:ext cx="415692" cy="41569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Ellipse 22"/>
              <p:cNvSpPr/>
              <p:nvPr/>
            </p:nvSpPr>
            <p:spPr>
              <a:xfrm>
                <a:off x="2801061" y="4842935"/>
                <a:ext cx="285788" cy="285788"/>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Chevron 23"/>
              <p:cNvSpPr/>
              <p:nvPr/>
            </p:nvSpPr>
            <p:spPr>
              <a:xfrm>
                <a:off x="3347088" y="2737549"/>
                <a:ext cx="839320" cy="2589149"/>
              </a:xfrm>
              <a:prstGeom prst="chevron">
                <a:avLst>
                  <a:gd name="adj" fmla="val 6231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Forme libre 24"/>
              <p:cNvSpPr/>
              <p:nvPr/>
            </p:nvSpPr>
            <p:spPr>
              <a:xfrm>
                <a:off x="4186409" y="3211170"/>
                <a:ext cx="2289056" cy="1602339"/>
              </a:xfrm>
              <a:custGeom>
                <a:avLst/>
                <a:gdLst>
                  <a:gd name="connsiteX0" fmla="*/ 0 w 2289056"/>
                  <a:gd name="connsiteY0" fmla="*/ 0 h 1602339"/>
                  <a:gd name="connsiteX1" fmla="*/ 2289056 w 2289056"/>
                  <a:gd name="connsiteY1" fmla="*/ 0 h 1602339"/>
                  <a:gd name="connsiteX2" fmla="*/ 2289056 w 2289056"/>
                  <a:gd name="connsiteY2" fmla="*/ 1602339 h 1602339"/>
                  <a:gd name="connsiteX3" fmla="*/ 0 w 2289056"/>
                  <a:gd name="connsiteY3" fmla="*/ 1602339 h 1602339"/>
                  <a:gd name="connsiteX4" fmla="*/ 0 w 2289056"/>
                  <a:gd name="connsiteY4" fmla="*/ 0 h 1602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056" h="1602339">
                    <a:moveTo>
                      <a:pt x="0" y="0"/>
                    </a:moveTo>
                    <a:lnTo>
                      <a:pt x="2289056" y="0"/>
                    </a:lnTo>
                    <a:lnTo>
                      <a:pt x="2289056" y="1602339"/>
                    </a:lnTo>
                    <a:lnTo>
                      <a:pt x="0" y="1602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439" tIns="43439" rIns="43439" bIns="43439" numCol="1" spcCol="1270" anchor="ctr" anchorCtr="0">
                <a:noAutofit/>
              </a:bodyPr>
              <a:lstStyle/>
              <a:p>
                <a:pPr algn="ctr" defTabSz="1520368">
                  <a:lnSpc>
                    <a:spcPct val="90000"/>
                  </a:lnSpc>
                  <a:spcAft>
                    <a:spcPct val="35000"/>
                  </a:spcAft>
                </a:pPr>
                <a:r>
                  <a:rPr lang="fr-FR" sz="3420" b="1" dirty="0">
                    <a:effectLst>
                      <a:outerShdw blurRad="38100" dist="38100" dir="2700000" algn="tl">
                        <a:srgbClr val="000000">
                          <a:alpha val="43137"/>
                        </a:srgbClr>
                      </a:outerShdw>
                    </a:effectLst>
                  </a:rPr>
                  <a:t>Processus</a:t>
                </a:r>
              </a:p>
              <a:p>
                <a:pPr algn="ctr" defTabSz="1520368">
                  <a:lnSpc>
                    <a:spcPct val="90000"/>
                  </a:lnSpc>
                  <a:spcAft>
                    <a:spcPct val="35000"/>
                  </a:spcAft>
                </a:pPr>
                <a:r>
                  <a:rPr lang="fr-FR" sz="3420" b="1" dirty="0">
                    <a:effectLst>
                      <a:outerShdw blurRad="38100" dist="38100" dir="2700000" algn="tl">
                        <a:srgbClr val="000000">
                          <a:alpha val="43137"/>
                        </a:srgbClr>
                      </a:outerShdw>
                    </a:effectLst>
                  </a:rPr>
                  <a:t>AMR</a:t>
                </a:r>
              </a:p>
            </p:txBody>
          </p:sp>
          <p:sp>
            <p:nvSpPr>
              <p:cNvPr id="26" name="Chevron 25"/>
              <p:cNvSpPr/>
              <p:nvPr/>
            </p:nvSpPr>
            <p:spPr>
              <a:xfrm>
                <a:off x="6346764" y="2737548"/>
                <a:ext cx="839320" cy="2589149"/>
              </a:xfrm>
              <a:prstGeom prst="chevron">
                <a:avLst>
                  <a:gd name="adj" fmla="val 62310"/>
                </a:avLst>
              </a:prstGeom>
              <a:solidFill>
                <a:srgbClr val="92D050"/>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7" name="Forme libre 26"/>
              <p:cNvSpPr/>
              <p:nvPr/>
            </p:nvSpPr>
            <p:spPr>
              <a:xfrm>
                <a:off x="7314786" y="2828898"/>
                <a:ext cx="2805015" cy="2667376"/>
              </a:xfrm>
              <a:custGeom>
                <a:avLst/>
                <a:gdLst>
                  <a:gd name="connsiteX0" fmla="*/ 0 w 2805015"/>
                  <a:gd name="connsiteY0" fmla="*/ 1333688 h 2667376"/>
                  <a:gd name="connsiteX1" fmla="*/ 1402508 w 2805015"/>
                  <a:gd name="connsiteY1" fmla="*/ 0 h 2667376"/>
                  <a:gd name="connsiteX2" fmla="*/ 2805016 w 2805015"/>
                  <a:gd name="connsiteY2" fmla="*/ 1333688 h 2667376"/>
                  <a:gd name="connsiteX3" fmla="*/ 1402508 w 2805015"/>
                  <a:gd name="connsiteY3" fmla="*/ 2667376 h 2667376"/>
                  <a:gd name="connsiteX4" fmla="*/ 0 w 2805015"/>
                  <a:gd name="connsiteY4" fmla="*/ 1333688 h 2667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5015" h="2667376">
                    <a:moveTo>
                      <a:pt x="0" y="1333688"/>
                    </a:moveTo>
                    <a:cubicBezTo>
                      <a:pt x="0" y="597112"/>
                      <a:pt x="627924" y="0"/>
                      <a:pt x="1402508" y="0"/>
                    </a:cubicBezTo>
                    <a:cubicBezTo>
                      <a:pt x="2177092" y="0"/>
                      <a:pt x="2805016" y="597112"/>
                      <a:pt x="2805016" y="1333688"/>
                    </a:cubicBezTo>
                    <a:cubicBezTo>
                      <a:pt x="2805016" y="2070264"/>
                      <a:pt x="2177092" y="2667376"/>
                      <a:pt x="1402508" y="2667376"/>
                    </a:cubicBezTo>
                    <a:cubicBezTo>
                      <a:pt x="627924" y="2667376"/>
                      <a:pt x="0" y="2070264"/>
                      <a:pt x="0" y="1333688"/>
                    </a:cubicBezTo>
                    <a:close/>
                  </a:path>
                </a:pathLst>
              </a:custGeom>
              <a:solidFill>
                <a:srgbClr val="FFFF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351265" tIns="334029" rIns="351265" bIns="334029" numCol="1" spcCol="1270" anchor="ctr" anchorCtr="0">
                <a:noAutofit/>
              </a:bodyPr>
              <a:lstStyle/>
              <a:p>
                <a:pPr algn="ctr" defTabSz="760184">
                  <a:lnSpc>
                    <a:spcPct val="90000"/>
                  </a:lnSpc>
                  <a:spcAft>
                    <a:spcPct val="35000"/>
                  </a:spcAft>
                </a:pPr>
                <a:r>
                  <a:rPr lang="fr-FR" sz="1710" b="1" dirty="0">
                    <a:solidFill>
                      <a:schemeClr val="tx1"/>
                    </a:solidFill>
                    <a:effectLst>
                      <a:outerShdw blurRad="38100" dist="38100" dir="2700000" algn="tl">
                        <a:srgbClr val="000000">
                          <a:alpha val="43137"/>
                        </a:srgbClr>
                      </a:outerShdw>
                    </a:effectLst>
                  </a:rPr>
                  <a:t>RPCA  </a:t>
                </a:r>
                <a:r>
                  <a:rPr lang="fr-FR" sz="1710" b="1" dirty="0">
                    <a:solidFill>
                      <a:schemeClr val="tx1"/>
                    </a:solidFill>
                    <a:effectLst>
                      <a:outerShdw blurRad="38100" dist="38100" dir="2700000" algn="tl">
                        <a:srgbClr val="000000">
                          <a:alpha val="43137"/>
                        </a:srgbClr>
                      </a:outerShdw>
                    </a:effectLst>
                    <a:sym typeface="Wingdings" panose="05000000000000000000" pitchFamily="2" charset="2"/>
                  </a:rPr>
                  <a:t> </a:t>
                </a:r>
                <a:r>
                  <a:rPr lang="fr-FR" sz="1710" b="1" dirty="0">
                    <a:solidFill>
                      <a:schemeClr val="tx1"/>
                    </a:solidFill>
                    <a:effectLst>
                      <a:outerShdw blurRad="38100" dist="38100" dir="2700000" algn="tl">
                        <a:srgbClr val="000000">
                          <a:alpha val="43137"/>
                        </a:srgbClr>
                      </a:outerShdw>
                    </a:effectLst>
                  </a:rPr>
                  <a:t>validation définitive de l’outil par le RPCA, et des résultats d’AMR dans les pays à chaque réunion</a:t>
                </a:r>
              </a:p>
            </p:txBody>
          </p:sp>
          <p:sp>
            <p:nvSpPr>
              <p:cNvPr id="28" name="Ellipse 27"/>
              <p:cNvSpPr/>
              <p:nvPr/>
            </p:nvSpPr>
            <p:spPr>
              <a:xfrm>
                <a:off x="205873" y="3476625"/>
                <a:ext cx="285788" cy="285788"/>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0" name="Ellipse 29"/>
              <p:cNvSpPr/>
              <p:nvPr/>
            </p:nvSpPr>
            <p:spPr>
              <a:xfrm>
                <a:off x="151240" y="4444402"/>
                <a:ext cx="285788" cy="28578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grpSp>
      </p:grpSp>
    </p:spTree>
    <p:extLst>
      <p:ext uri="{BB962C8B-B14F-4D97-AF65-F5344CB8AC3E}">
        <p14:creationId xmlns:p14="http://schemas.microsoft.com/office/powerpoint/2010/main" val="1043593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824CC04-BA0C-49DB-9857-7902E9E92599}"/>
              </a:ext>
            </a:extLst>
          </p:cNvPr>
          <p:cNvPicPr>
            <a:picLocks noChangeAspect="1"/>
          </p:cNvPicPr>
          <p:nvPr/>
        </p:nvPicPr>
        <p:blipFill rotWithShape="1">
          <a:blip r:embed="rId2">
            <a:extLst>
              <a:ext uri="{28A0092B-C50C-407E-A947-70E740481C1C}">
                <a14:useLocalDpi xmlns:a14="http://schemas.microsoft.com/office/drawing/2010/main" val="0"/>
              </a:ext>
            </a:extLst>
          </a:blip>
          <a:srcRect l="2375"/>
          <a:stretch/>
        </p:blipFill>
        <p:spPr>
          <a:xfrm>
            <a:off x="108586" y="2492896"/>
            <a:ext cx="8926827" cy="4258182"/>
          </a:xfrm>
          <a:prstGeom prst="rect">
            <a:avLst/>
          </a:prstGeom>
        </p:spPr>
      </p:pic>
      <p:sp>
        <p:nvSpPr>
          <p:cNvPr id="2" name="Title 1"/>
          <p:cNvSpPr>
            <a:spLocks noGrp="1"/>
          </p:cNvSpPr>
          <p:nvPr>
            <p:ph type="title"/>
          </p:nvPr>
        </p:nvSpPr>
        <p:spPr>
          <a:xfrm>
            <a:off x="539552" y="465099"/>
            <a:ext cx="8305800" cy="2438400"/>
          </a:xfrm>
        </p:spPr>
        <p:txBody>
          <a:bodyPr>
            <a:normAutofit fontScale="90000"/>
          </a:bodyPr>
          <a:lstStyle/>
          <a:p>
            <a:pPr algn="ctr"/>
            <a:r>
              <a:rPr lang="en-US" sz="9600" dirty="0">
                <a:latin typeface="Arial Black" panose="020B0A04020102020204" pitchFamily="34" charset="0"/>
              </a:rPr>
              <a:t>Fin</a:t>
            </a:r>
            <a:br>
              <a:rPr lang="en-US" sz="9600" dirty="0">
                <a:latin typeface="Arial Black" panose="020B0A04020102020204" pitchFamily="34" charset="0"/>
              </a:rPr>
            </a:br>
            <a:r>
              <a:rPr lang="en-US" sz="9600" dirty="0">
                <a:latin typeface="Arial Black" panose="020B0A04020102020204" pitchFamily="34" charset="0"/>
              </a:rPr>
              <a:t>?</a:t>
            </a:r>
          </a:p>
        </p:txBody>
      </p:sp>
      <p:sp>
        <p:nvSpPr>
          <p:cNvPr id="4" name="Date Placeholder 3"/>
          <p:cNvSpPr>
            <a:spLocks noGrp="1"/>
          </p:cNvSpPr>
          <p:nvPr>
            <p:ph type="dt" sz="half" idx="10"/>
          </p:nvPr>
        </p:nvSpPr>
        <p:spPr>
          <a:xfrm>
            <a:off x="-76200" y="7559675"/>
            <a:ext cx="1447800" cy="365125"/>
          </a:xfrm>
          <a:prstGeom prst="rect">
            <a:avLst/>
          </a:prstGeom>
        </p:spPr>
        <p:txBody>
          <a:bodyPr/>
          <a:lstStyle/>
          <a:p>
            <a:pPr>
              <a:defRPr/>
            </a:pPr>
            <a:fld id="{3C6C3300-48B1-40BB-85AD-5C7A61F378ED}" type="datetime1">
              <a:rPr lang="en-US" smtClean="0">
                <a:solidFill>
                  <a:schemeClr val="tx1">
                    <a:lumMod val="50000"/>
                    <a:lumOff val="50000"/>
                  </a:schemeClr>
                </a:solidFill>
              </a:rPr>
              <a:pPr>
                <a:defRPr/>
              </a:pPr>
              <a:t>10/19/2020</a:t>
            </a:fld>
            <a:endParaRPr lang="en-US" dirty="0">
              <a:solidFill>
                <a:schemeClr val="tx1">
                  <a:lumMod val="50000"/>
                  <a:lumOff val="50000"/>
                </a:schemeClr>
              </a:solidFill>
            </a:endParaRPr>
          </a:p>
        </p:txBody>
      </p:sp>
      <p:sp>
        <p:nvSpPr>
          <p:cNvPr id="5" name="Footer Placeholder 4"/>
          <p:cNvSpPr>
            <a:spLocks noGrp="1"/>
          </p:cNvSpPr>
          <p:nvPr>
            <p:ph type="ftr" sz="quarter" idx="11"/>
          </p:nvPr>
        </p:nvSpPr>
        <p:spPr>
          <a:xfrm>
            <a:off x="-76200" y="7575550"/>
            <a:ext cx="2895600" cy="365125"/>
          </a:xfrm>
          <a:prstGeom prst="rect">
            <a:avLst/>
          </a:prstGeom>
        </p:spPr>
        <p:txBody>
          <a:bodyPr/>
          <a:lstStyle/>
          <a:p>
            <a:pPr>
              <a:defRPr/>
            </a:pPr>
            <a:r>
              <a:rPr lang="en-US">
                <a:solidFill>
                  <a:schemeClr val="tx1">
                    <a:lumMod val="50000"/>
                    <a:lumOff val="50000"/>
                  </a:schemeClr>
                </a:solidFill>
              </a:rPr>
              <a:t>IPC Learning Programme</a:t>
            </a:r>
            <a:endParaRPr lang="en-US" dirty="0">
              <a:solidFill>
                <a:schemeClr val="tx1">
                  <a:lumMod val="50000"/>
                  <a:lumOff val="50000"/>
                </a:schemeClr>
              </a:solidFill>
            </a:endParaRPr>
          </a:p>
        </p:txBody>
      </p:sp>
      <p:sp>
        <p:nvSpPr>
          <p:cNvPr id="6" name="Slide Number Placeholder 5"/>
          <p:cNvSpPr>
            <a:spLocks noGrp="1"/>
          </p:cNvSpPr>
          <p:nvPr>
            <p:ph type="sldNum" sz="quarter" idx="12"/>
          </p:nvPr>
        </p:nvSpPr>
        <p:spPr>
          <a:xfrm>
            <a:off x="6934200" y="7575550"/>
            <a:ext cx="2133600" cy="365125"/>
          </a:xfrm>
          <a:prstGeom prst="rect">
            <a:avLst/>
          </a:prstGeom>
        </p:spPr>
        <p:txBody>
          <a:bodyPr/>
          <a:lstStyle/>
          <a:p>
            <a:pPr>
              <a:defRPr/>
            </a:pPr>
            <a:fld id="{A2B0062C-FEAD-43E6-A3C0-F5F6CEBB2A3C}" type="slidenum">
              <a:rPr lang="en-US" smtClean="0">
                <a:solidFill>
                  <a:schemeClr val="tx1">
                    <a:lumMod val="50000"/>
                    <a:lumOff val="50000"/>
                  </a:schemeClr>
                </a:solidFill>
              </a:rPr>
              <a:pPr>
                <a:defRPr/>
              </a:pPr>
              <a:t>29</a:t>
            </a:fld>
            <a:endParaRPr lang="en-US">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7798"/>
            <a:ext cx="5050904" cy="838200"/>
          </a:xfrm>
        </p:spPr>
        <p:txBody>
          <a:bodyPr>
            <a:normAutofit/>
          </a:bodyPr>
          <a:lstStyle/>
          <a:p>
            <a:pPr fontAlgn="auto">
              <a:spcAft>
                <a:spcPts val="0"/>
              </a:spcAft>
              <a:defRPr/>
            </a:pPr>
            <a:r>
              <a:rPr lang="fr-FR" cap="small" dirty="0">
                <a:solidFill>
                  <a:schemeClr val="tx1"/>
                </a:solidFill>
                <a:latin typeface="Arial Black" panose="020B0A04020102020204" pitchFamily="34" charset="0"/>
              </a:rPr>
              <a:t>Objectifs</a:t>
            </a:r>
          </a:p>
        </p:txBody>
      </p:sp>
      <p:sp>
        <p:nvSpPr>
          <p:cNvPr id="3" name="Content Placeholder 2"/>
          <p:cNvSpPr>
            <a:spLocks noGrp="1"/>
          </p:cNvSpPr>
          <p:nvPr>
            <p:ph idx="1"/>
          </p:nvPr>
        </p:nvSpPr>
        <p:spPr>
          <a:xfrm>
            <a:off x="611560" y="1588809"/>
            <a:ext cx="7920880" cy="4980207"/>
          </a:xfrm>
        </p:spPr>
        <p:txBody>
          <a:bodyPr>
            <a:noAutofit/>
          </a:bodyPr>
          <a:lstStyle/>
          <a:p>
            <a:pPr marL="342900" lvl="0" indent="-514350">
              <a:lnSpc>
                <a:spcPct val="120000"/>
              </a:lnSpc>
              <a:spcBef>
                <a:spcPts val="0"/>
              </a:spcBef>
              <a:spcAft>
                <a:spcPts val="2100"/>
              </a:spcAft>
              <a:buFont typeface="+mj-lt"/>
              <a:buAutoNum type="arabicPeriod"/>
            </a:pPr>
            <a:r>
              <a:rPr lang="fr-FR" sz="3200" b="1" cap="small" dirty="0"/>
              <a:t>Rappel du contexte</a:t>
            </a:r>
          </a:p>
          <a:p>
            <a:pPr marL="342900" lvl="0" indent="-514350">
              <a:lnSpc>
                <a:spcPct val="120000"/>
              </a:lnSpc>
              <a:spcBef>
                <a:spcPts val="0"/>
              </a:spcBef>
              <a:spcAft>
                <a:spcPts val="2100"/>
              </a:spcAft>
              <a:buFont typeface="+mj-lt"/>
              <a:buAutoNum type="arabicPeriod"/>
            </a:pPr>
            <a:r>
              <a:rPr lang="fr-FR" sz="3200" b="1" cap="small" dirty="0">
                <a:solidFill>
                  <a:schemeClr val="tx1"/>
                </a:solidFill>
              </a:rPr>
              <a:t>Expliquer l’approche du CH</a:t>
            </a:r>
          </a:p>
          <a:p>
            <a:pPr marL="342900" indent="-514350">
              <a:lnSpc>
                <a:spcPct val="120000"/>
              </a:lnSpc>
              <a:spcBef>
                <a:spcPts val="0"/>
              </a:spcBef>
              <a:spcAft>
                <a:spcPts val="2100"/>
              </a:spcAft>
              <a:buFont typeface="+mj-lt"/>
              <a:buAutoNum type="arabicPeriod"/>
            </a:pPr>
            <a:r>
              <a:rPr lang="fr-FR" sz="3200" b="1" cap="small" dirty="0">
                <a:solidFill>
                  <a:schemeClr val="tx1"/>
                </a:solidFill>
              </a:rPr>
              <a:t>Expliquer le cadre analytique du CH</a:t>
            </a:r>
          </a:p>
          <a:p>
            <a:pPr marL="342900" indent="-514350">
              <a:lnSpc>
                <a:spcPct val="120000"/>
              </a:lnSpc>
              <a:spcBef>
                <a:spcPts val="0"/>
              </a:spcBef>
              <a:spcAft>
                <a:spcPts val="2100"/>
              </a:spcAft>
              <a:buFont typeface="+mj-lt"/>
              <a:buAutoNum type="arabicPeriod"/>
            </a:pPr>
            <a:r>
              <a:rPr lang="fr-FR" sz="3200" b="1" cap="small" dirty="0"/>
              <a:t>Sources des données utilisées</a:t>
            </a:r>
            <a:endParaRPr lang="fr-FR" sz="3200" b="1" cap="small" dirty="0">
              <a:solidFill>
                <a:schemeClr val="tx1"/>
              </a:solidFill>
            </a:endParaRPr>
          </a:p>
          <a:p>
            <a:pPr marL="342900" indent="-514350">
              <a:lnSpc>
                <a:spcPct val="120000"/>
              </a:lnSpc>
              <a:spcBef>
                <a:spcPts val="0"/>
              </a:spcBef>
              <a:spcAft>
                <a:spcPts val="2100"/>
              </a:spcAft>
              <a:buFont typeface="+mj-lt"/>
              <a:buAutoNum type="arabicPeriod"/>
            </a:pPr>
            <a:r>
              <a:rPr lang="fr-FR" sz="3200" b="1" cap="small" dirty="0"/>
              <a:t>Cadre Gouvernance </a:t>
            </a:r>
          </a:p>
          <a:p>
            <a:pPr marL="342900" indent="-514350">
              <a:lnSpc>
                <a:spcPct val="120000"/>
              </a:lnSpc>
              <a:spcBef>
                <a:spcPts val="0"/>
              </a:spcBef>
              <a:spcAft>
                <a:spcPts val="2100"/>
              </a:spcAft>
              <a:buFont typeface="+mj-lt"/>
              <a:buAutoNum type="arabicPeriod"/>
            </a:pPr>
            <a:r>
              <a:rPr lang="fr-FR" sz="3200" b="1" cap="small" dirty="0">
                <a:solidFill>
                  <a:schemeClr val="tx1"/>
                </a:solidFill>
              </a:rPr>
              <a:t>Produits du CH</a:t>
            </a:r>
          </a:p>
          <a:p>
            <a:pPr marL="514350" indent="-514350">
              <a:lnSpc>
                <a:spcPct val="120000"/>
              </a:lnSpc>
              <a:spcBef>
                <a:spcPts val="0"/>
              </a:spcBef>
              <a:spcAft>
                <a:spcPts val="2100"/>
              </a:spcAft>
              <a:buFont typeface="+mj-lt"/>
              <a:buAutoNum type="arabicPeriod"/>
            </a:pPr>
            <a:endParaRPr lang="fr-FR" sz="3200" b="1" cap="small" dirty="0">
              <a:solidFill>
                <a:schemeClr val="tx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507" y="288983"/>
            <a:ext cx="3636965" cy="548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139834" y="126036"/>
            <a:ext cx="8520600" cy="1095644"/>
          </a:xfrm>
          <a:prstGeom prst="rect">
            <a:avLst/>
          </a:prstGeom>
        </p:spPr>
        <p:txBody>
          <a:bodyPr spcFirstLastPara="1" vert="horz" wrap="square" lIns="91425" tIns="91425" rIns="91425" bIns="91425" rtlCol="0" anchor="t" anchorCtr="0">
            <a:noAutofit/>
          </a:bodyPr>
          <a:lstStyle/>
          <a:p>
            <a:pPr algn="ctr">
              <a:spcBef>
                <a:spcPts val="0"/>
              </a:spcBef>
            </a:pPr>
            <a:r>
              <a:rPr lang="fr" dirty="0">
                <a:latin typeface="Arial Black" panose="020B0A04020102020204" pitchFamily="34" charset="0"/>
              </a:rPr>
              <a:t>Rappel du contexte et Grandes étapes du CH</a:t>
            </a:r>
            <a:endParaRPr dirty="0">
              <a:latin typeface="Arial Black" panose="020B0A04020102020204" pitchFamily="34" charset="0"/>
            </a:endParaRPr>
          </a:p>
        </p:txBody>
      </p:sp>
      <p:cxnSp>
        <p:nvCxnSpPr>
          <p:cNvPr id="227" name="Google Shape;227;p30"/>
          <p:cNvCxnSpPr>
            <a:cxnSpLocks/>
          </p:cNvCxnSpPr>
          <p:nvPr/>
        </p:nvCxnSpPr>
        <p:spPr>
          <a:xfrm flipV="1">
            <a:off x="2428866" y="1348834"/>
            <a:ext cx="0" cy="2224182"/>
          </a:xfrm>
          <a:prstGeom prst="straightConnector1">
            <a:avLst/>
          </a:prstGeom>
          <a:noFill/>
          <a:ln w="57150" cap="flat" cmpd="sng">
            <a:solidFill>
              <a:schemeClr val="dk2"/>
            </a:solidFill>
            <a:prstDash val="solid"/>
            <a:round/>
            <a:headEnd type="none" w="med" len="med"/>
            <a:tailEnd type="oval" w="med" len="med"/>
          </a:ln>
        </p:spPr>
      </p:cxnSp>
      <p:sp>
        <p:nvSpPr>
          <p:cNvPr id="228" name="Google Shape;228;p30"/>
          <p:cNvSpPr txBox="1">
            <a:spLocks noGrp="1"/>
          </p:cNvSpPr>
          <p:nvPr>
            <p:ph type="title"/>
          </p:nvPr>
        </p:nvSpPr>
        <p:spPr>
          <a:xfrm>
            <a:off x="954342" y="1116146"/>
            <a:ext cx="2315700" cy="392100"/>
          </a:xfrm>
          <a:prstGeom prst="rect">
            <a:avLst/>
          </a:prstGeom>
        </p:spPr>
        <p:txBody>
          <a:bodyPr spcFirstLastPara="1" vert="horz" wrap="square" lIns="91425" tIns="91425" rIns="91425" bIns="91425" rtlCol="0" anchor="ctr" anchorCtr="0">
            <a:noAutofit/>
          </a:bodyPr>
          <a:lstStyle/>
          <a:p>
            <a:pPr>
              <a:spcBef>
                <a:spcPts val="0"/>
              </a:spcBef>
            </a:pPr>
            <a:r>
              <a:rPr lang="fr" sz="2000" b="1" dirty="0">
                <a:solidFill>
                  <a:schemeClr val="dk1"/>
                </a:solidFill>
              </a:rPr>
              <a:t>Avant 1999</a:t>
            </a:r>
            <a:endParaRPr sz="2000" b="1" dirty="0">
              <a:solidFill>
                <a:schemeClr val="dk1"/>
              </a:solidFill>
            </a:endParaRPr>
          </a:p>
        </p:txBody>
      </p:sp>
      <p:cxnSp>
        <p:nvCxnSpPr>
          <p:cNvPr id="236" name="Google Shape;236;p30"/>
          <p:cNvCxnSpPr>
            <a:cxnSpLocks/>
          </p:cNvCxnSpPr>
          <p:nvPr/>
        </p:nvCxnSpPr>
        <p:spPr>
          <a:xfrm>
            <a:off x="4644008" y="3797467"/>
            <a:ext cx="0" cy="449468"/>
          </a:xfrm>
          <a:prstGeom prst="straightConnector1">
            <a:avLst/>
          </a:prstGeom>
          <a:noFill/>
          <a:ln w="133350" cap="flat" cmpd="sng">
            <a:solidFill>
              <a:schemeClr val="accent6">
                <a:lumMod val="60000"/>
                <a:lumOff val="40000"/>
              </a:schemeClr>
            </a:solidFill>
            <a:prstDash val="solid"/>
            <a:round/>
            <a:headEnd type="none" w="med" len="med"/>
            <a:tailEnd type="oval" w="med" len="med"/>
          </a:ln>
        </p:spPr>
      </p:cxnSp>
      <p:graphicFrame>
        <p:nvGraphicFramePr>
          <p:cNvPr id="2" name="Tableau 2">
            <a:extLst>
              <a:ext uri="{FF2B5EF4-FFF2-40B4-BE49-F238E27FC236}">
                <a16:creationId xmlns:a16="http://schemas.microsoft.com/office/drawing/2014/main" id="{A79348A2-AC6E-4D87-822C-8AE963C66EE6}"/>
              </a:ext>
            </a:extLst>
          </p:cNvPr>
          <p:cNvGraphicFramePr>
            <a:graphicFrameLocks noGrp="1"/>
          </p:cNvGraphicFramePr>
          <p:nvPr>
            <p:extLst>
              <p:ext uri="{D42A27DB-BD31-4B8C-83A1-F6EECF244321}">
                <p14:modId xmlns:p14="http://schemas.microsoft.com/office/powerpoint/2010/main" val="3761883244"/>
              </p:ext>
            </p:extLst>
          </p:nvPr>
        </p:nvGraphicFramePr>
        <p:xfrm>
          <a:off x="251520" y="3526508"/>
          <a:ext cx="8009010" cy="370840"/>
        </p:xfrm>
        <a:graphic>
          <a:graphicData uri="http://schemas.openxmlformats.org/drawingml/2006/table">
            <a:tbl>
              <a:tblPr firstRow="1" bandRow="1">
                <a:tableStyleId>{08FB837D-C827-4EFA-A057-4D05807E0F7C}</a:tableStyleId>
              </a:tblPr>
              <a:tblGrid>
                <a:gridCol w="1601802">
                  <a:extLst>
                    <a:ext uri="{9D8B030D-6E8A-4147-A177-3AD203B41FA5}">
                      <a16:colId xmlns:a16="http://schemas.microsoft.com/office/drawing/2014/main" val="1692423702"/>
                    </a:ext>
                  </a:extLst>
                </a:gridCol>
                <a:gridCol w="1601802">
                  <a:extLst>
                    <a:ext uri="{9D8B030D-6E8A-4147-A177-3AD203B41FA5}">
                      <a16:colId xmlns:a16="http://schemas.microsoft.com/office/drawing/2014/main" val="793022890"/>
                    </a:ext>
                  </a:extLst>
                </a:gridCol>
                <a:gridCol w="1601802">
                  <a:extLst>
                    <a:ext uri="{9D8B030D-6E8A-4147-A177-3AD203B41FA5}">
                      <a16:colId xmlns:a16="http://schemas.microsoft.com/office/drawing/2014/main" val="565237116"/>
                    </a:ext>
                  </a:extLst>
                </a:gridCol>
                <a:gridCol w="1601802">
                  <a:extLst>
                    <a:ext uri="{9D8B030D-6E8A-4147-A177-3AD203B41FA5}">
                      <a16:colId xmlns:a16="http://schemas.microsoft.com/office/drawing/2014/main" val="719433366"/>
                    </a:ext>
                  </a:extLst>
                </a:gridCol>
                <a:gridCol w="1601802">
                  <a:extLst>
                    <a:ext uri="{9D8B030D-6E8A-4147-A177-3AD203B41FA5}">
                      <a16:colId xmlns:a16="http://schemas.microsoft.com/office/drawing/2014/main" val="2484619041"/>
                    </a:ext>
                  </a:extLst>
                </a:gridCol>
              </a:tblGrid>
              <a:tr h="370840">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330412555"/>
                  </a:ext>
                </a:extLst>
              </a:tr>
            </a:tbl>
          </a:graphicData>
        </a:graphic>
      </p:graphicFrame>
      <p:sp>
        <p:nvSpPr>
          <p:cNvPr id="8" name="Ellipse 7">
            <a:extLst>
              <a:ext uri="{FF2B5EF4-FFF2-40B4-BE49-F238E27FC236}">
                <a16:creationId xmlns:a16="http://schemas.microsoft.com/office/drawing/2014/main" id="{9C432CD3-1F02-4CCB-BB09-A9A734975DC2}"/>
              </a:ext>
            </a:extLst>
          </p:cNvPr>
          <p:cNvSpPr/>
          <p:nvPr/>
        </p:nvSpPr>
        <p:spPr>
          <a:xfrm>
            <a:off x="2275078" y="3936185"/>
            <a:ext cx="307576" cy="275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Google Shape;229;p30">
            <a:extLst>
              <a:ext uri="{FF2B5EF4-FFF2-40B4-BE49-F238E27FC236}">
                <a16:creationId xmlns:a16="http://schemas.microsoft.com/office/drawing/2014/main" id="{54FC0FAA-AD7A-4A2E-8A12-5B93D4360A27}"/>
              </a:ext>
            </a:extLst>
          </p:cNvPr>
          <p:cNvSpPr txBox="1">
            <a:spLocks/>
          </p:cNvSpPr>
          <p:nvPr/>
        </p:nvSpPr>
        <p:spPr>
          <a:xfrm>
            <a:off x="139834" y="4140543"/>
            <a:ext cx="3458478" cy="2547133"/>
          </a:xfrm>
          <a:prstGeom prst="rect">
            <a:avLst/>
          </a:prstGeom>
        </p:spPr>
        <p:style>
          <a:lnRef idx="2">
            <a:schemeClr val="accent1"/>
          </a:lnRef>
          <a:fillRef idx="1">
            <a:schemeClr val="lt1"/>
          </a:fillRef>
          <a:effectRef idx="0">
            <a:schemeClr val="accent1"/>
          </a:effectRef>
          <a:fontRef idx="minor">
            <a:schemeClr val="dk1"/>
          </a:fontRef>
        </p:style>
        <p:txBody>
          <a:bodyPr spcFirstLastPara="1" vert="horz" wrap="square" lIns="91425" tIns="91425" rIns="91425" bIns="91425"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fr-FR" sz="1800" dirty="0"/>
              <a:t>Face à cette divergence des produits d’information sur les crises alimentaires et nutritionnelles, les partenaires ont demandé au CILSS de mettre en place un comité chargé de développer une approche holistique valorisant l’ensemble des systèmes existant sur la SAN</a:t>
            </a:r>
          </a:p>
          <a:p>
            <a:pPr marL="0" indent="0" fontAlgn="auto">
              <a:spcBef>
                <a:spcPts val="1600"/>
              </a:spcBef>
              <a:spcAft>
                <a:spcPts val="1600"/>
              </a:spcAft>
              <a:buFont typeface="Arial" panose="020B0604020202020204" pitchFamily="34" charset="0"/>
              <a:buNone/>
            </a:pPr>
            <a:endParaRPr lang="fr-FR" sz="2400" dirty="0"/>
          </a:p>
        </p:txBody>
      </p:sp>
      <p:cxnSp>
        <p:nvCxnSpPr>
          <p:cNvPr id="24" name="Google Shape;227;p30">
            <a:extLst>
              <a:ext uri="{FF2B5EF4-FFF2-40B4-BE49-F238E27FC236}">
                <a16:creationId xmlns:a16="http://schemas.microsoft.com/office/drawing/2014/main" id="{B17C7060-2700-4543-ACEF-14D2D43FAFC4}"/>
              </a:ext>
            </a:extLst>
          </p:cNvPr>
          <p:cNvCxnSpPr>
            <a:cxnSpLocks/>
          </p:cNvCxnSpPr>
          <p:nvPr/>
        </p:nvCxnSpPr>
        <p:spPr>
          <a:xfrm flipV="1">
            <a:off x="4256025" y="1372321"/>
            <a:ext cx="0" cy="2224182"/>
          </a:xfrm>
          <a:prstGeom prst="straightConnector1">
            <a:avLst/>
          </a:prstGeom>
          <a:noFill/>
          <a:ln w="57150" cap="flat" cmpd="sng">
            <a:solidFill>
              <a:schemeClr val="dk2"/>
            </a:solidFill>
            <a:prstDash val="solid"/>
            <a:round/>
            <a:headEnd type="none" w="med" len="med"/>
            <a:tailEnd type="oval" w="med" len="med"/>
          </a:ln>
        </p:spPr>
      </p:cxnSp>
      <p:sp>
        <p:nvSpPr>
          <p:cNvPr id="25" name="Google Shape;229;p30">
            <a:extLst>
              <a:ext uri="{FF2B5EF4-FFF2-40B4-BE49-F238E27FC236}">
                <a16:creationId xmlns:a16="http://schemas.microsoft.com/office/drawing/2014/main" id="{9790DDF5-3012-46B9-803F-22CE4A0A2A73}"/>
              </a:ext>
            </a:extLst>
          </p:cNvPr>
          <p:cNvSpPr txBox="1">
            <a:spLocks/>
          </p:cNvSpPr>
          <p:nvPr/>
        </p:nvSpPr>
        <p:spPr>
          <a:xfrm>
            <a:off x="3153665" y="1920289"/>
            <a:ext cx="3185678" cy="1521645"/>
          </a:xfrm>
          <a:prstGeom prst="rect">
            <a:avLst/>
          </a:prstGeom>
        </p:spPr>
        <p:style>
          <a:lnRef idx="2">
            <a:schemeClr val="accent2"/>
          </a:lnRef>
          <a:fillRef idx="1">
            <a:schemeClr val="lt1"/>
          </a:fillRef>
          <a:effectRef idx="0">
            <a:schemeClr val="accent2"/>
          </a:effectRef>
          <a:fontRef idx="minor">
            <a:schemeClr val="dk1"/>
          </a:fontRef>
        </p:style>
        <p:txBody>
          <a:bodyPr spcFirstLastPara="1" vert="horz" wrap="square" lIns="91425" tIns="91425" rIns="91425" bIns="91425"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fr-FR" sz="1800" dirty="0"/>
              <a:t>CT-CH plusieurs séries de réflexions et de concertations techniques au niveau régional et avec GSU/IPC </a:t>
            </a:r>
            <a:r>
              <a:rPr lang="fr-FR" sz="1800" dirty="0">
                <a:sym typeface="Wingdings" panose="05000000000000000000" pitchFamily="2" charset="2"/>
              </a:rPr>
              <a:t> première note technique du CH</a:t>
            </a:r>
            <a:endParaRPr lang="fr-FR" sz="2400" dirty="0"/>
          </a:p>
        </p:txBody>
      </p:sp>
      <p:sp>
        <p:nvSpPr>
          <p:cNvPr id="229" name="Google Shape;229;p30"/>
          <p:cNvSpPr txBox="1">
            <a:spLocks noGrp="1"/>
          </p:cNvSpPr>
          <p:nvPr>
            <p:ph type="body" idx="4294967295"/>
          </p:nvPr>
        </p:nvSpPr>
        <p:spPr>
          <a:xfrm>
            <a:off x="111811" y="1492002"/>
            <a:ext cx="2987204" cy="226237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spcFirstLastPara="1" vert="horz" wrap="square" lIns="91425" tIns="91425" rIns="91425" bIns="91425" rtlCol="0" anchor="t" anchorCtr="0">
            <a:noAutofit/>
          </a:bodyPr>
          <a:lstStyle/>
          <a:p>
            <a:pPr marL="0" lvl="0" indent="0">
              <a:lnSpc>
                <a:spcPct val="100000"/>
              </a:lnSpc>
              <a:spcBef>
                <a:spcPts val="0"/>
              </a:spcBef>
              <a:buNone/>
            </a:pPr>
            <a:r>
              <a:rPr lang="fr-FR" sz="1800" dirty="0"/>
              <a:t>Plusieurs approches et méthodes d’analyse de l’ISAN entrainant des difficultés pour la prise de décision et des insuffisances dans la réponse aux crises alimentaires et nutritionnelle au Sahel et en Afrique de l’Ouest</a:t>
            </a:r>
            <a:endParaRPr sz="2400" dirty="0"/>
          </a:p>
        </p:txBody>
      </p:sp>
      <p:pic>
        <p:nvPicPr>
          <p:cNvPr id="28" name="Image 27">
            <a:extLst>
              <a:ext uri="{FF2B5EF4-FFF2-40B4-BE49-F238E27FC236}">
                <a16:creationId xmlns:a16="http://schemas.microsoft.com/office/drawing/2014/main" id="{0AE11040-8641-4DF5-8578-975A154C5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8931">
            <a:off x="4109104" y="4446558"/>
            <a:ext cx="1481533" cy="20988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5" name="Groupe 14">
            <a:extLst>
              <a:ext uri="{FF2B5EF4-FFF2-40B4-BE49-F238E27FC236}">
                <a16:creationId xmlns:a16="http://schemas.microsoft.com/office/drawing/2014/main" id="{3FDA9872-03EE-4D7D-9C8B-78D7499A79E6}"/>
              </a:ext>
            </a:extLst>
          </p:cNvPr>
          <p:cNvGrpSpPr/>
          <p:nvPr/>
        </p:nvGrpSpPr>
        <p:grpSpPr>
          <a:xfrm>
            <a:off x="6311148" y="883065"/>
            <a:ext cx="2465319" cy="2760219"/>
            <a:chOff x="6311148" y="883065"/>
            <a:chExt cx="2465319" cy="2760219"/>
          </a:xfrm>
        </p:grpSpPr>
        <p:cxnSp>
          <p:nvCxnSpPr>
            <p:cNvPr id="29" name="Google Shape;227;p30">
              <a:extLst>
                <a:ext uri="{FF2B5EF4-FFF2-40B4-BE49-F238E27FC236}">
                  <a16:creationId xmlns:a16="http://schemas.microsoft.com/office/drawing/2014/main" id="{0C8D1F65-883C-4E20-A743-05094C82A6C8}"/>
                </a:ext>
              </a:extLst>
            </p:cNvPr>
            <p:cNvCxnSpPr>
              <a:cxnSpLocks/>
            </p:cNvCxnSpPr>
            <p:nvPr/>
          </p:nvCxnSpPr>
          <p:spPr>
            <a:xfrm flipV="1">
              <a:off x="6649057" y="1411284"/>
              <a:ext cx="0" cy="2232000"/>
            </a:xfrm>
            <a:prstGeom prst="straightConnector1">
              <a:avLst/>
            </a:prstGeom>
            <a:noFill/>
            <a:ln w="142875" cap="flat" cmpd="sng">
              <a:solidFill>
                <a:schemeClr val="accent6">
                  <a:lumMod val="75000"/>
                </a:schemeClr>
              </a:solidFill>
              <a:prstDash val="solid"/>
              <a:round/>
              <a:headEnd type="none" w="med" len="med"/>
              <a:tailEnd type="oval" w="med" len="med"/>
            </a:ln>
          </p:spPr>
        </p:cxnSp>
        <p:pic>
          <p:nvPicPr>
            <p:cNvPr id="30" name="Image 29">
              <a:extLst>
                <a:ext uri="{FF2B5EF4-FFF2-40B4-BE49-F238E27FC236}">
                  <a16:creationId xmlns:a16="http://schemas.microsoft.com/office/drawing/2014/main" id="{1D0EBFF6-E26C-4B41-9564-4309987D13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42000">
              <a:off x="7128875" y="1081940"/>
              <a:ext cx="1647592" cy="2264563"/>
            </a:xfrm>
            <a:prstGeom prst="rect">
              <a:avLst/>
            </a:prstGeom>
            <a:ln>
              <a:noFill/>
            </a:ln>
            <a:effectLst>
              <a:outerShdw blurRad="292100" dist="139700" dir="2700000" algn="tl" rotWithShape="0">
                <a:srgbClr val="333333">
                  <a:alpha val="65000"/>
                </a:srgbClr>
              </a:outerShdw>
            </a:effectLst>
          </p:spPr>
        </p:pic>
        <p:sp>
          <p:nvSpPr>
            <p:cNvPr id="31" name="Google Shape;234;p30">
              <a:extLst>
                <a:ext uri="{FF2B5EF4-FFF2-40B4-BE49-F238E27FC236}">
                  <a16:creationId xmlns:a16="http://schemas.microsoft.com/office/drawing/2014/main" id="{8DF28E1E-957C-4C10-B4C5-00AFFB198564}"/>
                </a:ext>
              </a:extLst>
            </p:cNvPr>
            <p:cNvSpPr txBox="1">
              <a:spLocks/>
            </p:cNvSpPr>
            <p:nvPr/>
          </p:nvSpPr>
          <p:spPr>
            <a:xfrm>
              <a:off x="6311148" y="883065"/>
              <a:ext cx="875374" cy="346218"/>
            </a:xfrm>
            <a:prstGeom prst="rect">
              <a:avLst/>
            </a:prstGeom>
          </p:spPr>
          <p:txBody>
            <a:bodyPr spcFirstLastPara="1" vert="horz" wrap="square" lIns="91425" tIns="91425" rIns="91425" bIns="91425"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Bef>
                  <a:spcPts val="0"/>
                </a:spcBef>
                <a:spcAft>
                  <a:spcPts val="0"/>
                </a:spcAft>
              </a:pPr>
              <a:r>
                <a:rPr lang="fr" sz="2000" b="1" dirty="0">
                  <a:solidFill>
                    <a:schemeClr val="dk1"/>
                  </a:solidFill>
                </a:rPr>
                <a:t>2019</a:t>
              </a:r>
            </a:p>
          </p:txBody>
        </p:sp>
      </p:grpSp>
      <p:grpSp>
        <p:nvGrpSpPr>
          <p:cNvPr id="14" name="Groupe 13">
            <a:extLst>
              <a:ext uri="{FF2B5EF4-FFF2-40B4-BE49-F238E27FC236}">
                <a16:creationId xmlns:a16="http://schemas.microsoft.com/office/drawing/2014/main" id="{FE82E41D-B86F-4A56-8470-171DB4627C8F}"/>
              </a:ext>
            </a:extLst>
          </p:cNvPr>
          <p:cNvGrpSpPr/>
          <p:nvPr/>
        </p:nvGrpSpPr>
        <p:grpSpPr>
          <a:xfrm>
            <a:off x="6129006" y="4664077"/>
            <a:ext cx="2710573" cy="2042372"/>
            <a:chOff x="6129006" y="4664077"/>
            <a:chExt cx="2710573" cy="2042372"/>
          </a:xfrm>
        </p:grpSpPr>
        <p:pic>
          <p:nvPicPr>
            <p:cNvPr id="12" name="Image 11">
              <a:extLst>
                <a:ext uri="{FF2B5EF4-FFF2-40B4-BE49-F238E27FC236}">
                  <a16:creationId xmlns:a16="http://schemas.microsoft.com/office/drawing/2014/main" id="{D471D24F-B567-4604-BC2C-98A11D9D0A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84485">
              <a:off x="6129006" y="4664077"/>
              <a:ext cx="2353200" cy="16638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Google Shape;234;p30">
              <a:extLst>
                <a:ext uri="{FF2B5EF4-FFF2-40B4-BE49-F238E27FC236}">
                  <a16:creationId xmlns:a16="http://schemas.microsoft.com/office/drawing/2014/main" id="{808D8843-07BD-4628-B6B2-A68A3DD6D51F}"/>
                </a:ext>
              </a:extLst>
            </p:cNvPr>
            <p:cNvSpPr txBox="1">
              <a:spLocks/>
            </p:cNvSpPr>
            <p:nvPr/>
          </p:nvSpPr>
          <p:spPr>
            <a:xfrm>
              <a:off x="6339343" y="5925276"/>
              <a:ext cx="2500236" cy="781173"/>
            </a:xfrm>
            <a:prstGeom prst="rect">
              <a:avLst/>
            </a:prstGeom>
          </p:spPr>
          <p:txBody>
            <a:bodyPr spcFirstLastPara="1" vert="horz" wrap="square" lIns="91425" tIns="91425" rIns="91425" bIns="91425"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Bef>
                  <a:spcPts val="0"/>
                </a:spcBef>
                <a:spcAft>
                  <a:spcPts val="0"/>
                </a:spcAft>
              </a:pPr>
              <a:r>
                <a:rPr lang="fr" sz="3200" b="1" dirty="0">
                  <a:ln w="0"/>
                  <a:effectLst>
                    <a:outerShdw blurRad="38100" dist="19050" dir="2700000" algn="tl" rotWithShape="0">
                      <a:schemeClr val="dk1">
                        <a:alpha val="40000"/>
                      </a:schemeClr>
                    </a:outerShdw>
                  </a:effectLst>
                  <a:latin typeface="Arial Black" panose="020B0A04020102020204" pitchFamily="34" charset="0"/>
                </a:rPr>
                <a:t>18 Pays couverts</a:t>
              </a:r>
            </a:p>
          </p:txBody>
        </p:sp>
      </p:grpSp>
      <p:sp>
        <p:nvSpPr>
          <p:cNvPr id="230" name="Google Shape;230;p30"/>
          <p:cNvSpPr txBox="1">
            <a:spLocks noGrp="1"/>
          </p:cNvSpPr>
          <p:nvPr>
            <p:ph type="title"/>
          </p:nvPr>
        </p:nvSpPr>
        <p:spPr>
          <a:xfrm>
            <a:off x="3857479" y="1545923"/>
            <a:ext cx="881828" cy="370840"/>
          </a:xfrm>
          <a:prstGeom prst="rect">
            <a:avLst/>
          </a:prstGeom>
        </p:spPr>
        <p:style>
          <a:lnRef idx="2">
            <a:schemeClr val="accent2"/>
          </a:lnRef>
          <a:fillRef idx="1">
            <a:schemeClr val="lt1"/>
          </a:fillRef>
          <a:effectRef idx="0">
            <a:schemeClr val="accent2"/>
          </a:effectRef>
          <a:fontRef idx="minor">
            <a:schemeClr val="dk1"/>
          </a:fontRef>
        </p:style>
        <p:txBody>
          <a:bodyPr spcFirstLastPara="1" vert="horz" wrap="square" lIns="91425" tIns="91425" rIns="91425" bIns="91425" rtlCol="0" anchor="ctr" anchorCtr="0">
            <a:noAutofit/>
          </a:bodyPr>
          <a:lstStyle/>
          <a:p>
            <a:pPr algn="ctr">
              <a:spcBef>
                <a:spcPts val="0"/>
              </a:spcBef>
            </a:pPr>
            <a:r>
              <a:rPr lang="fr" sz="2000" b="1" dirty="0">
                <a:solidFill>
                  <a:schemeClr val="dk1"/>
                </a:solidFill>
              </a:rPr>
              <a:t>2012</a:t>
            </a:r>
            <a:endParaRPr sz="2000" b="1" dirty="0">
              <a:solidFill>
                <a:schemeClr val="dk1"/>
              </a:solidFill>
            </a:endParaRPr>
          </a:p>
        </p:txBody>
      </p:sp>
      <p:sp>
        <p:nvSpPr>
          <p:cNvPr id="234" name="Google Shape;234;p30"/>
          <p:cNvSpPr txBox="1">
            <a:spLocks noGrp="1"/>
          </p:cNvSpPr>
          <p:nvPr>
            <p:ph type="title"/>
          </p:nvPr>
        </p:nvSpPr>
        <p:spPr>
          <a:xfrm>
            <a:off x="4206321" y="4051431"/>
            <a:ext cx="875374" cy="346218"/>
          </a:xfrm>
          <a:prstGeom prst="rect">
            <a:avLst/>
          </a:prstGeom>
        </p:spPr>
        <p:txBody>
          <a:bodyPr spcFirstLastPara="1" vert="horz" wrap="square" lIns="91425" tIns="91425" rIns="91425" bIns="91425" rtlCol="0" anchor="ctr" anchorCtr="0">
            <a:noAutofit/>
          </a:bodyPr>
          <a:lstStyle/>
          <a:p>
            <a:pPr>
              <a:spcBef>
                <a:spcPts val="0"/>
              </a:spcBef>
            </a:pPr>
            <a:r>
              <a:rPr lang="fr" sz="2000" b="1" dirty="0">
                <a:ln w="0"/>
                <a:effectLst>
                  <a:outerShdw blurRad="38100" dist="19050" dir="2700000" algn="tl" rotWithShape="0">
                    <a:schemeClr val="dk1">
                      <a:alpha val="40000"/>
                    </a:schemeClr>
                  </a:outerShdw>
                </a:effectLst>
                <a:latin typeface="Arial Black" panose="020B0A04020102020204" pitchFamily="34" charset="0"/>
              </a:rPr>
              <a:t>2013</a:t>
            </a:r>
            <a:endParaRPr sz="2000" b="1" dirty="0">
              <a:ln w="0"/>
              <a:effectLst>
                <a:outerShdw blurRad="38100" dist="19050" dir="2700000" algn="tl" rotWithShape="0">
                  <a:schemeClr val="dk1">
                    <a:alpha val="40000"/>
                  </a:schemeClr>
                </a:outerShdw>
              </a:effectLst>
              <a:latin typeface="Arial Black" panose="020B0A04020102020204" pitchFamily="34" charset="0"/>
            </a:endParaRPr>
          </a:p>
        </p:txBody>
      </p:sp>
      <p:sp>
        <p:nvSpPr>
          <p:cNvPr id="39" name="Google Shape;234;p30">
            <a:extLst>
              <a:ext uri="{FF2B5EF4-FFF2-40B4-BE49-F238E27FC236}">
                <a16:creationId xmlns:a16="http://schemas.microsoft.com/office/drawing/2014/main" id="{D3654381-C08A-4AB6-8EFD-68FFC05AA106}"/>
              </a:ext>
            </a:extLst>
          </p:cNvPr>
          <p:cNvSpPr txBox="1">
            <a:spLocks/>
          </p:cNvSpPr>
          <p:nvPr/>
        </p:nvSpPr>
        <p:spPr>
          <a:xfrm>
            <a:off x="4062370" y="5427575"/>
            <a:ext cx="1678230" cy="547020"/>
          </a:xfrm>
          <a:prstGeom prst="rect">
            <a:avLst/>
          </a:prstGeom>
        </p:spPr>
        <p:txBody>
          <a:bodyPr spcFirstLastPara="1" vert="horz" wrap="square" lIns="91425" tIns="91425" rIns="91425" bIns="91425"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Bef>
                <a:spcPts val="0"/>
              </a:spcBef>
              <a:spcAft>
                <a:spcPts val="0"/>
              </a:spcAft>
            </a:pPr>
            <a:r>
              <a:rPr lang="fr" sz="2000" b="1" dirty="0">
                <a:ln w="0"/>
                <a:effectLst>
                  <a:outerShdw blurRad="38100" dist="19050" dir="2700000" algn="tl" rotWithShape="0">
                    <a:schemeClr val="dk1">
                      <a:alpha val="40000"/>
                    </a:schemeClr>
                  </a:outerShdw>
                </a:effectLst>
                <a:latin typeface="Arial Black" panose="020B0A04020102020204" pitchFamily="34" charset="0"/>
              </a:rPr>
              <a:t>Manuel 1.0</a:t>
            </a:r>
          </a:p>
        </p:txBody>
      </p:sp>
      <p:sp>
        <p:nvSpPr>
          <p:cNvPr id="40" name="Google Shape;234;p30">
            <a:extLst>
              <a:ext uri="{FF2B5EF4-FFF2-40B4-BE49-F238E27FC236}">
                <a16:creationId xmlns:a16="http://schemas.microsoft.com/office/drawing/2014/main" id="{6CC97213-4D2F-4A97-A33F-F2F4B4D3EF1A}"/>
              </a:ext>
            </a:extLst>
          </p:cNvPr>
          <p:cNvSpPr txBox="1">
            <a:spLocks/>
          </p:cNvSpPr>
          <p:nvPr/>
        </p:nvSpPr>
        <p:spPr>
          <a:xfrm>
            <a:off x="7113556" y="2466369"/>
            <a:ext cx="1678230" cy="547020"/>
          </a:xfrm>
          <a:prstGeom prst="rect">
            <a:avLst/>
          </a:prstGeom>
        </p:spPr>
        <p:txBody>
          <a:bodyPr spcFirstLastPara="1" vert="horz" wrap="square" lIns="91425" tIns="91425" rIns="91425" bIns="91425"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Bef>
                <a:spcPts val="0"/>
              </a:spcBef>
              <a:spcAft>
                <a:spcPts val="0"/>
              </a:spcAft>
            </a:pPr>
            <a:r>
              <a:rPr lang="fr" sz="2000" b="1" dirty="0">
                <a:ln w="0"/>
                <a:effectLst>
                  <a:outerShdw blurRad="38100" dist="19050" dir="2700000" algn="tl" rotWithShape="0">
                    <a:schemeClr val="dk1">
                      <a:alpha val="40000"/>
                    </a:schemeClr>
                  </a:outerShdw>
                </a:effectLst>
                <a:latin typeface="Arial Black" panose="020B0A04020102020204" pitchFamily="34" charset="0"/>
              </a:rPr>
              <a:t>Manuel 2.0</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9">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P spid="8" grpId="0" animBg="1"/>
      <p:bldP spid="23" grpId="0" animBg="1"/>
      <p:bldP spid="25" grpId="0" animBg="1"/>
      <p:bldP spid="229" grpId="0" build="p" animBg="1"/>
      <p:bldP spid="230" grpId="0" animBg="1"/>
      <p:bldP spid="234"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9200"/>
            <a:ext cx="8207492" cy="1252728"/>
          </a:xfrm>
        </p:spPr>
        <p:txBody>
          <a:bodyPr>
            <a:normAutofit fontScale="90000"/>
          </a:bodyPr>
          <a:lstStyle/>
          <a:p>
            <a:pPr algn="ctr"/>
            <a:r>
              <a:rPr lang="fr-FR" sz="3600" b="1" cap="small" dirty="0">
                <a:solidFill>
                  <a:schemeClr val="tx1"/>
                </a:solidFill>
                <a:effectLst>
                  <a:outerShdw blurRad="38100" dist="38100" dir="2700000" algn="tl">
                    <a:srgbClr val="000000">
                      <a:alpha val="43137"/>
                    </a:srgbClr>
                  </a:outerShdw>
                </a:effectLst>
                <a:latin typeface="Arial Black" panose="020B0A04020102020204" pitchFamily="34" charset="0"/>
              </a:rPr>
              <a:t>CH pour la mesure l’insécurité alimentaire et nutritionnelle aiguë </a:t>
            </a:r>
          </a:p>
        </p:txBody>
      </p:sp>
      <p:sp>
        <p:nvSpPr>
          <p:cNvPr id="7" name="Content Placeholder 6"/>
          <p:cNvSpPr>
            <a:spLocks noGrp="1" noChangeArrowheads="1"/>
          </p:cNvSpPr>
          <p:nvPr>
            <p:ph idx="1"/>
          </p:nvPr>
        </p:nvSpPr>
        <p:spPr bwMode="auto">
          <a:xfrm>
            <a:off x="539552" y="5555524"/>
            <a:ext cx="7848872" cy="972427"/>
          </a:xfrm>
          <a:prstGeom prst="rect">
            <a:avLst/>
          </a:prstGeom>
          <a:ln w="76200">
            <a:headEnd/>
            <a:tailEnd/>
          </a:ln>
          <a:effectLst>
            <a:glow rad="2286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a:noAutofit/>
          </a:bodyPr>
          <a:lstStyle/>
          <a:p>
            <a:pPr marL="342900" lvl="1" indent="0">
              <a:spcBef>
                <a:spcPts val="1200"/>
              </a:spcBef>
              <a:buNone/>
            </a:pPr>
            <a:r>
              <a:rPr lang="fr-FR" sz="2200" dirty="0">
                <a:solidFill>
                  <a:schemeClr val="tx1"/>
                </a:solidFill>
              </a:rPr>
              <a:t>L’analyste doit examiner la nature des liens entre les phénomènes et élaborer des stratégies  appropriées pour l'action</a:t>
            </a:r>
            <a:r>
              <a:rPr lang="fr-FR" sz="2200" dirty="0"/>
              <a:t> </a:t>
            </a:r>
            <a:endParaRPr lang="en-US" sz="2200" dirty="0">
              <a:solidFill>
                <a:schemeClr val="tx1">
                  <a:lumMod val="50000"/>
                  <a:lumOff val="50000"/>
                </a:schemeClr>
              </a:solidFill>
            </a:endParaRPr>
          </a:p>
        </p:txBody>
      </p:sp>
      <p:sp>
        <p:nvSpPr>
          <p:cNvPr id="6" name="ZoneTexte 5">
            <a:extLst>
              <a:ext uri="{FF2B5EF4-FFF2-40B4-BE49-F238E27FC236}">
                <a16:creationId xmlns:a16="http://schemas.microsoft.com/office/drawing/2014/main" id="{9BADC7B6-0C12-4E8F-8C7E-BE05B4776247}"/>
              </a:ext>
            </a:extLst>
          </p:cNvPr>
          <p:cNvSpPr txBox="1"/>
          <p:nvPr/>
        </p:nvSpPr>
        <p:spPr>
          <a:xfrm>
            <a:off x="360242" y="2267889"/>
            <a:ext cx="3203444" cy="2462213"/>
          </a:xfrm>
          <a:prstGeom prst="rect">
            <a:avLst/>
          </a:prstGeom>
          <a:ln w="76200"/>
        </p:spPr>
        <p:style>
          <a:lnRef idx="2">
            <a:schemeClr val="accent4"/>
          </a:lnRef>
          <a:fillRef idx="1">
            <a:schemeClr val="lt1"/>
          </a:fillRef>
          <a:effectRef idx="0">
            <a:schemeClr val="accent4"/>
          </a:effectRef>
          <a:fontRef idx="minor">
            <a:schemeClr val="dk1"/>
          </a:fontRef>
        </p:style>
        <p:txBody>
          <a:bodyPr wrap="square">
            <a:spAutoFit/>
          </a:bodyPr>
          <a:lstStyle/>
          <a:p>
            <a:pPr marL="0" lvl="1"/>
            <a:r>
              <a:rPr lang="fr-BE" sz="2200" b="1" dirty="0">
                <a:solidFill>
                  <a:schemeClr val="tx1"/>
                </a:solidFill>
              </a:rPr>
              <a:t>Insécurité alimentaire aiguë </a:t>
            </a:r>
            <a:r>
              <a:rPr lang="fr-BE" sz="2200" dirty="0">
                <a:solidFill>
                  <a:schemeClr val="tx1"/>
                </a:solidFill>
              </a:rPr>
              <a:t>: aperçu de la gravité actuelle ou projetée de la situation, quelles que soient les causes, le contexte ou la durée </a:t>
            </a:r>
          </a:p>
        </p:txBody>
      </p:sp>
      <p:sp>
        <p:nvSpPr>
          <p:cNvPr id="8" name="ZoneTexte 7">
            <a:extLst>
              <a:ext uri="{FF2B5EF4-FFF2-40B4-BE49-F238E27FC236}">
                <a16:creationId xmlns:a16="http://schemas.microsoft.com/office/drawing/2014/main" id="{1A56B31A-5DDC-4D57-9CE9-21540E8C0766}"/>
              </a:ext>
            </a:extLst>
          </p:cNvPr>
          <p:cNvSpPr txBox="1"/>
          <p:nvPr/>
        </p:nvSpPr>
        <p:spPr>
          <a:xfrm>
            <a:off x="5228490" y="2169349"/>
            <a:ext cx="3888432" cy="2462213"/>
          </a:xfrm>
          <a:prstGeom prst="rect">
            <a:avLst/>
          </a:prstGeom>
          <a:ln w="76200">
            <a:solidFill>
              <a:srgbClr val="DCA4EA"/>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87313" lvl="1"/>
            <a:r>
              <a:rPr lang="fr-BE" sz="2200" b="1" dirty="0">
                <a:solidFill>
                  <a:schemeClr val="tx1"/>
                </a:solidFill>
              </a:rPr>
              <a:t>Insécurité alimentaire chronique </a:t>
            </a:r>
            <a:r>
              <a:rPr lang="fr-BE" sz="2200" dirty="0">
                <a:solidFill>
                  <a:schemeClr val="tx1"/>
                </a:solidFill>
              </a:rPr>
              <a:t>: prévalence de l'insécurité alimentaire persistante - même en l'absence de risques / chocs  et fréquence élevée d'années d’insécurité alimentaire aiguë.</a:t>
            </a:r>
          </a:p>
        </p:txBody>
      </p:sp>
      <p:pic>
        <p:nvPicPr>
          <p:cNvPr id="10" name="Image 9">
            <a:extLst>
              <a:ext uri="{FF2B5EF4-FFF2-40B4-BE49-F238E27FC236}">
                <a16:creationId xmlns:a16="http://schemas.microsoft.com/office/drawing/2014/main" id="{356CE739-E625-4DCE-847B-4294DFAA7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379" y="2801226"/>
            <a:ext cx="1409772" cy="1251014"/>
          </a:xfrm>
          <a:prstGeom prst="rect">
            <a:avLst/>
          </a:prstGeom>
        </p:spPr>
      </p:pic>
      <p:sp>
        <p:nvSpPr>
          <p:cNvPr id="3" name="Flèche : courbe vers le bas 2">
            <a:extLst>
              <a:ext uri="{FF2B5EF4-FFF2-40B4-BE49-F238E27FC236}">
                <a16:creationId xmlns:a16="http://schemas.microsoft.com/office/drawing/2014/main" id="{83607BB8-0A40-4246-B017-D2830EA37A59}"/>
              </a:ext>
            </a:extLst>
          </p:cNvPr>
          <p:cNvSpPr/>
          <p:nvPr/>
        </p:nvSpPr>
        <p:spPr>
          <a:xfrm>
            <a:off x="1403648" y="1516247"/>
            <a:ext cx="5976664" cy="653101"/>
          </a:xfrm>
          <a:prstGeom prst="curvedDownArrow">
            <a:avLst/>
          </a:prstGeom>
          <a:solidFill>
            <a:srgbClr val="D4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Flèche : courbe vers le bas 4">
            <a:extLst>
              <a:ext uri="{FF2B5EF4-FFF2-40B4-BE49-F238E27FC236}">
                <a16:creationId xmlns:a16="http://schemas.microsoft.com/office/drawing/2014/main" id="{78F446E5-BE94-41E3-8B26-FD0FD832E00A}"/>
              </a:ext>
            </a:extLst>
          </p:cNvPr>
          <p:cNvSpPr/>
          <p:nvPr/>
        </p:nvSpPr>
        <p:spPr>
          <a:xfrm flipH="1" flipV="1">
            <a:off x="1259632" y="4759197"/>
            <a:ext cx="6048672" cy="504243"/>
          </a:xfrm>
          <a:prstGeom prst="curvedDownArrow">
            <a:avLst/>
          </a:prstGeom>
          <a:solidFill>
            <a:srgbClr val="D4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9413112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animBg="1"/>
      <p:bldP spid="8" grpId="0" animBg="1"/>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2267744" y="1700808"/>
            <a:ext cx="6389260" cy="4022920"/>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1800"/>
              </a:spcBef>
              <a:spcAft>
                <a:spcPts val="1800"/>
              </a:spcAft>
              <a:buClr>
                <a:schemeClr val="accent1"/>
              </a:buClr>
              <a:buSzPct val="100000"/>
              <a:buFont typeface="Symbol" pitchFamily="18" charset="2"/>
              <a:buNone/>
              <a:tabLst/>
              <a:defRPr/>
            </a:pPr>
            <a:r>
              <a:rPr kumimoji="0" lang="fr-BE" sz="2400" b="1" i="0" u="none" strike="noStrike" kern="1200" cap="none" spc="0" normalizeH="0" baseline="0" noProof="0" dirty="0">
                <a:ln>
                  <a:noFill/>
                </a:ln>
                <a:effectLst/>
                <a:uLnTx/>
                <a:uFillTx/>
                <a:latin typeface="+mn-lt"/>
                <a:ea typeface="+mn-ea"/>
                <a:cs typeface="+mn-cs"/>
              </a:rPr>
              <a:t>Méta-analyse</a:t>
            </a:r>
            <a:r>
              <a:rPr kumimoji="0" lang="fr-BE" sz="2400" b="0" i="0" u="none" strike="noStrike" kern="1200" cap="none" spc="0" normalizeH="0" baseline="0" noProof="0" dirty="0">
                <a:ln>
                  <a:noFill/>
                </a:ln>
                <a:effectLst/>
                <a:uLnTx/>
                <a:uFillTx/>
                <a:latin typeface="+mn-lt"/>
                <a:ea typeface="+mn-ea"/>
                <a:cs typeface="+mn-cs"/>
              </a:rPr>
              <a:t> : Le Cadre Harmonisé se base sur un ensemble de protocoles permettant une « </a:t>
            </a:r>
            <a:r>
              <a:rPr kumimoji="0" lang="fr-BE" sz="2400" b="1" i="0" u="none" strike="noStrike" kern="1200" cap="none" spc="0" normalizeH="0" baseline="0" noProof="0" dirty="0">
                <a:ln>
                  <a:noFill/>
                </a:ln>
                <a:effectLst/>
                <a:uLnTx/>
                <a:uFillTx/>
                <a:latin typeface="+mn-lt"/>
                <a:ea typeface="+mn-ea"/>
                <a:cs typeface="+mn-cs"/>
              </a:rPr>
              <a:t>analyse d’ensemble</a:t>
            </a:r>
            <a:r>
              <a:rPr kumimoji="0" lang="fr-BE" sz="2400" b="0" i="0" u="none" strike="noStrike" kern="1200" cap="none" spc="0" normalizeH="0" baseline="0" noProof="0" dirty="0">
                <a:ln>
                  <a:noFill/>
                </a:ln>
                <a:effectLst/>
                <a:uLnTx/>
                <a:uFillTx/>
                <a:latin typeface="+mn-lt"/>
                <a:ea typeface="+mn-ea"/>
                <a:cs typeface="+mn-cs"/>
              </a:rPr>
              <a:t> » des situations de sécurité alimentaire et nutritionnelle, également appelée méta-analyse.</a:t>
            </a:r>
            <a:endParaRPr kumimoji="0" lang="fr-BE" sz="900" b="0" i="0" u="none" strike="noStrike" kern="1200" cap="none" spc="0" normalizeH="0" baseline="0" noProof="0" dirty="0">
              <a:ln>
                <a:noFill/>
              </a:ln>
              <a:effectLst/>
              <a:uLnTx/>
              <a:uFillTx/>
              <a:latin typeface="+mn-lt"/>
              <a:ea typeface="+mn-ea"/>
              <a:cs typeface="+mn-cs"/>
            </a:endParaRPr>
          </a:p>
          <a:p>
            <a:pPr marL="0" marR="0" lvl="0" indent="0" algn="just" defTabSz="914400" rtl="0" eaLnBrk="1" fontAlgn="auto" latinLnBrk="0" hangingPunct="1">
              <a:lnSpc>
                <a:spcPct val="100000"/>
              </a:lnSpc>
              <a:spcBef>
                <a:spcPts val="1800"/>
              </a:spcBef>
              <a:spcAft>
                <a:spcPts val="1800"/>
              </a:spcAft>
              <a:buClr>
                <a:schemeClr val="accent1"/>
              </a:buClr>
              <a:buSzPct val="100000"/>
              <a:buFont typeface="Symbol" pitchFamily="18" charset="2"/>
              <a:buNone/>
              <a:tabLst/>
              <a:defRPr/>
            </a:pPr>
            <a:r>
              <a:rPr kumimoji="0" lang="fr-BE" sz="2400" b="0" i="0" u="none" strike="noStrike" kern="1200" cap="none" spc="0" normalizeH="0" baseline="0" noProof="0" dirty="0">
                <a:ln>
                  <a:noFill/>
                </a:ln>
                <a:effectLst/>
                <a:uLnTx/>
                <a:uFillTx/>
                <a:latin typeface="+mn-lt"/>
                <a:ea typeface="+mn-ea"/>
                <a:cs typeface="+mn-cs"/>
              </a:rPr>
              <a:t> La méta-analyse se nourrit de diverses informations qui proviennent d’un vaste éventail de contextes et qui fournissent une information essentielle et comparable de façon cohérente.</a:t>
            </a:r>
            <a:endParaRPr kumimoji="0" lang="en-GB" sz="3200" b="0" i="0" u="none" strike="noStrike" kern="1200" cap="none" spc="0" normalizeH="0" baseline="0" noProof="0" dirty="0">
              <a:ln>
                <a:noFill/>
              </a:ln>
              <a:effectLst/>
              <a:uLnTx/>
              <a:uFillTx/>
              <a:latin typeface="+mn-lt"/>
              <a:ea typeface="+mn-ea"/>
              <a:cs typeface="+mn-cs"/>
            </a:endParaRPr>
          </a:p>
        </p:txBody>
      </p:sp>
      <p:grpSp>
        <p:nvGrpSpPr>
          <p:cNvPr id="5" name="Group 38"/>
          <p:cNvGrpSpPr/>
          <p:nvPr/>
        </p:nvGrpSpPr>
        <p:grpSpPr>
          <a:xfrm>
            <a:off x="880718" y="1700808"/>
            <a:ext cx="1219200" cy="4945062"/>
            <a:chOff x="0" y="0"/>
            <a:chExt cx="1447800" cy="6858000"/>
          </a:xfrm>
        </p:grpSpPr>
        <p:sp>
          <p:nvSpPr>
            <p:cNvPr id="6" name="Rectangle 5"/>
            <p:cNvSpPr/>
            <p:nvPr/>
          </p:nvSpPr>
          <p:spPr>
            <a:xfrm>
              <a:off x="0" y="0"/>
              <a:ext cx="1447800" cy="1371600"/>
            </a:xfrm>
            <a:prstGeom prst="rect">
              <a:avLst/>
            </a:prstGeom>
            <a:solidFill>
              <a:srgbClr val="822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60000"/>
                </a:solidFill>
              </a:endParaRPr>
            </a:p>
          </p:txBody>
        </p:sp>
        <p:sp>
          <p:nvSpPr>
            <p:cNvPr id="7" name="Rectangle 6"/>
            <p:cNvSpPr/>
            <p:nvPr/>
          </p:nvSpPr>
          <p:spPr>
            <a:xfrm>
              <a:off x="0" y="1371600"/>
              <a:ext cx="1447800" cy="13716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0" y="2743200"/>
              <a:ext cx="1447800" cy="13716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4114800"/>
              <a:ext cx="1447800" cy="1371600"/>
            </a:xfrm>
            <a:prstGeom prst="rect">
              <a:avLst/>
            </a:prstGeom>
            <a:solidFill>
              <a:srgbClr val="FFF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5486400"/>
              <a:ext cx="1447800" cy="13716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Title 1"/>
          <p:cNvSpPr>
            <a:spLocks noGrp="1"/>
          </p:cNvSpPr>
          <p:nvPr>
            <p:ph type="title"/>
          </p:nvPr>
        </p:nvSpPr>
        <p:spPr>
          <a:xfrm>
            <a:off x="313664" y="217290"/>
            <a:ext cx="8516671" cy="989012"/>
          </a:xfrm>
        </p:spPr>
        <p:txBody>
          <a:bodyPr vert="horz" lIns="91440" tIns="45720" rIns="91440" bIns="45720" rtlCol="0" anchor="ctr">
            <a:noAutofit/>
          </a:bodyPr>
          <a:lstStyle/>
          <a:p>
            <a:pPr algn="ctr"/>
            <a:r>
              <a:rPr lang="en-GB" sz="2800" b="1" cap="small" dirty="0">
                <a:effectLst>
                  <a:outerShdw blurRad="38100" dist="38100" dir="2700000" algn="tl">
                    <a:srgbClr val="000000">
                      <a:alpha val="43137"/>
                    </a:srgbClr>
                  </a:outerShdw>
                </a:effectLst>
                <a:latin typeface="Arial Black" panose="020B0A04020102020204" pitchFamily="34" charset="0"/>
              </a:rPr>
              <a:t>APPROCHE ANALYTIQUE DU CH</a:t>
            </a:r>
            <a:br>
              <a:rPr lang="en-GB" sz="2800" b="1" cap="small" dirty="0">
                <a:effectLst>
                  <a:outerShdw blurRad="38100" dist="38100" dir="2700000" algn="tl">
                    <a:srgbClr val="000000">
                      <a:alpha val="43137"/>
                    </a:srgbClr>
                  </a:outerShdw>
                </a:effectLst>
                <a:latin typeface="Arial Black" panose="020B0A04020102020204" pitchFamily="34" charset="0"/>
              </a:rPr>
            </a:br>
            <a:r>
              <a:rPr lang="en-GB" sz="2800" b="1" cap="small" dirty="0">
                <a:effectLst>
                  <a:outerShdw blurRad="38100" dist="38100" dir="2700000" algn="tl">
                    <a:srgbClr val="000000">
                      <a:alpha val="43137"/>
                    </a:srgbClr>
                  </a:outerShdw>
                </a:effectLst>
                <a:latin typeface="Arial Black" panose="020B0A04020102020204" pitchFamily="34" charset="0"/>
              </a:rPr>
              <a:t>“</a:t>
            </a:r>
            <a:r>
              <a:rPr lang="en-GB" sz="2800" b="1" cap="small" dirty="0" err="1">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t>Méta</a:t>
            </a:r>
            <a:r>
              <a:rPr lang="en-GB" sz="2800" b="1" cap="small" dirty="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t>-Analyse” </a:t>
            </a:r>
            <a:r>
              <a:rPr lang="en-GB" sz="2800" b="1" cap="small" dirty="0" err="1">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t>ou</a:t>
            </a:r>
            <a:r>
              <a:rPr lang="en-GB" sz="2800" b="1" cap="small" dirty="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t> “</a:t>
            </a:r>
            <a:r>
              <a:rPr lang="en-US" sz="2800" b="1" cap="small" dirty="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t>Analyse </a:t>
            </a:r>
            <a:r>
              <a:rPr lang="en-US" sz="2800" b="1" cap="small" dirty="0" err="1">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t>d’ensemble</a:t>
            </a:r>
            <a:r>
              <a:rPr lang="en-US" sz="2800" b="1" cap="small" dirty="0">
                <a:effectLst>
                  <a:outerShdw blurRad="38100" dist="38100" dir="2700000" algn="tl">
                    <a:srgbClr val="000000">
                      <a:alpha val="43137"/>
                    </a:srgbClr>
                  </a:outerShdw>
                </a:effectLst>
                <a:latin typeface="Arial Black" panose="020B0A04020102020204" pitchFamily="34" charset="0"/>
              </a:rPr>
              <a:t>”</a:t>
            </a:r>
            <a:endParaRPr lang="en-GB" sz="2800" b="1" cap="small" dirty="0">
              <a:effectLst>
                <a:outerShdw blurRad="38100" dist="38100" dir="2700000" algn="tl">
                  <a:srgbClr val="000000">
                    <a:alpha val="43137"/>
                  </a:srgbClr>
                </a:outerShdw>
              </a:effectLst>
              <a:latin typeface="Arial Black" panose="020B0A04020102020204" pitchFamily="34" charset="0"/>
            </a:endParaRPr>
          </a:p>
        </p:txBody>
      </p:sp>
      <p:pic>
        <p:nvPicPr>
          <p:cNvPr id="13" name="Image 12">
            <a:extLst>
              <a:ext uri="{FF2B5EF4-FFF2-40B4-BE49-F238E27FC236}">
                <a16:creationId xmlns:a16="http://schemas.microsoft.com/office/drawing/2014/main" id="{055DA421-F5FE-4692-99AE-0FA0395B8E7E}"/>
              </a:ext>
            </a:extLst>
          </p:cNvPr>
          <p:cNvPicPr>
            <a:picLocks noChangeAspect="1"/>
          </p:cNvPicPr>
          <p:nvPr/>
        </p:nvPicPr>
        <p:blipFill>
          <a:blip r:embed="rId2"/>
          <a:stretch>
            <a:fillRect/>
          </a:stretch>
        </p:blipFill>
        <p:spPr>
          <a:xfrm>
            <a:off x="3131840" y="5784849"/>
            <a:ext cx="4245102" cy="11524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305800" cy="990600"/>
          </a:xfrm>
        </p:spPr>
        <p:txBody>
          <a:bodyPr vert="horz" lIns="91440" tIns="45720" rIns="91440" bIns="45720" rtlCol="0" anchor="ctr">
            <a:noAutofit/>
          </a:bodyPr>
          <a:lstStyle/>
          <a:p>
            <a:pPr algn="ctr"/>
            <a:r>
              <a:rPr lang="fr-FR" sz="3200" b="1" cap="small" dirty="0">
                <a:effectLst>
                  <a:outerShdw blurRad="38100" dist="38100" dir="2700000" algn="tl">
                    <a:srgbClr val="000000">
                      <a:alpha val="43137"/>
                    </a:srgbClr>
                  </a:outerShdw>
                </a:effectLst>
                <a:latin typeface="Arial Black" panose="020B0A04020102020204" pitchFamily="34" charset="0"/>
              </a:rPr>
              <a:t>Approche analytique du CH :</a:t>
            </a:r>
            <a:br>
              <a:rPr lang="fr-FR" sz="3200" b="1" cap="small" dirty="0">
                <a:effectLst>
                  <a:outerShdw blurRad="38100" dist="38100" dir="2700000" algn="tl">
                    <a:srgbClr val="000000">
                      <a:alpha val="43137"/>
                    </a:srgbClr>
                  </a:outerShdw>
                </a:effectLst>
                <a:latin typeface="Arial Black" panose="020B0A04020102020204" pitchFamily="34" charset="0"/>
              </a:rPr>
            </a:br>
            <a:r>
              <a:rPr lang="fr-FR" sz="3200" b="1" cap="small" dirty="0">
                <a:effectLst>
                  <a:outerShdw blurRad="38100" dist="38100" dir="2700000" algn="tl">
                    <a:srgbClr val="000000">
                      <a:alpha val="43137"/>
                    </a:srgbClr>
                  </a:outerShdw>
                </a:effectLst>
                <a:latin typeface="Arial Black" panose="020B0A04020102020204" pitchFamily="34" charset="0"/>
              </a:rPr>
              <a:t> « </a:t>
            </a:r>
            <a:r>
              <a:rPr lang="fr-FR" sz="3200" b="1" cap="small" dirty="0">
                <a:solidFill>
                  <a:srgbClr val="0000FF"/>
                </a:solidFill>
                <a:effectLst>
                  <a:outerShdw blurRad="38100" dist="38100" dir="2700000" algn="tl">
                    <a:srgbClr val="000000">
                      <a:alpha val="43137"/>
                    </a:srgbClr>
                  </a:outerShdw>
                </a:effectLst>
                <a:latin typeface="Arial Black" panose="020B0A04020102020204" pitchFamily="34" charset="0"/>
              </a:rPr>
              <a:t>Convergence des preuves</a:t>
            </a:r>
            <a:r>
              <a:rPr lang="fr-FR" sz="3200" b="1" cap="small" dirty="0">
                <a:effectLst>
                  <a:outerShdw blurRad="38100" dist="38100" dir="2700000" algn="tl">
                    <a:srgbClr val="000000">
                      <a:alpha val="43137"/>
                    </a:srgbClr>
                  </a:outerShdw>
                </a:effectLst>
                <a:latin typeface="Arial Black" panose="020B0A04020102020204" pitchFamily="34" charset="0"/>
              </a:rPr>
              <a:t> »</a:t>
            </a:r>
          </a:p>
        </p:txBody>
      </p:sp>
      <p:sp>
        <p:nvSpPr>
          <p:cNvPr id="22" name="TextBox 21"/>
          <p:cNvSpPr txBox="1"/>
          <p:nvPr/>
        </p:nvSpPr>
        <p:spPr>
          <a:xfrm>
            <a:off x="611560" y="1752600"/>
            <a:ext cx="8265739" cy="4932119"/>
          </a:xfrm>
          <a:prstGeom prst="rect">
            <a:avLst/>
          </a:prstGeom>
          <a:noFill/>
        </p:spPr>
        <p:txBody>
          <a:bodyPr wrap="square" rtlCol="0">
            <a:spAutoFit/>
          </a:bodyPr>
          <a:lstStyle/>
          <a:p>
            <a:r>
              <a:rPr lang="fr-BE" sz="2400" b="1" dirty="0">
                <a:solidFill>
                  <a:srgbClr val="7030A0"/>
                </a:solidFill>
                <a:latin typeface="Arial Black" panose="020B0A04020102020204" pitchFamily="34" charset="0"/>
              </a:rPr>
              <a:t>Exercice à caractère inclusif </a:t>
            </a:r>
            <a:r>
              <a:rPr lang="fr-BE" sz="2000" b="1" dirty="0"/>
              <a:t>:</a:t>
            </a:r>
          </a:p>
          <a:p>
            <a:endParaRPr lang="fr-BE" sz="2000" dirty="0"/>
          </a:p>
          <a:p>
            <a:pPr marL="285750" indent="-285750">
              <a:buFont typeface="Arial" panose="020B0604020202020204" pitchFamily="34" charset="0"/>
              <a:buChar char="•"/>
            </a:pPr>
            <a:r>
              <a:rPr lang="fr-BE" sz="2000" dirty="0"/>
              <a:t>menant à un consensus technique entre analystes et exigeant que chaque participant ait revu de la façon la plus objective possible toutes les preuves disponibles pour l’analyse. </a:t>
            </a:r>
          </a:p>
          <a:p>
            <a:pPr marL="285750" indent="-285750">
              <a:buFont typeface="Arial" panose="020B0604020202020204" pitchFamily="34" charset="0"/>
              <a:buChar char="•"/>
            </a:pPr>
            <a:endParaRPr lang="fr-BE" sz="2000" dirty="0"/>
          </a:p>
          <a:p>
            <a:pPr marL="285750" indent="-285750">
              <a:buFont typeface="Arial" panose="020B0604020202020204" pitchFamily="34" charset="0"/>
              <a:buChar char="•"/>
            </a:pPr>
            <a:r>
              <a:rPr lang="fr-BE" sz="2000" dirty="0"/>
              <a:t>permettant aux analystes de pouvoir expliquer les résultats et la sévérité de l’insécurité alimentaire et nutritionnelle sur la base d‘arguments consensuels.</a:t>
            </a:r>
            <a:endParaRPr lang="fr-BE" sz="900" dirty="0"/>
          </a:p>
          <a:p>
            <a:endParaRPr lang="fr-BE" sz="2000" dirty="0"/>
          </a:p>
          <a:p>
            <a:r>
              <a:rPr lang="fr-BE" sz="2000" dirty="0"/>
              <a:t>Pour aboutir à ces conclusions, basées sur la convergence des preuves, il est fortement conseillé de rappeler : </a:t>
            </a:r>
          </a:p>
          <a:p>
            <a:endParaRPr lang="fr-BE" sz="1050" dirty="0"/>
          </a:p>
          <a:p>
            <a:pPr marL="342900" indent="-342900">
              <a:buFont typeface="Arial" panose="020B0604020202020204" pitchFamily="34" charset="0"/>
              <a:buChar char="•"/>
            </a:pPr>
            <a:r>
              <a:rPr lang="fr-BE" sz="2000" dirty="0"/>
              <a:t>les règles d’analyse et de revue des preuves au démarrage de tout cycle du CH.</a:t>
            </a:r>
          </a:p>
          <a:p>
            <a:pPr marL="342900" indent="-342900">
              <a:buFont typeface="Arial" panose="020B0604020202020204" pitchFamily="34" charset="0"/>
              <a:buChar char="•"/>
            </a:pPr>
            <a:r>
              <a:rPr lang="fr-BE" sz="2000" dirty="0"/>
              <a:t>Que le CH n’est pas un exercice mathématique</a:t>
            </a:r>
            <a:r>
              <a:rPr lang="fr-BE" sz="2000" dirty="0">
                <a:solidFill>
                  <a:srgbClr val="FF0000"/>
                </a:solidFill>
              </a:rPr>
              <a:t>. </a:t>
            </a:r>
            <a:endParaRPr lang="fr-FR"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rot="1398880">
            <a:off x="4254030" y="2032174"/>
            <a:ext cx="3707706" cy="1602611"/>
            <a:chOff x="1828800" y="1828800"/>
            <a:chExt cx="6553200" cy="3505200"/>
          </a:xfrm>
        </p:grpSpPr>
        <p:pic>
          <p:nvPicPr>
            <p:cNvPr id="9" name="Picture 8"/>
            <p:cNvPicPr/>
            <p:nvPr/>
          </p:nvPicPr>
          <p:blipFill>
            <a:blip r:embed="rId2" cstate="print"/>
            <a:srcRect l="1124" t="5882" r="2247" b="3922"/>
            <a:stretch>
              <a:fillRect/>
            </a:stretch>
          </p:blipFill>
          <p:spPr bwMode="auto">
            <a:xfrm>
              <a:off x="1828800" y="1828800"/>
              <a:ext cx="6553200" cy="3505200"/>
            </a:xfrm>
            <a:prstGeom prst="rect">
              <a:avLst/>
            </a:prstGeom>
            <a:noFill/>
            <a:ln w="9525">
              <a:solidFill>
                <a:schemeClr val="tx1"/>
              </a:solidFill>
              <a:miter lim="800000"/>
              <a:headEnd/>
              <a:tailEnd/>
            </a:ln>
          </p:spPr>
        </p:pic>
        <p:sp>
          <p:nvSpPr>
            <p:cNvPr id="10" name="Rectangle 9"/>
            <p:cNvSpPr/>
            <p:nvPr/>
          </p:nvSpPr>
          <p:spPr>
            <a:xfrm>
              <a:off x="1905000" y="1905000"/>
              <a:ext cx="3505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lumOff val="50000"/>
                  </a:schemeClr>
                </a:solidFill>
              </a:endParaRPr>
            </a:p>
          </p:txBody>
        </p:sp>
      </p:grpSp>
      <p:grpSp>
        <p:nvGrpSpPr>
          <p:cNvPr id="18" name="Group 17"/>
          <p:cNvGrpSpPr/>
          <p:nvPr/>
        </p:nvGrpSpPr>
        <p:grpSpPr>
          <a:xfrm>
            <a:off x="5796136" y="4563451"/>
            <a:ext cx="2914304" cy="2170623"/>
            <a:chOff x="1295400" y="1066800"/>
            <a:chExt cx="6629400" cy="5274475"/>
          </a:xfrm>
        </p:grpSpPr>
        <p:grpSp>
          <p:nvGrpSpPr>
            <p:cNvPr id="11" name="Group 10"/>
            <p:cNvGrpSpPr/>
            <p:nvPr/>
          </p:nvGrpSpPr>
          <p:grpSpPr>
            <a:xfrm>
              <a:off x="1295400" y="1066800"/>
              <a:ext cx="6629400" cy="5257800"/>
              <a:chOff x="1600200" y="1219200"/>
              <a:chExt cx="6048375" cy="5334000"/>
            </a:xfrm>
          </p:grpSpPr>
          <p:pic>
            <p:nvPicPr>
              <p:cNvPr id="12" name="Picture 6" descr="http://www.lendio.com/cms/wp-content/uploads/2011/08/ThreePillars.png"/>
              <p:cNvPicPr>
                <a:picLocks noChangeAspect="1" noChangeArrowheads="1"/>
              </p:cNvPicPr>
              <p:nvPr/>
            </p:nvPicPr>
            <p:blipFill>
              <a:blip r:embed="rId3" cstate="print"/>
              <a:srcRect/>
              <a:stretch>
                <a:fillRect/>
              </a:stretch>
            </p:blipFill>
            <p:spPr bwMode="auto">
              <a:xfrm>
                <a:off x="1600200" y="1219200"/>
                <a:ext cx="6048375" cy="4600575"/>
              </a:xfrm>
              <a:prstGeom prst="rect">
                <a:avLst/>
              </a:prstGeom>
              <a:noFill/>
            </p:spPr>
          </p:pic>
          <p:sp>
            <p:nvSpPr>
              <p:cNvPr id="13" name="Rectangle 12"/>
              <p:cNvSpPr/>
              <p:nvPr/>
            </p:nvSpPr>
            <p:spPr>
              <a:xfrm>
                <a:off x="1752600" y="5791200"/>
                <a:ext cx="5715000" cy="762000"/>
              </a:xfrm>
              <a:prstGeom prst="rect">
                <a:avLst/>
              </a:prstGeom>
              <a:gradFill flip="none" rotWithShape="1">
                <a:gsLst>
                  <a:gs pos="0">
                    <a:schemeClr val="bg1"/>
                  </a:gs>
                  <a:gs pos="50000">
                    <a:schemeClr val="accent1">
                      <a:lumMod val="20000"/>
                      <a:lumOff val="80000"/>
                    </a:schemeClr>
                  </a:gs>
                  <a:gs pos="100000">
                    <a:schemeClr val="bg1">
                      <a:lumMod val="7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lumMod val="50000"/>
                      <a:lumOff val="50000"/>
                    </a:schemeClr>
                  </a:solidFill>
                </a:endParaRPr>
              </a:p>
            </p:txBody>
          </p:sp>
        </p:grpSp>
        <p:sp>
          <p:nvSpPr>
            <p:cNvPr id="14" name="Rectangle 13"/>
            <p:cNvSpPr/>
            <p:nvPr/>
          </p:nvSpPr>
          <p:spPr>
            <a:xfrm rot="16200000">
              <a:off x="292387" y="3006211"/>
              <a:ext cx="3810002" cy="845576"/>
            </a:xfrm>
            <a:prstGeom prst="rect">
              <a:avLst/>
            </a:prstGeom>
            <a:noFill/>
          </p:spPr>
          <p:txBody>
            <a:bodyPr wrap="square" lIns="91440" tIns="45720" rIns="91440" bIns="45720">
              <a:spAutoFit/>
            </a:bodyPr>
            <a:lstStyle/>
            <a:p>
              <a:pPr algn="ctr"/>
              <a:r>
                <a:rPr lang="en-US" b="1" cap="none" spc="0" dirty="0">
                  <a:ln w="10541" cmpd="sng">
                    <a:solidFill>
                      <a:schemeClr val="accent1">
                        <a:shade val="88000"/>
                        <a:satMod val="110000"/>
                      </a:schemeClr>
                    </a:solidFill>
                    <a:prstDash val="solid"/>
                  </a:ln>
                  <a:solidFill>
                    <a:schemeClr val="tx1">
                      <a:lumMod val="50000"/>
                      <a:lumOff val="50000"/>
                    </a:schemeClr>
                  </a:solidFill>
                  <a:effectLst>
                    <a:innerShdw blurRad="63500" dist="50800" dir="18900000">
                      <a:prstClr val="black">
                        <a:alpha val="50000"/>
                      </a:prstClr>
                    </a:innerShdw>
                  </a:effectLst>
                </a:rPr>
                <a:t>Availability</a:t>
              </a:r>
            </a:p>
          </p:txBody>
        </p:sp>
        <p:sp>
          <p:nvSpPr>
            <p:cNvPr id="15" name="Rectangle 14"/>
            <p:cNvSpPr/>
            <p:nvPr/>
          </p:nvSpPr>
          <p:spPr>
            <a:xfrm rot="16200000">
              <a:off x="3187036" y="3007164"/>
              <a:ext cx="2745102" cy="845576"/>
            </a:xfrm>
            <a:prstGeom prst="rect">
              <a:avLst/>
            </a:prstGeom>
            <a:noFill/>
          </p:spPr>
          <p:txBody>
            <a:bodyPr wrap="square" lIns="91440" tIns="45720" rIns="91440" bIns="45720">
              <a:spAutoFit/>
            </a:bodyPr>
            <a:lstStyle/>
            <a:p>
              <a:pPr algn="ctr"/>
              <a:r>
                <a:rPr lang="en-US" b="1" cap="none" spc="0" dirty="0">
                  <a:ln w="10541" cmpd="sng">
                    <a:solidFill>
                      <a:schemeClr val="accent1">
                        <a:shade val="88000"/>
                        <a:satMod val="110000"/>
                      </a:schemeClr>
                    </a:solidFill>
                    <a:prstDash val="solid"/>
                  </a:ln>
                  <a:solidFill>
                    <a:schemeClr val="tx1">
                      <a:lumMod val="50000"/>
                      <a:lumOff val="50000"/>
                    </a:schemeClr>
                  </a:solidFill>
                  <a:effectLst>
                    <a:innerShdw blurRad="63500" dist="50800" dir="18900000">
                      <a:prstClr val="black">
                        <a:alpha val="50000"/>
                      </a:prstClr>
                    </a:innerShdw>
                  </a:effectLst>
                </a:rPr>
                <a:t>Access</a:t>
              </a:r>
            </a:p>
          </p:txBody>
        </p:sp>
        <p:sp>
          <p:nvSpPr>
            <p:cNvPr id="16" name="Rectangle 15"/>
            <p:cNvSpPr/>
            <p:nvPr/>
          </p:nvSpPr>
          <p:spPr>
            <a:xfrm rot="16200000">
              <a:off x="5206336" y="2816660"/>
              <a:ext cx="3430902" cy="845576"/>
            </a:xfrm>
            <a:prstGeom prst="rect">
              <a:avLst/>
            </a:prstGeom>
            <a:noFill/>
          </p:spPr>
          <p:txBody>
            <a:bodyPr wrap="square" lIns="91440" tIns="45720" rIns="91440" bIns="45720">
              <a:spAutoFit/>
            </a:bodyPr>
            <a:lstStyle/>
            <a:p>
              <a:pPr algn="ctr"/>
              <a:r>
                <a:rPr lang="en-US" b="1" cap="none" spc="0" dirty="0" err="1">
                  <a:ln w="10541" cmpd="sng">
                    <a:solidFill>
                      <a:schemeClr val="accent1">
                        <a:shade val="88000"/>
                        <a:satMod val="110000"/>
                      </a:schemeClr>
                    </a:solidFill>
                    <a:prstDash val="solid"/>
                  </a:ln>
                  <a:solidFill>
                    <a:schemeClr val="tx1">
                      <a:lumMod val="50000"/>
                      <a:lumOff val="50000"/>
                    </a:schemeClr>
                  </a:solidFill>
                  <a:effectLst>
                    <a:innerShdw blurRad="63500" dist="50800" dir="18900000">
                      <a:prstClr val="black">
                        <a:alpha val="50000"/>
                      </a:prstClr>
                    </a:innerShdw>
                  </a:effectLst>
                </a:rPr>
                <a:t>Utilisation</a:t>
              </a:r>
              <a:endParaRPr lang="en-US" b="1" cap="none" spc="0" dirty="0">
                <a:ln w="10541" cmpd="sng">
                  <a:solidFill>
                    <a:schemeClr val="accent1">
                      <a:shade val="88000"/>
                      <a:satMod val="110000"/>
                    </a:schemeClr>
                  </a:solidFill>
                  <a:prstDash val="solid"/>
                </a:ln>
                <a:solidFill>
                  <a:schemeClr val="tx1">
                    <a:lumMod val="50000"/>
                    <a:lumOff val="50000"/>
                  </a:schemeClr>
                </a:solidFill>
                <a:effectLst>
                  <a:innerShdw blurRad="63500" dist="50800" dir="18900000">
                    <a:prstClr val="black">
                      <a:alpha val="50000"/>
                    </a:prstClr>
                  </a:innerShdw>
                </a:effectLst>
              </a:endParaRPr>
            </a:p>
          </p:txBody>
        </p:sp>
        <p:sp>
          <p:nvSpPr>
            <p:cNvPr id="17" name="Rectangle 16"/>
            <p:cNvSpPr/>
            <p:nvPr/>
          </p:nvSpPr>
          <p:spPr>
            <a:xfrm>
              <a:off x="3124200" y="5562601"/>
              <a:ext cx="2745102" cy="778674"/>
            </a:xfrm>
            <a:prstGeom prst="rect">
              <a:avLst/>
            </a:prstGeom>
            <a:noFill/>
          </p:spPr>
          <p:txBody>
            <a:bodyPr wrap="square" lIns="91440" tIns="45720" rIns="91440" bIns="45720">
              <a:spAutoFit/>
            </a:bodyPr>
            <a:lstStyle/>
            <a:p>
              <a:pPr algn="ctr"/>
              <a:r>
                <a:rPr lang="en-US" b="1" cap="none" spc="0" dirty="0">
                  <a:ln w="10541" cmpd="sng">
                    <a:solidFill>
                      <a:schemeClr val="accent1">
                        <a:shade val="88000"/>
                        <a:satMod val="110000"/>
                      </a:schemeClr>
                    </a:solidFill>
                    <a:prstDash val="solid"/>
                  </a:ln>
                  <a:solidFill>
                    <a:schemeClr val="tx1">
                      <a:lumMod val="50000"/>
                      <a:lumOff val="50000"/>
                    </a:schemeClr>
                  </a:solidFill>
                  <a:effectLst>
                    <a:innerShdw blurRad="63500" dist="50800" dir="18900000">
                      <a:prstClr val="black">
                        <a:alpha val="50000"/>
                      </a:prstClr>
                    </a:innerShdw>
                  </a:effectLst>
                </a:rPr>
                <a:t>Stability</a:t>
              </a:r>
            </a:p>
          </p:txBody>
        </p:sp>
      </p:grpSp>
      <p:grpSp>
        <p:nvGrpSpPr>
          <p:cNvPr id="37" name="Group 36"/>
          <p:cNvGrpSpPr/>
          <p:nvPr/>
        </p:nvGrpSpPr>
        <p:grpSpPr>
          <a:xfrm>
            <a:off x="1190200" y="1630858"/>
            <a:ext cx="2671155" cy="3435907"/>
            <a:chOff x="2354744" y="739211"/>
            <a:chExt cx="6332056" cy="6194989"/>
          </a:xfrm>
        </p:grpSpPr>
        <p:sp>
          <p:nvSpPr>
            <p:cNvPr id="19" name="Footer Placeholder 4"/>
            <p:cNvSpPr txBox="1">
              <a:spLocks/>
            </p:cNvSpPr>
            <p:nvPr/>
          </p:nvSpPr>
          <p:spPr>
            <a:xfrm>
              <a:off x="3038693" y="6490153"/>
              <a:ext cx="2895600" cy="365125"/>
            </a:xfrm>
            <a:prstGeom prst="rect">
              <a:avLst/>
            </a:prstGeom>
            <a:ln>
              <a:noFill/>
            </a:ln>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50000"/>
                      <a:lumOff val="50000"/>
                    </a:schemeClr>
                  </a:solidFill>
                  <a:effectLst/>
                  <a:uLnTx/>
                  <a:uFillTx/>
                  <a:latin typeface="+mn-lt"/>
                  <a:ea typeface="+mn-ea"/>
                  <a:cs typeface="+mn-cs"/>
                </a:rPr>
                <a:t>IPC Learning </a:t>
              </a:r>
              <a:r>
                <a:rPr kumimoji="0" lang="en-US" sz="600" b="0" i="0" u="none" strike="noStrike" kern="1200" cap="none" spc="0" normalizeH="0" baseline="0" noProof="0" dirty="0" err="1">
                  <a:ln>
                    <a:noFill/>
                  </a:ln>
                  <a:solidFill>
                    <a:schemeClr val="tx1">
                      <a:lumMod val="50000"/>
                      <a:lumOff val="50000"/>
                    </a:schemeClr>
                  </a:solidFill>
                  <a:effectLst/>
                  <a:uLnTx/>
                  <a:uFillTx/>
                  <a:latin typeface="+mn-lt"/>
                  <a:ea typeface="+mn-ea"/>
                  <a:cs typeface="+mn-cs"/>
                </a:rPr>
                <a:t>Programme</a:t>
              </a:r>
              <a:endParaRPr kumimoji="0" lang="en-US" sz="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0" name="Slide Number Placeholder 5"/>
            <p:cNvSpPr txBox="1">
              <a:spLocks/>
            </p:cNvSpPr>
            <p:nvPr/>
          </p:nvSpPr>
          <p:spPr>
            <a:xfrm>
              <a:off x="6553200" y="6569075"/>
              <a:ext cx="2133600" cy="365125"/>
            </a:xfrm>
            <a:prstGeom prst="rect">
              <a:avLst/>
            </a:prstGeom>
            <a:ln>
              <a:noFill/>
            </a:ln>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2B0062C-FEAD-43E6-A3C0-F5F6CEBB2A3C}" type="slidenum">
                <a:rPr kumimoji="0" lang="en-US" sz="6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1" name="Text Box 15"/>
            <p:cNvSpPr txBox="1">
              <a:spLocks noChangeArrowheads="1"/>
            </p:cNvSpPr>
            <p:nvPr/>
          </p:nvSpPr>
          <p:spPr bwMode="auto">
            <a:xfrm>
              <a:off x="2703266" y="5581472"/>
              <a:ext cx="5436967" cy="885210"/>
            </a:xfrm>
            <a:prstGeom prst="rect">
              <a:avLst/>
            </a:prstGeom>
            <a:solidFill>
              <a:srgbClr val="C9FFC9"/>
            </a:solidFill>
            <a:ln w="9525">
              <a:solidFill>
                <a:schemeClr val="tx1"/>
              </a:solidFill>
              <a:miter lim="800000"/>
              <a:headEnd/>
              <a:tailEnd/>
            </a:ln>
            <a:effectLst/>
          </p:spPr>
          <p:txBody>
            <a:bodyPr wrap="square">
              <a:spAutoFit/>
            </a:bodyPr>
            <a:lstStyle/>
            <a:p>
              <a:pPr algn="ctr">
                <a:spcBef>
                  <a:spcPts val="0"/>
                </a:spcBef>
              </a:pPr>
              <a:r>
                <a:rPr lang="en-US" sz="1050" b="1" i="0" dirty="0">
                  <a:solidFill>
                    <a:schemeClr val="tx1">
                      <a:lumMod val="50000"/>
                      <a:lumOff val="50000"/>
                    </a:schemeClr>
                  </a:solidFill>
                  <a:latin typeface="Arial Narrow" pitchFamily="34" charset="0"/>
                </a:rPr>
                <a:t>Formal &amp; Informal Infrastructure</a:t>
              </a:r>
            </a:p>
            <a:p>
              <a:pPr algn="ctr">
                <a:spcBef>
                  <a:spcPts val="0"/>
                </a:spcBef>
              </a:pPr>
              <a:r>
                <a:rPr lang="en-US" sz="1050" b="1" i="0" dirty="0">
                  <a:solidFill>
                    <a:schemeClr val="tx1">
                      <a:lumMod val="50000"/>
                      <a:lumOff val="50000"/>
                    </a:schemeClr>
                  </a:solidFill>
                  <a:latin typeface="Arial Narrow" pitchFamily="34" charset="0"/>
                </a:rPr>
                <a:t>Political Ideology</a:t>
              </a:r>
            </a:p>
            <a:p>
              <a:pPr algn="ctr">
                <a:spcBef>
                  <a:spcPts val="0"/>
                </a:spcBef>
              </a:pPr>
              <a:r>
                <a:rPr lang="en-US" sz="1050" b="1" i="0" dirty="0">
                  <a:solidFill>
                    <a:schemeClr val="tx1">
                      <a:lumMod val="50000"/>
                      <a:lumOff val="50000"/>
                    </a:schemeClr>
                  </a:solidFill>
                  <a:latin typeface="Arial Narrow" pitchFamily="34" charset="0"/>
                </a:rPr>
                <a:t>Resources</a:t>
              </a:r>
            </a:p>
          </p:txBody>
        </p:sp>
        <p:sp>
          <p:nvSpPr>
            <p:cNvPr id="22" name="AutoShape 3"/>
            <p:cNvSpPr>
              <a:spLocks noChangeArrowheads="1"/>
            </p:cNvSpPr>
            <p:nvPr/>
          </p:nvSpPr>
          <p:spPr bwMode="auto">
            <a:xfrm>
              <a:off x="4167065" y="739211"/>
              <a:ext cx="2230550" cy="785928"/>
            </a:xfrm>
            <a:prstGeom prst="roundRect">
              <a:avLst>
                <a:gd name="adj" fmla="val 16667"/>
              </a:avLst>
            </a:prstGeom>
            <a:solidFill>
              <a:srgbClr val="FFFF99"/>
            </a:solidFill>
            <a:ln w="9525">
              <a:solidFill>
                <a:schemeClr val="tx1"/>
              </a:solidFill>
              <a:round/>
              <a:headEnd/>
              <a:tailEnd/>
            </a:ln>
            <a:effectLst/>
          </p:spPr>
          <p:txBody>
            <a:bodyPr anchor="ctr"/>
            <a:lstStyle/>
            <a:p>
              <a:pPr algn="ctr"/>
              <a:r>
                <a:rPr lang="en-US" sz="1100" b="1" i="0" dirty="0">
                  <a:solidFill>
                    <a:schemeClr val="tx1">
                      <a:lumMod val="50000"/>
                      <a:lumOff val="50000"/>
                    </a:schemeClr>
                  </a:solidFill>
                  <a:latin typeface="Arial Narrow" pitchFamily="34" charset="0"/>
                </a:rPr>
                <a:t>Malnutrition</a:t>
              </a:r>
            </a:p>
          </p:txBody>
        </p:sp>
        <p:sp>
          <p:nvSpPr>
            <p:cNvPr id="23" name="Rectangle 4"/>
            <p:cNvSpPr>
              <a:spLocks noChangeArrowheads="1"/>
            </p:cNvSpPr>
            <p:nvPr/>
          </p:nvSpPr>
          <p:spPr bwMode="auto">
            <a:xfrm>
              <a:off x="2688895" y="2168874"/>
              <a:ext cx="2247798" cy="798693"/>
            </a:xfrm>
            <a:prstGeom prst="rect">
              <a:avLst/>
            </a:prstGeom>
            <a:solidFill>
              <a:srgbClr val="FFFF99"/>
            </a:solidFill>
            <a:ln w="9525">
              <a:solidFill>
                <a:schemeClr val="tx1"/>
              </a:solidFill>
              <a:miter lim="800000"/>
              <a:headEnd/>
              <a:tailEnd/>
            </a:ln>
            <a:effectLst/>
          </p:spPr>
          <p:txBody>
            <a:bodyPr anchor="ctr"/>
            <a:lstStyle/>
            <a:p>
              <a:pPr algn="ctr"/>
              <a:r>
                <a:rPr lang="en-US" sz="1050" b="1" i="0" dirty="0">
                  <a:solidFill>
                    <a:schemeClr val="tx1">
                      <a:lumMod val="50000"/>
                      <a:lumOff val="50000"/>
                    </a:schemeClr>
                  </a:solidFill>
                  <a:latin typeface="Arial Narrow" pitchFamily="34" charset="0"/>
                </a:rPr>
                <a:t>Inadequate Food Intake</a:t>
              </a:r>
            </a:p>
          </p:txBody>
        </p:sp>
        <p:sp>
          <p:nvSpPr>
            <p:cNvPr id="24" name="Rectangle 5"/>
            <p:cNvSpPr>
              <a:spLocks noChangeArrowheads="1"/>
            </p:cNvSpPr>
            <p:nvPr/>
          </p:nvSpPr>
          <p:spPr bwMode="auto">
            <a:xfrm>
              <a:off x="5928367" y="2168874"/>
              <a:ext cx="2247798" cy="798693"/>
            </a:xfrm>
            <a:prstGeom prst="rect">
              <a:avLst/>
            </a:prstGeom>
            <a:solidFill>
              <a:srgbClr val="FFFF99"/>
            </a:solidFill>
            <a:ln w="9525">
              <a:solidFill>
                <a:schemeClr val="tx1"/>
              </a:solidFill>
              <a:miter lim="800000"/>
              <a:headEnd/>
              <a:tailEnd/>
            </a:ln>
            <a:effectLst/>
          </p:spPr>
          <p:txBody>
            <a:bodyPr anchor="ctr"/>
            <a:lstStyle/>
            <a:p>
              <a:pPr algn="ctr"/>
              <a:r>
                <a:rPr lang="en-US" sz="1050" b="1" i="0" dirty="0">
                  <a:solidFill>
                    <a:schemeClr val="tx1">
                      <a:lumMod val="50000"/>
                      <a:lumOff val="50000"/>
                    </a:schemeClr>
                  </a:solidFill>
                  <a:latin typeface="Arial Narrow" pitchFamily="34" charset="0"/>
                </a:rPr>
                <a:t>Disease</a:t>
              </a:r>
            </a:p>
          </p:txBody>
        </p:sp>
        <p:sp>
          <p:nvSpPr>
            <p:cNvPr id="25" name="Oval 6"/>
            <p:cNvSpPr>
              <a:spLocks noChangeArrowheads="1"/>
            </p:cNvSpPr>
            <p:nvPr/>
          </p:nvSpPr>
          <p:spPr bwMode="auto">
            <a:xfrm>
              <a:off x="2354744" y="3548435"/>
              <a:ext cx="2300255" cy="1452169"/>
            </a:xfrm>
            <a:prstGeom prst="ellipse">
              <a:avLst/>
            </a:prstGeom>
            <a:solidFill>
              <a:srgbClr val="8FEAFF"/>
            </a:solidFill>
            <a:ln w="9525">
              <a:solidFill>
                <a:schemeClr val="tx1"/>
              </a:solidFill>
              <a:round/>
              <a:headEnd/>
              <a:tailEnd/>
            </a:ln>
            <a:effectLst/>
          </p:spPr>
          <p:txBody>
            <a:bodyPr anchor="ctr"/>
            <a:lstStyle/>
            <a:p>
              <a:pPr algn="ctr"/>
              <a:r>
                <a:rPr lang="en-US" sz="1000" b="1" i="0" dirty="0">
                  <a:solidFill>
                    <a:schemeClr val="tx1">
                      <a:lumMod val="50000"/>
                      <a:lumOff val="50000"/>
                    </a:schemeClr>
                  </a:solidFill>
                  <a:latin typeface="Arial Narrow" pitchFamily="34" charset="0"/>
                </a:rPr>
                <a:t>Household Food Security</a:t>
              </a:r>
            </a:p>
          </p:txBody>
        </p:sp>
        <p:sp>
          <p:nvSpPr>
            <p:cNvPr id="26" name="Oval 7"/>
            <p:cNvSpPr>
              <a:spLocks noChangeArrowheads="1"/>
            </p:cNvSpPr>
            <p:nvPr/>
          </p:nvSpPr>
          <p:spPr bwMode="auto">
            <a:xfrm>
              <a:off x="4236771" y="3548435"/>
              <a:ext cx="2300256" cy="1452169"/>
            </a:xfrm>
            <a:prstGeom prst="ellipse">
              <a:avLst/>
            </a:prstGeom>
            <a:solidFill>
              <a:srgbClr val="8FEAFF"/>
            </a:solidFill>
            <a:ln w="9525">
              <a:solidFill>
                <a:schemeClr val="tx1"/>
              </a:solidFill>
              <a:round/>
              <a:headEnd/>
              <a:tailEnd/>
            </a:ln>
            <a:effectLst/>
          </p:spPr>
          <p:txBody>
            <a:bodyPr anchor="ctr"/>
            <a:lstStyle/>
            <a:p>
              <a:pPr algn="ctr"/>
              <a:r>
                <a:rPr lang="en-US" sz="1000" b="1" i="0" dirty="0">
                  <a:solidFill>
                    <a:schemeClr val="tx1">
                      <a:lumMod val="50000"/>
                      <a:lumOff val="50000"/>
                    </a:schemeClr>
                  </a:solidFill>
                  <a:latin typeface="Arial Narrow" pitchFamily="34" charset="0"/>
                </a:rPr>
                <a:t>Social &amp; Care Environment</a:t>
              </a:r>
            </a:p>
          </p:txBody>
        </p:sp>
        <p:sp>
          <p:nvSpPr>
            <p:cNvPr id="27" name="Oval 8"/>
            <p:cNvSpPr>
              <a:spLocks noChangeArrowheads="1"/>
            </p:cNvSpPr>
            <p:nvPr/>
          </p:nvSpPr>
          <p:spPr bwMode="auto">
            <a:xfrm>
              <a:off x="6188502" y="3548435"/>
              <a:ext cx="2369961" cy="1452169"/>
            </a:xfrm>
            <a:prstGeom prst="ellipse">
              <a:avLst/>
            </a:prstGeom>
            <a:solidFill>
              <a:srgbClr val="8FEAFF"/>
            </a:solidFill>
            <a:ln w="9525">
              <a:solidFill>
                <a:schemeClr val="tx1"/>
              </a:solidFill>
              <a:round/>
              <a:headEnd/>
              <a:tailEnd/>
            </a:ln>
            <a:effectLst/>
          </p:spPr>
          <p:txBody>
            <a:bodyPr anchor="ctr"/>
            <a:lstStyle/>
            <a:p>
              <a:pPr algn="ctr"/>
              <a:r>
                <a:rPr lang="en-US" sz="1000" b="1" i="0" dirty="0">
                  <a:solidFill>
                    <a:schemeClr val="tx1">
                      <a:lumMod val="50000"/>
                      <a:lumOff val="50000"/>
                    </a:schemeClr>
                  </a:solidFill>
                  <a:latin typeface="Arial Narrow" pitchFamily="34" charset="0"/>
                </a:rPr>
                <a:t>Access to Health Care &amp; Health Environment</a:t>
              </a:r>
            </a:p>
          </p:txBody>
        </p:sp>
        <p:sp>
          <p:nvSpPr>
            <p:cNvPr id="28" name="Left-Right Arrow 27"/>
            <p:cNvSpPr/>
            <p:nvPr/>
          </p:nvSpPr>
          <p:spPr>
            <a:xfrm>
              <a:off x="5073227" y="2409205"/>
              <a:ext cx="697047" cy="240331"/>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a:solidFill>
                  <a:schemeClr val="tx1">
                    <a:lumMod val="50000"/>
                    <a:lumOff val="50000"/>
                  </a:schemeClr>
                </a:solidFill>
              </a:endParaRPr>
            </a:p>
          </p:txBody>
        </p:sp>
        <p:sp>
          <p:nvSpPr>
            <p:cNvPr id="29" name="Right Arrow 28"/>
            <p:cNvSpPr/>
            <p:nvPr/>
          </p:nvSpPr>
          <p:spPr>
            <a:xfrm rot="18509287">
              <a:off x="4030011" y="1722739"/>
              <a:ext cx="535705" cy="18614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lumMod val="50000"/>
                    <a:lumOff val="50000"/>
                  </a:schemeClr>
                </a:solidFill>
              </a:endParaRPr>
            </a:p>
          </p:txBody>
        </p:sp>
        <p:sp>
          <p:nvSpPr>
            <p:cNvPr id="30" name="Right Arrow 29"/>
            <p:cNvSpPr/>
            <p:nvPr/>
          </p:nvSpPr>
          <p:spPr>
            <a:xfrm rot="3152593" flipH="1">
              <a:off x="6036551" y="1706217"/>
              <a:ext cx="540493" cy="18252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lumMod val="50000"/>
                    <a:lumOff val="50000"/>
                  </a:schemeClr>
                </a:solidFill>
              </a:endParaRPr>
            </a:p>
          </p:txBody>
        </p:sp>
        <p:sp>
          <p:nvSpPr>
            <p:cNvPr id="31" name="Right Arrow 30"/>
            <p:cNvSpPr/>
            <p:nvPr/>
          </p:nvSpPr>
          <p:spPr>
            <a:xfrm rot="18172049">
              <a:off x="3123850" y="3154944"/>
              <a:ext cx="535705" cy="18614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lumMod val="50000"/>
                    <a:lumOff val="50000"/>
                  </a:schemeClr>
                </a:solidFill>
              </a:endParaRPr>
            </a:p>
          </p:txBody>
        </p:sp>
        <p:sp>
          <p:nvSpPr>
            <p:cNvPr id="32" name="Right Arrow 31"/>
            <p:cNvSpPr/>
            <p:nvPr/>
          </p:nvSpPr>
          <p:spPr>
            <a:xfrm rot="3152593" flipH="1">
              <a:off x="7012417" y="3151785"/>
              <a:ext cx="540493" cy="18252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lumMod val="50000"/>
                    <a:lumOff val="50000"/>
                  </a:schemeClr>
                </a:solidFill>
              </a:endParaRPr>
            </a:p>
          </p:txBody>
        </p:sp>
        <p:sp>
          <p:nvSpPr>
            <p:cNvPr id="33" name="Right Arrow 32"/>
            <p:cNvSpPr/>
            <p:nvPr/>
          </p:nvSpPr>
          <p:spPr>
            <a:xfrm rot="16200000">
              <a:off x="5200234" y="3082336"/>
              <a:ext cx="535705" cy="18614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lumMod val="50000"/>
                    <a:lumOff val="50000"/>
                  </a:schemeClr>
                </a:solidFill>
              </a:endParaRPr>
            </a:p>
          </p:txBody>
        </p:sp>
        <p:sp>
          <p:nvSpPr>
            <p:cNvPr id="34" name="Right Arrow 33"/>
            <p:cNvSpPr/>
            <p:nvPr/>
          </p:nvSpPr>
          <p:spPr>
            <a:xfrm rot="3152593" flipH="1">
              <a:off x="3499706" y="5251112"/>
              <a:ext cx="540493" cy="18252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lumMod val="50000"/>
                    <a:lumOff val="50000"/>
                  </a:schemeClr>
                </a:solidFill>
              </a:endParaRPr>
            </a:p>
          </p:txBody>
        </p:sp>
        <p:sp>
          <p:nvSpPr>
            <p:cNvPr id="35" name="Right Arrow 34"/>
            <p:cNvSpPr/>
            <p:nvPr/>
          </p:nvSpPr>
          <p:spPr>
            <a:xfrm rot="18172049">
              <a:off x="6887905" y="5207627"/>
              <a:ext cx="535705" cy="18614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lumMod val="50000"/>
                    <a:lumOff val="50000"/>
                  </a:schemeClr>
                </a:solidFill>
              </a:endParaRPr>
            </a:p>
          </p:txBody>
        </p:sp>
        <p:sp>
          <p:nvSpPr>
            <p:cNvPr id="36" name="Right Arrow 35"/>
            <p:cNvSpPr/>
            <p:nvPr/>
          </p:nvSpPr>
          <p:spPr>
            <a:xfrm rot="16200000">
              <a:off x="5200234" y="5203979"/>
              <a:ext cx="535705" cy="18614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lumMod val="50000"/>
                    <a:lumOff val="50000"/>
                  </a:schemeClr>
                </a:solidFill>
              </a:endParaRPr>
            </a:p>
          </p:txBody>
        </p:sp>
      </p:grpSp>
      <p:sp>
        <p:nvSpPr>
          <p:cNvPr id="38" name="Title 1"/>
          <p:cNvSpPr txBox="1">
            <a:spLocks/>
          </p:cNvSpPr>
          <p:nvPr/>
        </p:nvSpPr>
        <p:spPr>
          <a:xfrm>
            <a:off x="226386" y="278875"/>
            <a:ext cx="8738102" cy="1325885"/>
          </a:xfrm>
          <a:prstGeom prst="rect">
            <a:avLst/>
          </a:prstGeom>
        </p:spPr>
        <p:txBody>
          <a:bodyPr vert="horz" lIns="91440" tIns="45720" rIns="91440" bIns="45720" rtlCol="0" anchor="ctr">
            <a:noAutofit/>
          </a:bodyPr>
          <a:lstStyle>
            <a:lvl1pPr algn="ctr" defTabSz="685800" eaLnBrk="1" latinLnBrk="0" hangingPunct="1">
              <a:lnSpc>
                <a:spcPct val="90000"/>
              </a:lnSpc>
              <a:buNone/>
              <a:defRPr sz="3600" b="1">
                <a:effectLst>
                  <a:outerShdw blurRad="38100" dist="38100" dir="2700000" algn="tl">
                    <a:srgbClr val="000000">
                      <a:alpha val="43137"/>
                    </a:srgbClr>
                  </a:outerShdw>
                </a:effectLst>
                <a:latin typeface="Arial Black" panose="020B0A04020102020204" pitchFamily="34" charset="0"/>
                <a:ea typeface="+mj-ea"/>
                <a:cs typeface="+mj-cs"/>
              </a:defRPr>
            </a:lvl1pPr>
          </a:lstStyle>
          <a:p>
            <a:r>
              <a:rPr lang="fr-FR" sz="3100" dirty="0"/>
              <a:t>Cadres conceptuels sur lesquels repose le Cadre Analytique du CH ?</a:t>
            </a:r>
          </a:p>
        </p:txBody>
      </p:sp>
      <p:pic>
        <p:nvPicPr>
          <p:cNvPr id="2" name="Image 1"/>
          <p:cNvPicPr>
            <a:picLocks noChangeAspect="1"/>
          </p:cNvPicPr>
          <p:nvPr/>
        </p:nvPicPr>
        <p:blipFill>
          <a:blip r:embed="rId4"/>
          <a:stretch>
            <a:fillRect/>
          </a:stretch>
        </p:blipFill>
        <p:spPr>
          <a:xfrm>
            <a:off x="441248" y="4969102"/>
            <a:ext cx="5133000" cy="1798713"/>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 name="TextBox 66"/>
          <p:cNvSpPr txBox="1"/>
          <p:nvPr/>
        </p:nvSpPr>
        <p:spPr>
          <a:xfrm>
            <a:off x="0" y="-99239"/>
            <a:ext cx="9144000" cy="6740307"/>
          </a:xfrm>
          <a:prstGeom prst="rect">
            <a:avLst/>
          </a:prstGeom>
          <a:solidFill>
            <a:schemeClr val="bg1"/>
          </a:solidFill>
        </p:spPr>
        <p:txBody>
          <a:bodyPr wrap="square" rtlCol="0">
            <a:spAutoFit/>
          </a:bodyPr>
          <a:lstStyle/>
          <a:p>
            <a:pPr algn="ctr"/>
            <a:r>
              <a:rPr lang="en-US" sz="2800" b="1" dirty="0">
                <a:latin typeface="Calibri" pitchFamily="34" charset="0"/>
              </a:rPr>
              <a:t>Cadre Analytique du Cadre Harmonisé </a:t>
            </a:r>
            <a:endParaRPr lang="en-GB" sz="2800" b="1" dirty="0">
              <a:latin typeface="+mn-lt"/>
            </a:endParaRPr>
          </a:p>
          <a:p>
            <a:pPr algn="ctr"/>
            <a:endParaRPr lang="en-GB" sz="2400" b="1" dirty="0">
              <a:latin typeface="+mn-lt"/>
            </a:endParaRPr>
          </a:p>
          <a:p>
            <a:pPr algn="ctr"/>
            <a:endParaRPr lang="en-GB" sz="2400" b="1" dirty="0">
              <a:latin typeface="+mn-lt"/>
            </a:endParaRPr>
          </a:p>
          <a:p>
            <a:pPr algn="ctr"/>
            <a:endParaRPr lang="en-GB" sz="2400" b="1" dirty="0">
              <a:latin typeface="+mn-lt"/>
            </a:endParaRPr>
          </a:p>
          <a:p>
            <a:pPr algn="ctr"/>
            <a:endParaRPr lang="en-GB" sz="2400" b="1" dirty="0">
              <a:latin typeface="+mn-lt"/>
            </a:endParaRPr>
          </a:p>
          <a:p>
            <a:pPr algn="ctr"/>
            <a:endParaRPr lang="en-GB" sz="2400" b="1" dirty="0">
              <a:latin typeface="+mn-lt"/>
            </a:endParaRPr>
          </a:p>
          <a:p>
            <a:pPr algn="ctr"/>
            <a:endParaRPr lang="en-GB" sz="2400" b="1" dirty="0">
              <a:latin typeface="+mn-lt"/>
            </a:endParaRPr>
          </a:p>
          <a:p>
            <a:pPr algn="ctr"/>
            <a:endParaRPr lang="en-GB" sz="2400" b="1" dirty="0">
              <a:latin typeface="+mn-lt"/>
            </a:endParaRPr>
          </a:p>
          <a:p>
            <a:pPr algn="ctr"/>
            <a:endParaRPr lang="en-GB" sz="2400" b="1" dirty="0">
              <a:latin typeface="+mn-lt"/>
            </a:endParaRPr>
          </a:p>
          <a:p>
            <a:pPr algn="ctr"/>
            <a:endParaRPr lang="en-GB" sz="2400" b="1" dirty="0">
              <a:latin typeface="+mn-lt"/>
            </a:endParaRPr>
          </a:p>
          <a:p>
            <a:pPr algn="ctr"/>
            <a:endParaRPr lang="en-GB" sz="2400" b="1" dirty="0">
              <a:latin typeface="+mn-lt"/>
            </a:endParaRPr>
          </a:p>
          <a:p>
            <a:pPr algn="ctr"/>
            <a:endParaRPr lang="en-GB" sz="2400" b="1" dirty="0">
              <a:latin typeface="+mn-lt"/>
            </a:endParaRPr>
          </a:p>
          <a:p>
            <a:pPr algn="ctr"/>
            <a:endParaRPr lang="en-GB" sz="2400" b="1" dirty="0">
              <a:latin typeface="+mn-lt"/>
            </a:endParaRPr>
          </a:p>
          <a:p>
            <a:pPr algn="ctr"/>
            <a:endParaRPr lang="en-GB" sz="2400" b="1" dirty="0">
              <a:latin typeface="+mn-lt"/>
            </a:endParaRPr>
          </a:p>
          <a:p>
            <a:pPr algn="ctr"/>
            <a:endParaRPr lang="en-GB" sz="2400" b="1" dirty="0">
              <a:latin typeface="+mn-lt"/>
            </a:endParaRPr>
          </a:p>
          <a:p>
            <a:pPr algn="ctr"/>
            <a:endParaRPr lang="en-GB" sz="2400" b="1" dirty="0">
              <a:latin typeface="+mn-lt"/>
            </a:endParaRPr>
          </a:p>
          <a:p>
            <a:pPr algn="ctr"/>
            <a:endParaRPr lang="en-GB" sz="2400" b="1" dirty="0">
              <a:latin typeface="+mn-lt"/>
            </a:endParaRPr>
          </a:p>
          <a:p>
            <a:pPr algn="ctr"/>
            <a:endParaRPr lang="en-GB" sz="2400" b="1" dirty="0">
              <a:latin typeface="+mn-lt"/>
            </a:endParaRPr>
          </a:p>
        </p:txBody>
      </p:sp>
      <p:sp>
        <p:nvSpPr>
          <p:cNvPr id="59" name="Rectangle 58"/>
          <p:cNvSpPr/>
          <p:nvPr/>
        </p:nvSpPr>
        <p:spPr>
          <a:xfrm>
            <a:off x="150496" y="381000"/>
            <a:ext cx="8841104" cy="5743027"/>
          </a:xfrm>
          <a:prstGeom prst="rect">
            <a:avLst/>
          </a:prstGeom>
          <a:solidFill>
            <a:schemeClr val="bg1"/>
          </a:solidFill>
          <a:ln w="57150">
            <a:solidFill>
              <a:srgbClr val="FFC6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itchFamily="34" charset="0"/>
            </a:endParaRPr>
          </a:p>
        </p:txBody>
      </p:sp>
      <p:sp>
        <p:nvSpPr>
          <p:cNvPr id="21" name="Rectangle 20"/>
          <p:cNvSpPr/>
          <p:nvPr/>
        </p:nvSpPr>
        <p:spPr>
          <a:xfrm>
            <a:off x="224790" y="882297"/>
            <a:ext cx="4234815" cy="2659420"/>
          </a:xfrm>
          <a:prstGeom prst="rect">
            <a:avLst/>
          </a:prstGeom>
          <a:solidFill>
            <a:srgbClr val="D6D6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itchFamily="34" charset="0"/>
            </a:endParaRPr>
          </a:p>
        </p:txBody>
      </p:sp>
      <p:sp>
        <p:nvSpPr>
          <p:cNvPr id="4" name="Rectangle 3"/>
          <p:cNvSpPr/>
          <p:nvPr/>
        </p:nvSpPr>
        <p:spPr>
          <a:xfrm>
            <a:off x="150495" y="451037"/>
            <a:ext cx="4383405" cy="5532915"/>
          </a:xfrm>
          <a:prstGeom prst="rect">
            <a:avLst/>
          </a:prstGeom>
          <a:noFill/>
          <a:ln w="38100">
            <a:solidFill>
              <a:srgbClr val="CC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itchFamily="34" charset="0"/>
            </a:endParaRPr>
          </a:p>
        </p:txBody>
      </p:sp>
      <p:sp>
        <p:nvSpPr>
          <p:cNvPr id="7" name="Rectangle 6"/>
          <p:cNvSpPr/>
          <p:nvPr/>
        </p:nvSpPr>
        <p:spPr>
          <a:xfrm>
            <a:off x="228600" y="3810000"/>
            <a:ext cx="4086224" cy="2084411"/>
          </a:xfrm>
          <a:prstGeom prst="rect">
            <a:avLst/>
          </a:prstGeom>
          <a:solidFill>
            <a:srgbClr val="D6D6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itchFamily="34" charset="0"/>
            </a:endParaRPr>
          </a:p>
        </p:txBody>
      </p:sp>
      <p:sp>
        <p:nvSpPr>
          <p:cNvPr id="35" name="TextBox 34"/>
          <p:cNvSpPr txBox="1"/>
          <p:nvPr/>
        </p:nvSpPr>
        <p:spPr>
          <a:xfrm>
            <a:off x="228601" y="451038"/>
            <a:ext cx="4267200" cy="338554"/>
          </a:xfrm>
          <a:prstGeom prst="rect">
            <a:avLst/>
          </a:prstGeom>
          <a:noFill/>
        </p:spPr>
        <p:txBody>
          <a:bodyPr wrap="square" rtlCol="0">
            <a:spAutoFit/>
          </a:bodyPr>
          <a:lstStyle/>
          <a:p>
            <a:pPr algn="ctr">
              <a:spcAft>
                <a:spcPts val="200"/>
              </a:spcAft>
            </a:pPr>
            <a:r>
              <a:rPr lang="en-US" sz="1600" b="1" dirty="0" err="1">
                <a:solidFill>
                  <a:srgbClr val="CC6600"/>
                </a:solidFill>
                <a:latin typeface="Calibri" pitchFamily="34" charset="0"/>
              </a:rPr>
              <a:t>Facteurs</a:t>
            </a:r>
            <a:r>
              <a:rPr lang="en-US" sz="1600" b="1" dirty="0">
                <a:solidFill>
                  <a:srgbClr val="CC6600"/>
                </a:solidFill>
                <a:latin typeface="Calibri" pitchFamily="34" charset="0"/>
              </a:rPr>
              <a:t> </a:t>
            </a:r>
            <a:r>
              <a:rPr lang="en-US" sz="1600" b="1" dirty="0" err="1">
                <a:solidFill>
                  <a:srgbClr val="CC6600"/>
                </a:solidFill>
                <a:latin typeface="Calibri" pitchFamily="34" charset="0"/>
              </a:rPr>
              <a:t>contributifs</a:t>
            </a:r>
            <a:r>
              <a:rPr lang="en-US" sz="1600" b="1" dirty="0">
                <a:solidFill>
                  <a:srgbClr val="CC6600"/>
                </a:solidFill>
                <a:latin typeface="Calibri" pitchFamily="34" charset="0"/>
              </a:rPr>
              <a:t> de la </a:t>
            </a:r>
            <a:r>
              <a:rPr lang="en-US" sz="1600" b="1" dirty="0" err="1">
                <a:solidFill>
                  <a:srgbClr val="CC6600"/>
                </a:solidFill>
                <a:latin typeface="Calibri" pitchFamily="34" charset="0"/>
              </a:rPr>
              <a:t>sécurité</a:t>
            </a:r>
            <a:r>
              <a:rPr lang="en-US" sz="1600" b="1" dirty="0">
                <a:solidFill>
                  <a:srgbClr val="CC6600"/>
                </a:solidFill>
                <a:latin typeface="Calibri" pitchFamily="34" charset="0"/>
              </a:rPr>
              <a:t> </a:t>
            </a:r>
            <a:r>
              <a:rPr lang="en-US" sz="1600" b="1" dirty="0" err="1">
                <a:solidFill>
                  <a:srgbClr val="CC6600"/>
                </a:solidFill>
                <a:latin typeface="Calibri" pitchFamily="34" charset="0"/>
              </a:rPr>
              <a:t>alimentaire</a:t>
            </a:r>
            <a:endParaRPr lang="en-US" sz="1600" dirty="0">
              <a:solidFill>
                <a:srgbClr val="CC6600"/>
              </a:solidFill>
              <a:latin typeface="Calibri" pitchFamily="34" charset="0"/>
            </a:endParaRPr>
          </a:p>
        </p:txBody>
      </p:sp>
      <p:sp>
        <p:nvSpPr>
          <p:cNvPr id="36" name="TextBox 35"/>
          <p:cNvSpPr txBox="1"/>
          <p:nvPr/>
        </p:nvSpPr>
        <p:spPr>
          <a:xfrm>
            <a:off x="299084" y="838200"/>
            <a:ext cx="3696851" cy="369332"/>
          </a:xfrm>
          <a:prstGeom prst="rect">
            <a:avLst/>
          </a:prstGeom>
          <a:noFill/>
        </p:spPr>
        <p:txBody>
          <a:bodyPr wrap="square" rtlCol="0">
            <a:spAutoFit/>
          </a:bodyPr>
          <a:lstStyle/>
          <a:p>
            <a:r>
              <a:rPr lang="fr-FR" b="1" i="1" dirty="0">
                <a:latin typeface="Arial Narrow" pitchFamily="34" charset="0"/>
              </a:rPr>
              <a:t>Facteurs déterminants (causalité)</a:t>
            </a:r>
          </a:p>
        </p:txBody>
      </p:sp>
      <p:sp>
        <p:nvSpPr>
          <p:cNvPr id="5" name="Rectangle 4"/>
          <p:cNvSpPr/>
          <p:nvPr/>
        </p:nvSpPr>
        <p:spPr>
          <a:xfrm>
            <a:off x="299085" y="1151406"/>
            <a:ext cx="4086224" cy="1400294"/>
          </a:xfrm>
          <a:prstGeom prst="rect">
            <a:avLst/>
          </a:prstGeom>
          <a:solidFill>
            <a:schemeClr val="bg1"/>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fr-FR" sz="1200" b="1" dirty="0">
                <a:solidFill>
                  <a:schemeClr val="tx1"/>
                </a:solidFill>
                <a:latin typeface="Calibri" pitchFamily="34" charset="0"/>
              </a:rPr>
              <a:t>Vulnérabilité: </a:t>
            </a:r>
            <a:r>
              <a:rPr lang="fr-FR" sz="1200" i="1" dirty="0">
                <a:solidFill>
                  <a:schemeClr val="tx1"/>
                </a:solidFill>
                <a:latin typeface="Calibri" pitchFamily="34" charset="0"/>
              </a:rPr>
              <a:t>(Exposition, Susceptibilité, et la Résilience face à des aléas /évènements spécifiques ou conditions continues)</a:t>
            </a:r>
          </a:p>
          <a:p>
            <a:pPr>
              <a:spcAft>
                <a:spcPts val="200"/>
              </a:spcAft>
              <a:defRPr/>
            </a:pPr>
            <a:r>
              <a:rPr lang="fr-FR" sz="1200" dirty="0">
                <a:solidFill>
                  <a:schemeClr val="tx1"/>
                </a:solidFill>
                <a:latin typeface="Calibri" pitchFamily="34" charset="0"/>
              </a:rPr>
              <a:t>Stratégies relatives aux moyens d’existence (sources alimentaires et de revenu, adaptation et dépenses)</a:t>
            </a:r>
          </a:p>
          <a:p>
            <a:pPr>
              <a:spcAft>
                <a:spcPts val="200"/>
              </a:spcAft>
              <a:defRPr/>
            </a:pPr>
            <a:r>
              <a:rPr lang="fr-FR" sz="1200" i="1" dirty="0">
                <a:solidFill>
                  <a:schemeClr val="tx1"/>
                </a:solidFill>
                <a:latin typeface="Calibri" pitchFamily="34" charset="0"/>
              </a:rPr>
              <a:t> Avoirs relatifs aux moyens d’existence (humains, sociaux, financiers, physiques et naturels)</a:t>
            </a:r>
          </a:p>
          <a:p>
            <a:pPr>
              <a:spcAft>
                <a:spcPts val="200"/>
              </a:spcAft>
              <a:defRPr/>
            </a:pPr>
            <a:r>
              <a:rPr lang="fr-FR" sz="1200" i="1" dirty="0">
                <a:solidFill>
                  <a:schemeClr val="tx1"/>
                </a:solidFill>
                <a:latin typeface="Calibri" pitchFamily="34" charset="0"/>
              </a:rPr>
              <a:t>Politiques, institutions et Processus</a:t>
            </a:r>
          </a:p>
        </p:txBody>
      </p:sp>
      <p:sp>
        <p:nvSpPr>
          <p:cNvPr id="37" name="Rectangle 36"/>
          <p:cNvSpPr/>
          <p:nvPr/>
        </p:nvSpPr>
        <p:spPr>
          <a:xfrm>
            <a:off x="299085" y="2822559"/>
            <a:ext cx="4086224" cy="640065"/>
          </a:xfrm>
          <a:prstGeom prst="rect">
            <a:avLst/>
          </a:prstGeom>
          <a:solidFill>
            <a:schemeClr val="bg1"/>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200"/>
              </a:spcAft>
              <a:defRPr/>
            </a:pPr>
            <a:r>
              <a:rPr lang="en-US" sz="1400" b="1" dirty="0" err="1">
                <a:solidFill>
                  <a:schemeClr val="tx1"/>
                </a:solidFill>
                <a:latin typeface="Calibri" pitchFamily="34" charset="0"/>
              </a:rPr>
              <a:t>Evènements</a:t>
            </a:r>
            <a:r>
              <a:rPr lang="en-US" sz="1400" b="1" dirty="0">
                <a:solidFill>
                  <a:schemeClr val="tx1"/>
                </a:solidFill>
                <a:latin typeface="Calibri" pitchFamily="34" charset="0"/>
              </a:rPr>
              <a:t> </a:t>
            </a:r>
            <a:r>
              <a:rPr lang="en-US" sz="1400" b="1" dirty="0" err="1">
                <a:solidFill>
                  <a:schemeClr val="tx1"/>
                </a:solidFill>
                <a:latin typeface="Calibri" pitchFamily="34" charset="0"/>
              </a:rPr>
              <a:t>aigus</a:t>
            </a:r>
            <a:r>
              <a:rPr lang="en-US" sz="1400" b="1" dirty="0">
                <a:solidFill>
                  <a:schemeClr val="tx1"/>
                </a:solidFill>
                <a:latin typeface="Calibri" pitchFamily="34" charset="0"/>
              </a:rPr>
              <a:t> ou conditions continues</a:t>
            </a:r>
          </a:p>
          <a:p>
            <a:pPr algn="ctr">
              <a:spcAft>
                <a:spcPts val="200"/>
              </a:spcAft>
              <a:defRPr/>
            </a:pPr>
            <a:r>
              <a:rPr lang="en-US" sz="1400" b="1" dirty="0">
                <a:solidFill>
                  <a:schemeClr val="tx1"/>
                </a:solidFill>
                <a:latin typeface="Calibri" pitchFamily="34" charset="0"/>
              </a:rPr>
              <a:t> </a:t>
            </a:r>
            <a:r>
              <a:rPr lang="en-US" sz="1200" i="1" dirty="0">
                <a:solidFill>
                  <a:schemeClr val="tx1"/>
                </a:solidFill>
                <a:latin typeface="Calibri" pitchFamily="34" charset="0"/>
              </a:rPr>
              <a:t>(</a:t>
            </a:r>
            <a:r>
              <a:rPr lang="en-US" sz="1200" i="1" dirty="0" err="1">
                <a:solidFill>
                  <a:schemeClr val="tx1"/>
                </a:solidFill>
                <a:latin typeface="Calibri" pitchFamily="34" charset="0"/>
              </a:rPr>
              <a:t>naturels</a:t>
            </a:r>
            <a:r>
              <a:rPr lang="en-US" sz="1200" i="1" dirty="0">
                <a:solidFill>
                  <a:schemeClr val="tx1"/>
                </a:solidFill>
                <a:latin typeface="Calibri" pitchFamily="34" charset="0"/>
              </a:rPr>
              <a:t>, socio-</a:t>
            </a:r>
            <a:r>
              <a:rPr lang="en-US" sz="1200" i="1" dirty="0" err="1">
                <a:solidFill>
                  <a:schemeClr val="tx1"/>
                </a:solidFill>
                <a:latin typeface="Calibri" pitchFamily="34" charset="0"/>
              </a:rPr>
              <a:t>économiques</a:t>
            </a:r>
            <a:r>
              <a:rPr lang="en-US" sz="1200" i="1" dirty="0">
                <a:solidFill>
                  <a:schemeClr val="tx1"/>
                </a:solidFill>
                <a:latin typeface="Calibri" pitchFamily="34" charset="0"/>
              </a:rPr>
              <a:t>, </a:t>
            </a:r>
            <a:r>
              <a:rPr lang="en-US" sz="1200" i="1" dirty="0" err="1">
                <a:solidFill>
                  <a:schemeClr val="tx1"/>
                </a:solidFill>
                <a:latin typeface="Calibri" pitchFamily="34" charset="0"/>
              </a:rPr>
              <a:t>conflits</a:t>
            </a:r>
            <a:r>
              <a:rPr lang="en-US" sz="1200" i="1" dirty="0">
                <a:solidFill>
                  <a:schemeClr val="tx1"/>
                </a:solidFill>
                <a:latin typeface="Calibri" pitchFamily="34" charset="0"/>
              </a:rPr>
              <a:t>, maladies et </a:t>
            </a:r>
            <a:r>
              <a:rPr lang="en-US" sz="1200" i="1" dirty="0" err="1">
                <a:solidFill>
                  <a:schemeClr val="tx1"/>
                </a:solidFill>
                <a:latin typeface="Calibri" pitchFamily="34" charset="0"/>
              </a:rPr>
              <a:t>autres</a:t>
            </a:r>
            <a:r>
              <a:rPr lang="en-US" sz="1200" i="1" dirty="0">
                <a:solidFill>
                  <a:schemeClr val="tx1"/>
                </a:solidFill>
                <a:latin typeface="Calibri" pitchFamily="34" charset="0"/>
              </a:rPr>
              <a:t>)</a:t>
            </a:r>
          </a:p>
        </p:txBody>
      </p:sp>
      <p:sp>
        <p:nvSpPr>
          <p:cNvPr id="38" name="TextBox 37"/>
          <p:cNvSpPr txBox="1"/>
          <p:nvPr/>
        </p:nvSpPr>
        <p:spPr>
          <a:xfrm>
            <a:off x="299084" y="3797666"/>
            <a:ext cx="3937635" cy="307777"/>
          </a:xfrm>
          <a:prstGeom prst="rect">
            <a:avLst/>
          </a:prstGeom>
          <a:noFill/>
        </p:spPr>
        <p:txBody>
          <a:bodyPr wrap="square" rtlCol="0">
            <a:spAutoFit/>
          </a:bodyPr>
          <a:lstStyle/>
          <a:p>
            <a:pPr>
              <a:spcAft>
                <a:spcPts val="200"/>
              </a:spcAft>
              <a:defRPr/>
            </a:pPr>
            <a:r>
              <a:rPr lang="en-US" sz="1400" b="1" i="1" dirty="0">
                <a:solidFill>
                  <a:schemeClr val="accent1">
                    <a:lumMod val="50000"/>
                  </a:schemeClr>
                </a:solidFill>
                <a:latin typeface="Calibri" pitchFamily="34" charset="0"/>
              </a:rPr>
              <a:t>Dimensions de la </a:t>
            </a:r>
            <a:r>
              <a:rPr lang="en-US" sz="1400" b="1" i="1" dirty="0" err="1">
                <a:solidFill>
                  <a:schemeClr val="accent1">
                    <a:lumMod val="50000"/>
                  </a:schemeClr>
                </a:solidFill>
                <a:latin typeface="Calibri" pitchFamily="34" charset="0"/>
              </a:rPr>
              <a:t>sécurité</a:t>
            </a:r>
            <a:r>
              <a:rPr lang="en-US" sz="1400" b="1" i="1" dirty="0">
                <a:solidFill>
                  <a:schemeClr val="accent1">
                    <a:lumMod val="50000"/>
                  </a:schemeClr>
                </a:solidFill>
                <a:latin typeface="Calibri" pitchFamily="34" charset="0"/>
              </a:rPr>
              <a:t> </a:t>
            </a:r>
            <a:r>
              <a:rPr lang="en-US" sz="1400" b="1" i="1" dirty="0" err="1">
                <a:solidFill>
                  <a:schemeClr val="accent1">
                    <a:lumMod val="50000"/>
                  </a:schemeClr>
                </a:solidFill>
                <a:latin typeface="Calibri" pitchFamily="34" charset="0"/>
              </a:rPr>
              <a:t>alimentaire</a:t>
            </a:r>
            <a:endParaRPr lang="en-US" sz="1400" b="1" i="1" dirty="0">
              <a:solidFill>
                <a:schemeClr val="accent1">
                  <a:lumMod val="50000"/>
                </a:schemeClr>
              </a:solidFill>
            </a:endParaRPr>
          </a:p>
        </p:txBody>
      </p:sp>
      <p:sp>
        <p:nvSpPr>
          <p:cNvPr id="42" name="Down Arrow 41"/>
          <p:cNvSpPr/>
          <p:nvPr/>
        </p:nvSpPr>
        <p:spPr>
          <a:xfrm>
            <a:off x="2156461" y="3541718"/>
            <a:ext cx="281940" cy="268282"/>
          </a:xfrm>
          <a:prstGeom prst="downArrow">
            <a:avLst/>
          </a:prstGeom>
          <a:solidFill>
            <a:srgbClr val="D6D6F5"/>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itchFamily="34" charset="0"/>
            </a:endParaRPr>
          </a:p>
        </p:txBody>
      </p:sp>
      <p:grpSp>
        <p:nvGrpSpPr>
          <p:cNvPr id="2" name="Group 73"/>
          <p:cNvGrpSpPr/>
          <p:nvPr/>
        </p:nvGrpSpPr>
        <p:grpSpPr>
          <a:xfrm>
            <a:off x="373380" y="4117010"/>
            <a:ext cx="3937634" cy="1728991"/>
            <a:chOff x="373380" y="4193210"/>
            <a:chExt cx="3937634" cy="1728991"/>
          </a:xfrm>
        </p:grpSpPr>
        <p:sp>
          <p:nvSpPr>
            <p:cNvPr id="8" name="Rectangle 7"/>
            <p:cNvSpPr/>
            <p:nvPr/>
          </p:nvSpPr>
          <p:spPr>
            <a:xfrm>
              <a:off x="373380" y="4193210"/>
              <a:ext cx="3937634" cy="1728991"/>
            </a:xfrm>
            <a:prstGeom prst="rect">
              <a:avLst/>
            </a:prstGeom>
            <a:no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itchFamily="34" charset="0"/>
              </a:endParaRPr>
            </a:p>
          </p:txBody>
        </p:sp>
        <p:sp>
          <p:nvSpPr>
            <p:cNvPr id="9" name="Rectangle 8"/>
            <p:cNvSpPr/>
            <p:nvPr/>
          </p:nvSpPr>
          <p:spPr>
            <a:xfrm>
              <a:off x="390296" y="4254015"/>
              <a:ext cx="1286663" cy="1503476"/>
            </a:xfrm>
            <a:prstGeom prst="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200"/>
                </a:spcAft>
                <a:defRPr/>
              </a:pPr>
              <a:r>
                <a:rPr lang="en-US" sz="1300" b="1" dirty="0" err="1">
                  <a:solidFill>
                    <a:schemeClr val="tx1"/>
                  </a:solidFill>
                  <a:latin typeface="Calibri" pitchFamily="34" charset="0"/>
                </a:rPr>
                <a:t>Disponibilité</a:t>
              </a:r>
              <a:endParaRPr lang="en-US" sz="1300" b="1" dirty="0">
                <a:solidFill>
                  <a:schemeClr val="tx1"/>
                </a:solidFill>
                <a:latin typeface="Calibri" pitchFamily="34" charset="0"/>
              </a:endParaRPr>
            </a:p>
            <a:p>
              <a:pPr>
                <a:spcAft>
                  <a:spcPts val="0"/>
                </a:spcAft>
                <a:defRPr/>
              </a:pPr>
              <a:r>
                <a:rPr lang="en-US" sz="1000" i="1" dirty="0">
                  <a:solidFill>
                    <a:schemeClr val="tx1"/>
                  </a:solidFill>
                  <a:latin typeface="Calibri" pitchFamily="34" charset="0"/>
                </a:rPr>
                <a:t>Production</a:t>
              </a:r>
            </a:p>
            <a:p>
              <a:pPr>
                <a:spcAft>
                  <a:spcPts val="0"/>
                </a:spcAft>
                <a:defRPr/>
              </a:pPr>
              <a:r>
                <a:rPr lang="en-US" sz="1000" i="1" dirty="0">
                  <a:solidFill>
                    <a:schemeClr val="tx1"/>
                  </a:solidFill>
                  <a:latin typeface="Calibri" pitchFamily="34" charset="0"/>
                </a:rPr>
                <a:t>Aliments </a:t>
              </a:r>
              <a:r>
                <a:rPr lang="en-US" sz="1000" i="1" dirty="0" err="1">
                  <a:solidFill>
                    <a:schemeClr val="tx1"/>
                  </a:solidFill>
                  <a:latin typeface="Calibri" pitchFamily="34" charset="0"/>
                </a:rPr>
                <a:t>naturels</a:t>
              </a:r>
              <a:r>
                <a:rPr lang="en-US" sz="1000" i="1" dirty="0">
                  <a:solidFill>
                    <a:schemeClr val="tx1"/>
                  </a:solidFill>
                  <a:latin typeface="Calibri" pitchFamily="34" charset="0"/>
                </a:rPr>
                <a:t> (ex. </a:t>
              </a:r>
              <a:r>
                <a:rPr lang="en-US" sz="1000" i="1" dirty="0" err="1">
                  <a:solidFill>
                    <a:schemeClr val="tx1"/>
                  </a:solidFill>
                  <a:latin typeface="Calibri" pitchFamily="34" charset="0"/>
                </a:rPr>
                <a:t>cueillette</a:t>
              </a:r>
              <a:r>
                <a:rPr lang="en-US" sz="1000" i="1" dirty="0">
                  <a:solidFill>
                    <a:schemeClr val="tx1"/>
                  </a:solidFill>
                  <a:latin typeface="Calibri" pitchFamily="34" charset="0"/>
                </a:rPr>
                <a:t> et chasse)</a:t>
              </a:r>
            </a:p>
            <a:p>
              <a:pPr>
                <a:spcAft>
                  <a:spcPts val="0"/>
                </a:spcAft>
                <a:defRPr/>
              </a:pPr>
              <a:r>
                <a:rPr lang="en-US" sz="1000" i="1" dirty="0" err="1">
                  <a:solidFill>
                    <a:schemeClr val="tx1"/>
                  </a:solidFill>
                  <a:latin typeface="Calibri" pitchFamily="34" charset="0"/>
                </a:rPr>
                <a:t>Réserves</a:t>
              </a:r>
              <a:r>
                <a:rPr lang="en-US" sz="1000" i="1" dirty="0">
                  <a:solidFill>
                    <a:schemeClr val="tx1"/>
                  </a:solidFill>
                  <a:latin typeface="Calibri" pitchFamily="34" charset="0"/>
                </a:rPr>
                <a:t> </a:t>
              </a:r>
              <a:r>
                <a:rPr lang="en-US" sz="1000" i="1" dirty="0" err="1">
                  <a:solidFill>
                    <a:schemeClr val="tx1"/>
                  </a:solidFill>
                  <a:latin typeface="Calibri" pitchFamily="34" charset="0"/>
                </a:rPr>
                <a:t>alimentaires</a:t>
              </a:r>
              <a:endParaRPr lang="en-US" sz="1000" i="1" dirty="0">
                <a:solidFill>
                  <a:schemeClr val="tx1"/>
                </a:solidFill>
                <a:latin typeface="Calibri" pitchFamily="34" charset="0"/>
              </a:endParaRPr>
            </a:p>
            <a:p>
              <a:pPr>
                <a:spcAft>
                  <a:spcPts val="0"/>
                </a:spcAft>
                <a:defRPr/>
              </a:pPr>
              <a:r>
                <a:rPr lang="en-US" sz="1000" i="1" dirty="0" err="1">
                  <a:solidFill>
                    <a:schemeClr val="tx1"/>
                  </a:solidFill>
                  <a:latin typeface="Calibri" pitchFamily="34" charset="0"/>
                </a:rPr>
                <a:t>Marchés</a:t>
              </a:r>
              <a:r>
                <a:rPr lang="en-US" sz="1000" i="1" dirty="0">
                  <a:solidFill>
                    <a:schemeClr val="tx1"/>
                  </a:solidFill>
                  <a:latin typeface="Calibri" pitchFamily="34" charset="0"/>
                </a:rPr>
                <a:t> </a:t>
              </a:r>
            </a:p>
            <a:p>
              <a:pPr>
                <a:spcAft>
                  <a:spcPts val="0"/>
                </a:spcAft>
                <a:defRPr/>
              </a:pPr>
              <a:r>
                <a:rPr lang="en-US" sz="1000" i="1" dirty="0">
                  <a:solidFill>
                    <a:schemeClr val="tx1"/>
                  </a:solidFill>
                  <a:latin typeface="Calibri" pitchFamily="34" charset="0"/>
                </a:rPr>
                <a:t>Transport</a:t>
              </a:r>
            </a:p>
          </p:txBody>
        </p:sp>
        <p:sp>
          <p:nvSpPr>
            <p:cNvPr id="39" name="TextBox 38"/>
            <p:cNvSpPr txBox="1"/>
            <p:nvPr/>
          </p:nvSpPr>
          <p:spPr>
            <a:xfrm>
              <a:off x="967740" y="5598896"/>
              <a:ext cx="2823210" cy="307777"/>
            </a:xfrm>
            <a:prstGeom prst="rect">
              <a:avLst/>
            </a:prstGeom>
            <a:noFill/>
            <a:ln>
              <a:noFill/>
            </a:ln>
          </p:spPr>
          <p:txBody>
            <a:bodyPr wrap="square" rtlCol="0">
              <a:spAutoFit/>
            </a:bodyPr>
            <a:lstStyle/>
            <a:p>
              <a:pPr algn="ctr"/>
              <a:r>
                <a:rPr lang="en-GB" sz="1400" b="1" dirty="0" err="1">
                  <a:latin typeface="Arial Narrow" pitchFamily="34" charset="0"/>
                </a:rPr>
                <a:t>Stabilité</a:t>
              </a:r>
              <a:r>
                <a:rPr lang="en-GB" sz="1400" b="1" dirty="0">
                  <a:latin typeface="Arial Narrow" pitchFamily="34" charset="0"/>
                </a:rPr>
                <a:t> </a:t>
              </a:r>
              <a:r>
                <a:rPr lang="en-GB" sz="1200" i="1" dirty="0">
                  <a:latin typeface="Arial Narrow" pitchFamily="34" charset="0"/>
                </a:rPr>
                <a:t>(</a:t>
              </a:r>
              <a:r>
                <a:rPr lang="en-GB" sz="1200" i="1" dirty="0" err="1">
                  <a:latin typeface="Arial Narrow" pitchFamily="34" charset="0"/>
                </a:rPr>
                <a:t>permanente</a:t>
              </a:r>
              <a:r>
                <a:rPr lang="en-GB" sz="1200" i="1" dirty="0">
                  <a:latin typeface="Arial Narrow" pitchFamily="34" charset="0"/>
                </a:rPr>
                <a:t>)</a:t>
              </a:r>
              <a:endParaRPr lang="en-GB" sz="1400" i="1" dirty="0">
                <a:latin typeface="Arial Narrow" pitchFamily="34" charset="0"/>
              </a:endParaRPr>
            </a:p>
          </p:txBody>
        </p:sp>
        <p:sp>
          <p:nvSpPr>
            <p:cNvPr id="40" name="Rectangle 39"/>
            <p:cNvSpPr/>
            <p:nvPr/>
          </p:nvSpPr>
          <p:spPr>
            <a:xfrm>
              <a:off x="1784986" y="4265086"/>
              <a:ext cx="1114425" cy="1373714"/>
            </a:xfrm>
            <a:prstGeom prst="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200"/>
                </a:spcAft>
                <a:defRPr/>
              </a:pPr>
              <a:r>
                <a:rPr lang="en-US" b="1" dirty="0" err="1">
                  <a:solidFill>
                    <a:schemeClr val="tx1"/>
                  </a:solidFill>
                  <a:latin typeface="Calibri" pitchFamily="34" charset="0"/>
                </a:rPr>
                <a:t>Accès</a:t>
              </a:r>
              <a:endParaRPr lang="en-US" sz="2000" b="1" dirty="0">
                <a:solidFill>
                  <a:schemeClr val="tx1"/>
                </a:solidFill>
                <a:latin typeface="Calibri" pitchFamily="34" charset="0"/>
              </a:endParaRPr>
            </a:p>
            <a:p>
              <a:pPr>
                <a:spcAft>
                  <a:spcPts val="200"/>
                </a:spcAft>
                <a:defRPr/>
              </a:pPr>
              <a:r>
                <a:rPr lang="en-US" sz="1200" i="1" dirty="0" err="1">
                  <a:solidFill>
                    <a:schemeClr val="tx1"/>
                  </a:solidFill>
                  <a:latin typeface="Calibri" pitchFamily="34" charset="0"/>
                </a:rPr>
                <a:t>Accès</a:t>
              </a:r>
              <a:r>
                <a:rPr lang="en-US" sz="1200" i="1" dirty="0">
                  <a:solidFill>
                    <a:schemeClr val="tx1"/>
                  </a:solidFill>
                  <a:latin typeface="Calibri" pitchFamily="34" charset="0"/>
                </a:rPr>
                <a:t> Physique</a:t>
              </a:r>
            </a:p>
            <a:p>
              <a:pPr>
                <a:spcAft>
                  <a:spcPts val="200"/>
                </a:spcAft>
                <a:defRPr/>
              </a:pPr>
              <a:r>
                <a:rPr lang="en-US" sz="1200" i="1" dirty="0" err="1">
                  <a:solidFill>
                    <a:schemeClr val="tx1"/>
                  </a:solidFill>
                  <a:latin typeface="Calibri" pitchFamily="34" charset="0"/>
                </a:rPr>
                <a:t>Accès</a:t>
              </a:r>
              <a:r>
                <a:rPr lang="en-US" sz="1200" i="1" dirty="0">
                  <a:solidFill>
                    <a:schemeClr val="tx1"/>
                  </a:solidFill>
                  <a:latin typeface="Calibri" pitchFamily="34" charset="0"/>
                </a:rPr>
                <a:t> Financier</a:t>
              </a:r>
            </a:p>
            <a:p>
              <a:pPr>
                <a:spcAft>
                  <a:spcPts val="200"/>
                </a:spcAft>
                <a:defRPr/>
              </a:pPr>
              <a:r>
                <a:rPr lang="en-US" sz="1200" i="1" dirty="0" err="1">
                  <a:solidFill>
                    <a:schemeClr val="tx1"/>
                  </a:solidFill>
                  <a:latin typeface="Calibri" pitchFamily="34" charset="0"/>
                </a:rPr>
                <a:t>Accès</a:t>
              </a:r>
              <a:r>
                <a:rPr lang="en-US" sz="1200" i="1" dirty="0">
                  <a:solidFill>
                    <a:schemeClr val="tx1"/>
                  </a:solidFill>
                  <a:latin typeface="Calibri" pitchFamily="34" charset="0"/>
                </a:rPr>
                <a:t>  Social </a:t>
              </a:r>
            </a:p>
            <a:p>
              <a:pPr>
                <a:spcAft>
                  <a:spcPts val="200"/>
                </a:spcAft>
                <a:defRPr/>
              </a:pPr>
              <a:endParaRPr lang="en-US" sz="2000" dirty="0">
                <a:solidFill>
                  <a:schemeClr val="tx1"/>
                </a:solidFill>
                <a:latin typeface="Arial" pitchFamily="34" charset="0"/>
              </a:endParaRPr>
            </a:p>
          </p:txBody>
        </p:sp>
        <p:sp>
          <p:nvSpPr>
            <p:cNvPr id="41" name="Rectangle 40"/>
            <p:cNvSpPr/>
            <p:nvPr/>
          </p:nvSpPr>
          <p:spPr>
            <a:xfrm>
              <a:off x="3044192" y="4275128"/>
              <a:ext cx="1217294" cy="1400529"/>
            </a:xfrm>
            <a:prstGeom prst="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200"/>
                </a:spcAft>
                <a:defRPr/>
              </a:pPr>
              <a:r>
                <a:rPr lang="en-US" sz="1100" b="1" dirty="0" err="1">
                  <a:solidFill>
                    <a:schemeClr val="tx1"/>
                  </a:solidFill>
                  <a:latin typeface="Calibri" pitchFamily="34" charset="0"/>
                </a:rPr>
                <a:t>Utilisation</a:t>
              </a:r>
              <a:endParaRPr lang="en-US" sz="800" b="1" dirty="0">
                <a:solidFill>
                  <a:schemeClr val="tx1"/>
                </a:solidFill>
                <a:latin typeface="Calibri" pitchFamily="34" charset="0"/>
              </a:endParaRPr>
            </a:p>
            <a:p>
              <a:pPr>
                <a:spcAft>
                  <a:spcPts val="200"/>
                </a:spcAft>
                <a:defRPr/>
              </a:pPr>
              <a:r>
                <a:rPr lang="en-US" sz="800" i="1" dirty="0" err="1">
                  <a:solidFill>
                    <a:schemeClr val="tx1"/>
                  </a:solidFill>
                  <a:latin typeface="Calibri" pitchFamily="34" charset="0"/>
                </a:rPr>
                <a:t>Préférences</a:t>
              </a:r>
              <a:r>
                <a:rPr lang="en-US" sz="800" i="1" dirty="0">
                  <a:solidFill>
                    <a:schemeClr val="tx1"/>
                  </a:solidFill>
                  <a:latin typeface="Calibri" pitchFamily="34" charset="0"/>
                </a:rPr>
                <a:t> </a:t>
              </a:r>
              <a:r>
                <a:rPr lang="en-US" sz="800" i="1" dirty="0" err="1">
                  <a:solidFill>
                    <a:schemeClr val="tx1"/>
                  </a:solidFill>
                  <a:latin typeface="Calibri" pitchFamily="34" charset="0"/>
                </a:rPr>
                <a:t>Alimentaires</a:t>
              </a:r>
              <a:endParaRPr lang="en-US" sz="800" i="1" dirty="0">
                <a:solidFill>
                  <a:schemeClr val="tx1"/>
                </a:solidFill>
                <a:latin typeface="Calibri" pitchFamily="34" charset="0"/>
              </a:endParaRPr>
            </a:p>
            <a:p>
              <a:pPr>
                <a:spcAft>
                  <a:spcPts val="200"/>
                </a:spcAft>
                <a:defRPr/>
              </a:pPr>
              <a:r>
                <a:rPr lang="en-US" sz="800" i="1" dirty="0" err="1">
                  <a:solidFill>
                    <a:schemeClr val="tx1"/>
                  </a:solidFill>
                  <a:latin typeface="Calibri" pitchFamily="34" charset="0"/>
                </a:rPr>
                <a:t>Préparation</a:t>
              </a:r>
              <a:r>
                <a:rPr lang="en-US" sz="800" i="1" dirty="0">
                  <a:solidFill>
                    <a:schemeClr val="tx1"/>
                  </a:solidFill>
                  <a:latin typeface="Calibri" pitchFamily="34" charset="0"/>
                </a:rPr>
                <a:t> des aliments</a:t>
              </a:r>
            </a:p>
            <a:p>
              <a:pPr>
                <a:spcAft>
                  <a:spcPts val="200"/>
                </a:spcAft>
                <a:defRPr/>
              </a:pPr>
              <a:r>
                <a:rPr lang="en-US" sz="800" i="1" dirty="0" err="1">
                  <a:solidFill>
                    <a:schemeClr val="tx1"/>
                  </a:solidFill>
                  <a:latin typeface="Calibri" pitchFamily="34" charset="0"/>
                </a:rPr>
                <a:t>Pratiques</a:t>
              </a:r>
              <a:r>
                <a:rPr lang="en-US" sz="800" i="1" dirty="0">
                  <a:solidFill>
                    <a:schemeClr val="tx1"/>
                  </a:solidFill>
                  <a:latin typeface="Calibri" pitchFamily="34" charset="0"/>
                </a:rPr>
                <a:t> de nutrition</a:t>
              </a:r>
            </a:p>
            <a:p>
              <a:pPr>
                <a:spcAft>
                  <a:spcPts val="200"/>
                </a:spcAft>
                <a:defRPr/>
              </a:pPr>
              <a:r>
                <a:rPr lang="en-US" sz="800" i="1" dirty="0" err="1">
                  <a:solidFill>
                    <a:schemeClr val="tx1"/>
                  </a:solidFill>
                  <a:latin typeface="Calibri" pitchFamily="34" charset="0"/>
                </a:rPr>
                <a:t>Stockage</a:t>
              </a:r>
              <a:r>
                <a:rPr lang="en-US" sz="800" i="1" dirty="0">
                  <a:solidFill>
                    <a:schemeClr val="tx1"/>
                  </a:solidFill>
                  <a:latin typeface="Calibri" pitchFamily="34" charset="0"/>
                </a:rPr>
                <a:t> des aliments</a:t>
              </a:r>
            </a:p>
            <a:p>
              <a:pPr>
                <a:spcAft>
                  <a:spcPts val="200"/>
                </a:spcAft>
                <a:defRPr/>
              </a:pPr>
              <a:r>
                <a:rPr lang="en-US" sz="800" i="1" dirty="0" err="1">
                  <a:solidFill>
                    <a:schemeClr val="tx1"/>
                  </a:solidFill>
                  <a:latin typeface="Calibri" pitchFamily="34" charset="0"/>
                </a:rPr>
                <a:t>Sécurité</a:t>
              </a:r>
              <a:r>
                <a:rPr lang="en-US" sz="800" i="1" dirty="0">
                  <a:solidFill>
                    <a:schemeClr val="tx1"/>
                  </a:solidFill>
                  <a:latin typeface="Calibri" pitchFamily="34" charset="0"/>
                </a:rPr>
                <a:t> sanitaire des aliments</a:t>
              </a:r>
            </a:p>
            <a:p>
              <a:pPr>
                <a:spcAft>
                  <a:spcPts val="200"/>
                </a:spcAft>
                <a:defRPr/>
              </a:pPr>
              <a:r>
                <a:rPr lang="en-US" sz="800" i="1" dirty="0" err="1">
                  <a:solidFill>
                    <a:schemeClr val="tx1"/>
                  </a:solidFill>
                  <a:latin typeface="Calibri" pitchFamily="34" charset="0"/>
                </a:rPr>
                <a:t>Accès</a:t>
              </a:r>
              <a:r>
                <a:rPr lang="en-US" sz="800" i="1" dirty="0">
                  <a:solidFill>
                    <a:schemeClr val="tx1"/>
                  </a:solidFill>
                  <a:latin typeface="Calibri" pitchFamily="34" charset="0"/>
                </a:rPr>
                <a:t> à </a:t>
              </a:r>
              <a:r>
                <a:rPr lang="en-US" sz="800" i="1" dirty="0" err="1">
                  <a:solidFill>
                    <a:schemeClr val="tx1"/>
                  </a:solidFill>
                  <a:latin typeface="Calibri" pitchFamily="34" charset="0"/>
                </a:rPr>
                <a:t>l’eau</a:t>
              </a:r>
              <a:endParaRPr lang="en-US" sz="800" i="1" dirty="0">
                <a:solidFill>
                  <a:schemeClr val="tx1"/>
                </a:solidFill>
              </a:endParaRPr>
            </a:p>
          </p:txBody>
        </p:sp>
        <p:cxnSp>
          <p:nvCxnSpPr>
            <p:cNvPr id="45" name="Straight Arrow Connector 44"/>
            <p:cNvCxnSpPr>
              <a:stCxn id="9" idx="3"/>
              <a:endCxn id="40" idx="1"/>
            </p:cNvCxnSpPr>
            <p:nvPr/>
          </p:nvCxnSpPr>
          <p:spPr>
            <a:xfrm flipV="1">
              <a:off x="1676959" y="4951943"/>
              <a:ext cx="108027" cy="53810"/>
            </a:xfrm>
            <a:prstGeom prst="straightConnector1">
              <a:avLst/>
            </a:prstGeom>
            <a:ln w="38100">
              <a:solidFill>
                <a:srgbClr val="333399"/>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899410" y="4941684"/>
              <a:ext cx="222062" cy="0"/>
            </a:xfrm>
            <a:prstGeom prst="straightConnector1">
              <a:avLst/>
            </a:prstGeom>
            <a:ln w="38100">
              <a:solidFill>
                <a:srgbClr val="333399"/>
              </a:solidFill>
              <a:tailEnd type="arrow"/>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1264920" y="3493466"/>
            <a:ext cx="891540" cy="338554"/>
          </a:xfrm>
          <a:prstGeom prst="rect">
            <a:avLst/>
          </a:prstGeom>
          <a:noFill/>
        </p:spPr>
        <p:txBody>
          <a:bodyPr wrap="square" rtlCol="0">
            <a:spAutoFit/>
          </a:bodyPr>
          <a:lstStyle/>
          <a:p>
            <a:pPr algn="r"/>
            <a:r>
              <a:rPr lang="en-GB" sz="1600" b="1" dirty="0">
                <a:solidFill>
                  <a:srgbClr val="3333FF"/>
                </a:solidFill>
                <a:latin typeface="Arial Narrow" pitchFamily="34" charset="0"/>
              </a:rPr>
              <a:t>Impact</a:t>
            </a:r>
          </a:p>
        </p:txBody>
      </p:sp>
      <p:sp>
        <p:nvSpPr>
          <p:cNvPr id="12" name="Rectangle 11"/>
          <p:cNvSpPr/>
          <p:nvPr/>
        </p:nvSpPr>
        <p:spPr>
          <a:xfrm>
            <a:off x="5648325" y="1991849"/>
            <a:ext cx="3268980" cy="3992104"/>
          </a:xfrm>
          <a:prstGeom prst="rect">
            <a:avLst/>
          </a:prstGeom>
          <a:noFill/>
          <a:ln w="38100">
            <a:solidFill>
              <a:srgbClr val="CC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itchFamily="34" charset="0"/>
            </a:endParaRPr>
          </a:p>
        </p:txBody>
      </p:sp>
      <p:sp>
        <p:nvSpPr>
          <p:cNvPr id="13" name="Rectangle 12"/>
          <p:cNvSpPr/>
          <p:nvPr/>
        </p:nvSpPr>
        <p:spPr>
          <a:xfrm>
            <a:off x="5796915" y="2209600"/>
            <a:ext cx="2950055" cy="1533171"/>
          </a:xfrm>
          <a:prstGeom prst="rect">
            <a:avLst/>
          </a:prstGeom>
          <a:solidFill>
            <a:srgbClr val="D6D6F5"/>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itchFamily="34" charset="0"/>
            </a:endParaRPr>
          </a:p>
        </p:txBody>
      </p:sp>
      <p:sp>
        <p:nvSpPr>
          <p:cNvPr id="14" name="Rectangle 13"/>
          <p:cNvSpPr/>
          <p:nvPr/>
        </p:nvSpPr>
        <p:spPr>
          <a:xfrm>
            <a:off x="5796915" y="4074281"/>
            <a:ext cx="3046095" cy="1419414"/>
          </a:xfrm>
          <a:prstGeom prst="rect">
            <a:avLst/>
          </a:prstGeom>
          <a:solidFill>
            <a:srgbClr val="D6D6F5"/>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itchFamily="34" charset="0"/>
            </a:endParaRPr>
          </a:p>
        </p:txBody>
      </p:sp>
      <p:grpSp>
        <p:nvGrpSpPr>
          <p:cNvPr id="3" name="Group 70"/>
          <p:cNvGrpSpPr/>
          <p:nvPr/>
        </p:nvGrpSpPr>
        <p:grpSpPr>
          <a:xfrm>
            <a:off x="5871210" y="2521166"/>
            <a:ext cx="1114425" cy="1011495"/>
            <a:chOff x="5871210" y="2597366"/>
            <a:chExt cx="1114425" cy="1011495"/>
          </a:xfrm>
        </p:grpSpPr>
        <p:sp>
          <p:nvSpPr>
            <p:cNvPr id="15" name="Rectangle 14"/>
            <p:cNvSpPr/>
            <p:nvPr/>
          </p:nvSpPr>
          <p:spPr>
            <a:xfrm>
              <a:off x="5871210" y="2597366"/>
              <a:ext cx="1114425" cy="990516"/>
            </a:xfrm>
            <a:prstGeom prst="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itchFamily="34" charset="0"/>
              </a:endParaRPr>
            </a:p>
          </p:txBody>
        </p:sp>
        <p:sp>
          <p:nvSpPr>
            <p:cNvPr id="24" name="Right Triangle 23"/>
            <p:cNvSpPr/>
            <p:nvPr/>
          </p:nvSpPr>
          <p:spPr>
            <a:xfrm flipH="1" flipV="1">
              <a:off x="5871210" y="2597366"/>
              <a:ext cx="1114425" cy="1011495"/>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itchFamily="34" charset="0"/>
              </a:endParaRPr>
            </a:p>
          </p:txBody>
        </p:sp>
      </p:grpSp>
      <p:sp>
        <p:nvSpPr>
          <p:cNvPr id="27" name="Rectangle 26"/>
          <p:cNvSpPr/>
          <p:nvPr/>
        </p:nvSpPr>
        <p:spPr>
          <a:xfrm>
            <a:off x="5871208" y="4401543"/>
            <a:ext cx="1337311" cy="1022115"/>
          </a:xfrm>
          <a:prstGeom prst="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200"/>
              </a:spcAft>
              <a:defRPr/>
            </a:pPr>
            <a:r>
              <a:rPr lang="en-US" sz="1400" b="1" dirty="0" err="1">
                <a:solidFill>
                  <a:schemeClr val="tx1"/>
                </a:solidFill>
                <a:latin typeface="Calibri" pitchFamily="34" charset="0"/>
              </a:rPr>
              <a:t>Consommation</a:t>
            </a:r>
            <a:r>
              <a:rPr lang="en-US" sz="1400" b="1" dirty="0">
                <a:solidFill>
                  <a:schemeClr val="tx1"/>
                </a:solidFill>
                <a:latin typeface="Calibri" pitchFamily="34" charset="0"/>
              </a:rPr>
              <a:t> </a:t>
            </a:r>
            <a:r>
              <a:rPr lang="en-US" sz="1400" b="1" dirty="0" err="1">
                <a:solidFill>
                  <a:schemeClr val="tx1"/>
                </a:solidFill>
                <a:latin typeface="Calibri" pitchFamily="34" charset="0"/>
              </a:rPr>
              <a:t>alimentaire</a:t>
            </a:r>
            <a:endParaRPr lang="en-US" sz="1400" b="1" dirty="0">
              <a:solidFill>
                <a:schemeClr val="tx1"/>
              </a:solidFill>
              <a:latin typeface="Calibri" pitchFamily="34" charset="0"/>
            </a:endParaRPr>
          </a:p>
          <a:p>
            <a:pPr algn="ctr">
              <a:spcAft>
                <a:spcPts val="200"/>
              </a:spcAft>
              <a:defRPr/>
            </a:pPr>
            <a:r>
              <a:rPr lang="en-US" sz="1000" i="1" dirty="0" err="1">
                <a:solidFill>
                  <a:schemeClr val="tx1"/>
                </a:solidFill>
                <a:latin typeface="Calibri" pitchFamily="34" charset="0"/>
              </a:rPr>
              <a:t>Quantité</a:t>
            </a:r>
            <a:r>
              <a:rPr lang="en-US" sz="1000" i="1" dirty="0">
                <a:solidFill>
                  <a:schemeClr val="tx1"/>
                </a:solidFill>
                <a:latin typeface="Calibri" pitchFamily="34" charset="0"/>
              </a:rPr>
              <a:t> &amp;</a:t>
            </a:r>
            <a:r>
              <a:rPr lang="en-US" sz="1000" i="1" dirty="0" err="1">
                <a:solidFill>
                  <a:schemeClr val="tx1"/>
                </a:solidFill>
                <a:latin typeface="Calibri" pitchFamily="34" charset="0"/>
              </a:rPr>
              <a:t>qualité</a:t>
            </a:r>
            <a:r>
              <a:rPr lang="en-US" sz="1000" i="1" dirty="0">
                <a:solidFill>
                  <a:schemeClr val="tx1"/>
                </a:solidFill>
                <a:latin typeface="Calibri" pitchFamily="34" charset="0"/>
              </a:rPr>
              <a:t> </a:t>
            </a:r>
            <a:r>
              <a:rPr lang="en-US" sz="1000" i="1" dirty="0" err="1">
                <a:solidFill>
                  <a:schemeClr val="tx1"/>
                </a:solidFill>
                <a:latin typeface="Calibri" pitchFamily="34" charset="0"/>
              </a:rPr>
              <a:t>nutritionnelle</a:t>
            </a:r>
            <a:endParaRPr lang="en-US" sz="1000" i="1" dirty="0">
              <a:solidFill>
                <a:schemeClr val="tx1"/>
              </a:solidFill>
              <a:latin typeface="Calibri" pitchFamily="34" charset="0"/>
            </a:endParaRPr>
          </a:p>
        </p:txBody>
      </p:sp>
      <p:sp>
        <p:nvSpPr>
          <p:cNvPr id="50" name="TextBox 49"/>
          <p:cNvSpPr txBox="1"/>
          <p:nvPr/>
        </p:nvSpPr>
        <p:spPr>
          <a:xfrm>
            <a:off x="5638800" y="5463570"/>
            <a:ext cx="3200400" cy="430887"/>
          </a:xfrm>
          <a:prstGeom prst="rect">
            <a:avLst/>
          </a:prstGeom>
          <a:noFill/>
        </p:spPr>
        <p:txBody>
          <a:bodyPr wrap="square" rtlCol="0">
            <a:spAutoFit/>
          </a:bodyPr>
          <a:lstStyle/>
          <a:p>
            <a:pPr algn="ctr">
              <a:spcAft>
                <a:spcPts val="200"/>
              </a:spcAft>
            </a:pPr>
            <a:r>
              <a:rPr lang="en-US" sz="1200" b="1" dirty="0" err="1">
                <a:solidFill>
                  <a:srgbClr val="CC6600"/>
                </a:solidFill>
                <a:latin typeface="Calibri" pitchFamily="34" charset="0"/>
              </a:rPr>
              <a:t>Résultats</a:t>
            </a:r>
            <a:r>
              <a:rPr lang="en-US" sz="1200" b="1" dirty="0">
                <a:solidFill>
                  <a:srgbClr val="CC6600"/>
                </a:solidFill>
                <a:latin typeface="Calibri" pitchFamily="34" charset="0"/>
              </a:rPr>
              <a:t> pour la </a:t>
            </a:r>
            <a:r>
              <a:rPr lang="en-US" sz="1200" b="1" dirty="0" err="1">
                <a:solidFill>
                  <a:srgbClr val="CC6600"/>
                </a:solidFill>
                <a:latin typeface="Calibri" pitchFamily="34" charset="0"/>
              </a:rPr>
              <a:t>sécurité</a:t>
            </a:r>
            <a:r>
              <a:rPr lang="en-US" sz="1200" b="1" dirty="0">
                <a:solidFill>
                  <a:srgbClr val="CC6600"/>
                </a:solidFill>
                <a:latin typeface="Calibri" pitchFamily="34" charset="0"/>
              </a:rPr>
              <a:t> </a:t>
            </a:r>
            <a:r>
              <a:rPr lang="en-US" sz="1200" b="1" dirty="0" err="1">
                <a:solidFill>
                  <a:srgbClr val="CC6600"/>
                </a:solidFill>
                <a:latin typeface="Calibri" pitchFamily="34" charset="0"/>
              </a:rPr>
              <a:t>alimentaire</a:t>
            </a:r>
            <a:r>
              <a:rPr lang="en-US" sz="1200" b="1" dirty="0">
                <a:solidFill>
                  <a:srgbClr val="CC6600"/>
                </a:solidFill>
                <a:latin typeface="Calibri" pitchFamily="34" charset="0"/>
              </a:rPr>
              <a:t> </a:t>
            </a:r>
            <a:r>
              <a:rPr lang="en-US" sz="900" b="1" dirty="0">
                <a:solidFill>
                  <a:srgbClr val="CC6600"/>
                </a:solidFill>
                <a:latin typeface="Calibri" pitchFamily="34" charset="0"/>
              </a:rPr>
              <a:t>(</a:t>
            </a:r>
            <a:r>
              <a:rPr lang="en-US" sz="900" b="1" dirty="0" err="1">
                <a:solidFill>
                  <a:srgbClr val="CC6600"/>
                </a:solidFill>
                <a:latin typeface="Calibri" pitchFamily="34" charset="0"/>
              </a:rPr>
              <a:t>mesurés</a:t>
            </a:r>
            <a:r>
              <a:rPr lang="en-US" sz="900" b="1" dirty="0">
                <a:solidFill>
                  <a:srgbClr val="CC6600"/>
                </a:solidFill>
                <a:latin typeface="Calibri" pitchFamily="34" charset="0"/>
              </a:rPr>
              <a:t> </a:t>
            </a:r>
            <a:r>
              <a:rPr lang="en-US" sz="900" b="1" dirty="0" err="1">
                <a:solidFill>
                  <a:srgbClr val="CC6600"/>
                </a:solidFill>
                <a:latin typeface="Calibri" pitchFamily="34" charset="0"/>
              </a:rPr>
              <a:t>directement</a:t>
            </a:r>
            <a:r>
              <a:rPr lang="en-US" sz="900" b="1" dirty="0">
                <a:solidFill>
                  <a:srgbClr val="CC6600"/>
                </a:solidFill>
                <a:latin typeface="Calibri" pitchFamily="34" charset="0"/>
              </a:rPr>
              <a:t> ou </a:t>
            </a:r>
            <a:r>
              <a:rPr lang="en-US" sz="900" b="1" dirty="0" err="1">
                <a:solidFill>
                  <a:srgbClr val="CC6600"/>
                </a:solidFill>
                <a:latin typeface="Calibri" pitchFamily="34" charset="0"/>
              </a:rPr>
              <a:t>inférés</a:t>
            </a:r>
            <a:r>
              <a:rPr lang="en-US" sz="900" b="1" dirty="0">
                <a:solidFill>
                  <a:srgbClr val="CC6600"/>
                </a:solidFill>
                <a:latin typeface="Calibri" pitchFamily="34" charset="0"/>
              </a:rPr>
              <a:t> à </a:t>
            </a:r>
            <a:r>
              <a:rPr lang="en-US" sz="900" b="1" dirty="0" err="1">
                <a:solidFill>
                  <a:srgbClr val="CC6600"/>
                </a:solidFill>
                <a:latin typeface="Calibri" pitchFamily="34" charset="0"/>
              </a:rPr>
              <a:t>partir</a:t>
            </a:r>
            <a:r>
              <a:rPr lang="en-US" sz="900" b="1" dirty="0">
                <a:solidFill>
                  <a:srgbClr val="CC6600"/>
                </a:solidFill>
                <a:latin typeface="Calibri" pitchFamily="34" charset="0"/>
              </a:rPr>
              <a:t> des </a:t>
            </a:r>
            <a:r>
              <a:rPr lang="en-US" sz="900" b="1" dirty="0" err="1">
                <a:solidFill>
                  <a:srgbClr val="CC6600"/>
                </a:solidFill>
                <a:latin typeface="Calibri" pitchFamily="34" charset="0"/>
              </a:rPr>
              <a:t>facteurs</a:t>
            </a:r>
            <a:r>
              <a:rPr lang="en-US" sz="900" b="1" dirty="0">
                <a:solidFill>
                  <a:srgbClr val="CC6600"/>
                </a:solidFill>
                <a:latin typeface="Calibri" pitchFamily="34" charset="0"/>
              </a:rPr>
              <a:t> </a:t>
            </a:r>
            <a:r>
              <a:rPr lang="en-US" sz="900" b="1" dirty="0" err="1">
                <a:solidFill>
                  <a:srgbClr val="CC6600"/>
                </a:solidFill>
                <a:latin typeface="Calibri" pitchFamily="34" charset="0"/>
              </a:rPr>
              <a:t>contributifs</a:t>
            </a:r>
            <a:r>
              <a:rPr lang="en-US" sz="900" b="1" dirty="0">
                <a:solidFill>
                  <a:srgbClr val="CC6600"/>
                </a:solidFill>
                <a:latin typeface="Calibri" pitchFamily="34" charset="0"/>
              </a:rPr>
              <a:t>)</a:t>
            </a:r>
            <a:endParaRPr lang="en-US" sz="900" dirty="0">
              <a:solidFill>
                <a:srgbClr val="CC6600"/>
              </a:solidFill>
              <a:latin typeface="Calibri" pitchFamily="34" charset="0"/>
            </a:endParaRPr>
          </a:p>
        </p:txBody>
      </p:sp>
      <p:sp>
        <p:nvSpPr>
          <p:cNvPr id="49" name="TextBox 48"/>
          <p:cNvSpPr txBox="1"/>
          <p:nvPr/>
        </p:nvSpPr>
        <p:spPr>
          <a:xfrm>
            <a:off x="5796915" y="4053761"/>
            <a:ext cx="2080260" cy="276999"/>
          </a:xfrm>
          <a:prstGeom prst="rect">
            <a:avLst/>
          </a:prstGeom>
          <a:noFill/>
        </p:spPr>
        <p:txBody>
          <a:bodyPr wrap="square" rtlCol="0">
            <a:spAutoFit/>
          </a:bodyPr>
          <a:lstStyle/>
          <a:p>
            <a:r>
              <a:rPr lang="en-GB" sz="1200" b="1" i="1" dirty="0">
                <a:solidFill>
                  <a:srgbClr val="006600"/>
                </a:solidFill>
                <a:latin typeface="Arial Narrow" pitchFamily="34" charset="0"/>
              </a:rPr>
              <a:t>Résultats </a:t>
            </a:r>
            <a:r>
              <a:rPr lang="en-GB" sz="1200" b="1" i="1" dirty="0" err="1">
                <a:solidFill>
                  <a:srgbClr val="006600"/>
                </a:solidFill>
                <a:latin typeface="Arial Narrow" pitchFamily="34" charset="0"/>
              </a:rPr>
              <a:t>primaires</a:t>
            </a:r>
            <a:endParaRPr lang="en-GB" sz="1200" b="1" i="1" dirty="0">
              <a:solidFill>
                <a:srgbClr val="006600"/>
              </a:solidFill>
              <a:latin typeface="Arial Narrow" pitchFamily="34" charset="0"/>
            </a:endParaRPr>
          </a:p>
        </p:txBody>
      </p:sp>
      <p:sp>
        <p:nvSpPr>
          <p:cNvPr id="52" name="TextBox 51"/>
          <p:cNvSpPr txBox="1"/>
          <p:nvPr/>
        </p:nvSpPr>
        <p:spPr>
          <a:xfrm>
            <a:off x="5796915" y="2170936"/>
            <a:ext cx="2080260" cy="276999"/>
          </a:xfrm>
          <a:prstGeom prst="rect">
            <a:avLst/>
          </a:prstGeom>
          <a:noFill/>
        </p:spPr>
        <p:txBody>
          <a:bodyPr wrap="square" rtlCol="0">
            <a:spAutoFit/>
          </a:bodyPr>
          <a:lstStyle/>
          <a:p>
            <a:pPr>
              <a:spcAft>
                <a:spcPts val="200"/>
              </a:spcAft>
              <a:defRPr/>
            </a:pPr>
            <a:r>
              <a:rPr lang="en-US" sz="1200" b="1" i="1" dirty="0">
                <a:solidFill>
                  <a:schemeClr val="accent1">
                    <a:lumMod val="50000"/>
                  </a:schemeClr>
                </a:solidFill>
                <a:latin typeface="Calibri" pitchFamily="34" charset="0"/>
              </a:rPr>
              <a:t>2</a:t>
            </a:r>
            <a:r>
              <a:rPr lang="en-US" sz="1200" b="1" i="1" baseline="30000" dirty="0">
                <a:solidFill>
                  <a:schemeClr val="accent1">
                    <a:lumMod val="50000"/>
                  </a:schemeClr>
                </a:solidFill>
                <a:latin typeface="Calibri" pitchFamily="34" charset="0"/>
              </a:rPr>
              <a:t>ème </a:t>
            </a:r>
            <a:r>
              <a:rPr lang="en-US" sz="1200" b="1" i="1" dirty="0" err="1">
                <a:solidFill>
                  <a:schemeClr val="accent1">
                    <a:lumMod val="50000"/>
                  </a:schemeClr>
                </a:solidFill>
                <a:latin typeface="Calibri" pitchFamily="34" charset="0"/>
              </a:rPr>
              <a:t>résultats</a:t>
            </a:r>
            <a:endParaRPr lang="en-US" sz="1200" b="1" i="1" dirty="0">
              <a:solidFill>
                <a:schemeClr val="accent1">
                  <a:lumMod val="50000"/>
                </a:schemeClr>
              </a:solidFill>
              <a:latin typeface="Calibri" pitchFamily="34" charset="0"/>
            </a:endParaRPr>
          </a:p>
        </p:txBody>
      </p:sp>
      <p:grpSp>
        <p:nvGrpSpPr>
          <p:cNvPr id="6" name="Group 67"/>
          <p:cNvGrpSpPr/>
          <p:nvPr/>
        </p:nvGrpSpPr>
        <p:grpSpPr>
          <a:xfrm>
            <a:off x="7357110" y="4373104"/>
            <a:ext cx="1442871" cy="1050554"/>
            <a:chOff x="7357110" y="4449304"/>
            <a:chExt cx="1442871" cy="1050554"/>
          </a:xfrm>
        </p:grpSpPr>
        <p:sp>
          <p:nvSpPr>
            <p:cNvPr id="53" name="Rectangle 52"/>
            <p:cNvSpPr/>
            <p:nvPr/>
          </p:nvSpPr>
          <p:spPr>
            <a:xfrm>
              <a:off x="7431405" y="4449304"/>
              <a:ext cx="1337310" cy="1050554"/>
            </a:xfrm>
            <a:prstGeom prst="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050" dirty="0">
                <a:solidFill>
                  <a:schemeClr val="tx1"/>
                </a:solidFill>
                <a:latin typeface="Arial Narrow" pitchFamily="34" charset="0"/>
              </a:endParaRPr>
            </a:p>
          </p:txBody>
        </p:sp>
        <p:sp>
          <p:nvSpPr>
            <p:cNvPr id="29" name="Right Triangle 28"/>
            <p:cNvSpPr/>
            <p:nvPr/>
          </p:nvSpPr>
          <p:spPr>
            <a:xfrm flipH="1" flipV="1">
              <a:off x="7505700" y="4449304"/>
              <a:ext cx="1263015" cy="998026"/>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itchFamily="34" charset="0"/>
              </a:endParaRPr>
            </a:p>
          </p:txBody>
        </p:sp>
        <p:sp>
          <p:nvSpPr>
            <p:cNvPr id="54" name="TextBox 53"/>
            <p:cNvSpPr txBox="1"/>
            <p:nvPr/>
          </p:nvSpPr>
          <p:spPr>
            <a:xfrm>
              <a:off x="7357110" y="4468173"/>
              <a:ext cx="1442871" cy="1018227"/>
            </a:xfrm>
            <a:prstGeom prst="rect">
              <a:avLst/>
            </a:prstGeom>
            <a:noFill/>
          </p:spPr>
          <p:txBody>
            <a:bodyPr wrap="square" rtlCol="0">
              <a:spAutoFit/>
            </a:bodyPr>
            <a:lstStyle/>
            <a:p>
              <a:pPr algn="ctr">
                <a:spcAft>
                  <a:spcPts val="200"/>
                </a:spcAft>
                <a:defRPr/>
              </a:pPr>
              <a:r>
                <a:rPr lang="en-US" sz="1600" b="1" dirty="0">
                  <a:latin typeface="Calibri" pitchFamily="34" charset="0"/>
                </a:rPr>
                <a:t>Evolution des </a:t>
              </a:r>
              <a:r>
                <a:rPr lang="en-US" sz="1600" b="1" dirty="0" err="1">
                  <a:latin typeface="Calibri" pitchFamily="34" charset="0"/>
                </a:rPr>
                <a:t>moyens</a:t>
              </a:r>
              <a:r>
                <a:rPr lang="en-US" sz="1600" b="1" dirty="0">
                  <a:latin typeface="Calibri" pitchFamily="34" charset="0"/>
                </a:rPr>
                <a:t> </a:t>
              </a:r>
              <a:r>
                <a:rPr lang="en-US" sz="1600" b="1" dirty="0" err="1">
                  <a:latin typeface="Calibri" pitchFamily="34" charset="0"/>
                </a:rPr>
                <a:t>d’existence</a:t>
              </a:r>
              <a:endParaRPr lang="en-US" sz="1600" b="1" dirty="0">
                <a:latin typeface="Calibri" pitchFamily="34" charset="0"/>
              </a:endParaRPr>
            </a:p>
            <a:p>
              <a:pPr algn="ctr">
                <a:spcAft>
                  <a:spcPts val="200"/>
                </a:spcAft>
                <a:defRPr/>
              </a:pPr>
              <a:r>
                <a:rPr lang="en-US" sz="1050" i="1" dirty="0" err="1">
                  <a:latin typeface="Calibri" pitchFamily="34" charset="0"/>
                </a:rPr>
                <a:t>Avoir</a:t>
              </a:r>
              <a:r>
                <a:rPr lang="en-US" sz="1050" i="1" dirty="0">
                  <a:latin typeface="Calibri" pitchFamily="34" charset="0"/>
                </a:rPr>
                <a:t> &amp; </a:t>
              </a:r>
              <a:r>
                <a:rPr lang="en-US" sz="1050" i="1" dirty="0" err="1">
                  <a:latin typeface="Calibri" pitchFamily="34" charset="0"/>
                </a:rPr>
                <a:t>Stratégies</a:t>
              </a:r>
              <a:endParaRPr lang="en-US" sz="1050" i="1" dirty="0">
                <a:latin typeface="Calibri" pitchFamily="34" charset="0"/>
              </a:endParaRPr>
            </a:p>
          </p:txBody>
        </p:sp>
      </p:grpSp>
      <p:sp>
        <p:nvSpPr>
          <p:cNvPr id="56" name="TextBox 55"/>
          <p:cNvSpPr txBox="1"/>
          <p:nvPr/>
        </p:nvSpPr>
        <p:spPr>
          <a:xfrm>
            <a:off x="5867400" y="2667000"/>
            <a:ext cx="1143000" cy="584775"/>
          </a:xfrm>
          <a:prstGeom prst="rect">
            <a:avLst/>
          </a:prstGeom>
          <a:noFill/>
        </p:spPr>
        <p:txBody>
          <a:bodyPr wrap="square" rtlCol="0">
            <a:spAutoFit/>
          </a:bodyPr>
          <a:lstStyle/>
          <a:p>
            <a:pPr algn="ctr"/>
            <a:r>
              <a:rPr lang="en-GB" sz="1600" b="1" dirty="0" err="1">
                <a:latin typeface="Arial Narrow" pitchFamily="34" charset="0"/>
              </a:rPr>
              <a:t>Etat</a:t>
            </a:r>
            <a:r>
              <a:rPr lang="en-GB" sz="1600" b="1" dirty="0">
                <a:latin typeface="Arial Narrow" pitchFamily="34" charset="0"/>
              </a:rPr>
              <a:t> </a:t>
            </a:r>
            <a:r>
              <a:rPr lang="en-GB" sz="1600" b="1" dirty="0" err="1">
                <a:latin typeface="Arial Narrow" pitchFamily="34" charset="0"/>
              </a:rPr>
              <a:t>Nutritionnel</a:t>
            </a:r>
            <a:endParaRPr lang="en-GB" sz="1100" dirty="0">
              <a:latin typeface="Arial Narrow" pitchFamily="34" charset="0"/>
            </a:endParaRPr>
          </a:p>
        </p:txBody>
      </p:sp>
      <p:grpSp>
        <p:nvGrpSpPr>
          <p:cNvPr id="10" name="Group 69"/>
          <p:cNvGrpSpPr/>
          <p:nvPr/>
        </p:nvGrpSpPr>
        <p:grpSpPr>
          <a:xfrm>
            <a:off x="7505700" y="2521166"/>
            <a:ext cx="1114425" cy="1011495"/>
            <a:chOff x="7505700" y="2597366"/>
            <a:chExt cx="1114425" cy="1011495"/>
          </a:xfrm>
        </p:grpSpPr>
        <p:sp>
          <p:nvSpPr>
            <p:cNvPr id="25" name="Rectangle 24"/>
            <p:cNvSpPr/>
            <p:nvPr/>
          </p:nvSpPr>
          <p:spPr>
            <a:xfrm>
              <a:off x="7505700" y="2597366"/>
              <a:ext cx="1114425" cy="990516"/>
            </a:xfrm>
            <a:prstGeom prst="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itchFamily="34" charset="0"/>
              </a:endParaRPr>
            </a:p>
          </p:txBody>
        </p:sp>
        <p:sp>
          <p:nvSpPr>
            <p:cNvPr id="26" name="Right Triangle 25"/>
            <p:cNvSpPr/>
            <p:nvPr/>
          </p:nvSpPr>
          <p:spPr>
            <a:xfrm flipH="1" flipV="1">
              <a:off x="7505700" y="2597366"/>
              <a:ext cx="1114425" cy="1011495"/>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itchFamily="34" charset="0"/>
              </a:endParaRPr>
            </a:p>
          </p:txBody>
        </p:sp>
        <p:sp>
          <p:nvSpPr>
            <p:cNvPr id="57" name="TextBox 56"/>
            <p:cNvSpPr txBox="1"/>
            <p:nvPr/>
          </p:nvSpPr>
          <p:spPr>
            <a:xfrm>
              <a:off x="7543801" y="2797314"/>
              <a:ext cx="1066800" cy="400110"/>
            </a:xfrm>
            <a:prstGeom prst="rect">
              <a:avLst/>
            </a:prstGeom>
            <a:noFill/>
          </p:spPr>
          <p:txBody>
            <a:bodyPr wrap="square" rtlCol="0">
              <a:spAutoFit/>
            </a:bodyPr>
            <a:lstStyle/>
            <a:p>
              <a:pPr algn="ctr"/>
              <a:r>
                <a:rPr lang="en-GB" sz="2000" b="1" dirty="0" err="1">
                  <a:latin typeface="Arial Narrow" pitchFamily="34" charset="0"/>
                </a:rPr>
                <a:t>Mortalité</a:t>
              </a:r>
              <a:endParaRPr lang="en-GB" sz="2000" b="1" dirty="0">
                <a:latin typeface="Arial Narrow" pitchFamily="34" charset="0"/>
              </a:endParaRPr>
            </a:p>
          </p:txBody>
        </p:sp>
      </p:grpSp>
      <p:cxnSp>
        <p:nvCxnSpPr>
          <p:cNvPr id="61" name="Straight Arrow Connector 60"/>
          <p:cNvCxnSpPr/>
          <p:nvPr/>
        </p:nvCxnSpPr>
        <p:spPr>
          <a:xfrm>
            <a:off x="6391275" y="1571627"/>
            <a:ext cx="0" cy="910480"/>
          </a:xfrm>
          <a:prstGeom prst="straightConnector1">
            <a:avLst/>
          </a:prstGeom>
          <a:ln>
            <a:solidFill>
              <a:srgbClr val="333399"/>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100060" y="1571627"/>
            <a:ext cx="0" cy="910480"/>
          </a:xfrm>
          <a:prstGeom prst="straightConnector1">
            <a:avLst/>
          </a:prstGeom>
          <a:ln>
            <a:solidFill>
              <a:srgbClr val="333399"/>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1" name="Group 71"/>
          <p:cNvGrpSpPr/>
          <p:nvPr/>
        </p:nvGrpSpPr>
        <p:grpSpPr>
          <a:xfrm>
            <a:off x="4533900" y="2438399"/>
            <a:ext cx="1181100" cy="1162951"/>
            <a:chOff x="4533900" y="2418233"/>
            <a:chExt cx="1208868" cy="1259318"/>
          </a:xfrm>
          <a:solidFill>
            <a:srgbClr val="D6D6F5"/>
          </a:solidFill>
        </p:grpSpPr>
        <p:sp>
          <p:nvSpPr>
            <p:cNvPr id="31" name="Right Arrow 30"/>
            <p:cNvSpPr/>
            <p:nvPr/>
          </p:nvSpPr>
          <p:spPr>
            <a:xfrm flipH="1">
              <a:off x="4533900" y="2418233"/>
              <a:ext cx="1114425" cy="1259318"/>
            </a:xfrm>
            <a:prstGeom prst="rightArrow">
              <a:avLst/>
            </a:prstGeom>
            <a:grp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6600"/>
                </a:solidFill>
                <a:latin typeface="Arial Narrow" pitchFamily="34" charset="0"/>
              </a:endParaRPr>
            </a:p>
          </p:txBody>
        </p:sp>
        <p:sp>
          <p:nvSpPr>
            <p:cNvPr id="33" name="TextBox 32"/>
            <p:cNvSpPr txBox="1"/>
            <p:nvPr/>
          </p:nvSpPr>
          <p:spPr>
            <a:xfrm>
              <a:off x="4581762" y="2867318"/>
              <a:ext cx="1161006" cy="333281"/>
            </a:xfrm>
            <a:prstGeom prst="rect">
              <a:avLst/>
            </a:prstGeom>
            <a:noFill/>
            <a:ln>
              <a:noFill/>
            </a:ln>
          </p:spPr>
          <p:txBody>
            <a:bodyPr wrap="square" rtlCol="0">
              <a:spAutoFit/>
            </a:bodyPr>
            <a:lstStyle/>
            <a:p>
              <a:r>
                <a:rPr lang="en-GB" sz="1400" b="1" dirty="0" err="1">
                  <a:solidFill>
                    <a:srgbClr val="3333FF"/>
                  </a:solidFill>
                  <a:latin typeface="Arial Narrow" pitchFamily="34" charset="0"/>
                </a:rPr>
                <a:t>Rétroaction</a:t>
              </a:r>
              <a:endParaRPr lang="en-GB" sz="1400" b="1" dirty="0">
                <a:solidFill>
                  <a:srgbClr val="3333FF"/>
                </a:solidFill>
                <a:latin typeface="Arial Narrow" pitchFamily="34" charset="0"/>
              </a:endParaRPr>
            </a:p>
          </p:txBody>
        </p:sp>
      </p:grpSp>
      <p:sp>
        <p:nvSpPr>
          <p:cNvPr id="30" name="Right Arrow 29"/>
          <p:cNvSpPr/>
          <p:nvPr/>
        </p:nvSpPr>
        <p:spPr>
          <a:xfrm>
            <a:off x="4267200" y="4169156"/>
            <a:ext cx="1524000" cy="936244"/>
          </a:xfrm>
          <a:prstGeom prst="rightArrow">
            <a:avLst/>
          </a:prstGeom>
          <a:solidFill>
            <a:srgbClr val="D6D6F5"/>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6600"/>
              </a:solidFill>
              <a:latin typeface="Arial Narrow" pitchFamily="34" charset="0"/>
            </a:endParaRPr>
          </a:p>
        </p:txBody>
      </p:sp>
      <p:sp>
        <p:nvSpPr>
          <p:cNvPr id="65" name="TextBox 64"/>
          <p:cNvSpPr txBox="1"/>
          <p:nvPr/>
        </p:nvSpPr>
        <p:spPr>
          <a:xfrm>
            <a:off x="1904613" y="2489200"/>
            <a:ext cx="891540" cy="381714"/>
          </a:xfrm>
          <a:prstGeom prst="rect">
            <a:avLst/>
          </a:prstGeom>
          <a:noFill/>
        </p:spPr>
        <p:txBody>
          <a:bodyPr wrap="square" rtlCol="0">
            <a:spAutoFit/>
          </a:bodyPr>
          <a:lstStyle/>
          <a:p>
            <a:pPr algn="ctr"/>
            <a:r>
              <a:rPr lang="en-GB" b="1" dirty="0">
                <a:solidFill>
                  <a:srgbClr val="3333FF"/>
                </a:solidFill>
                <a:latin typeface="Arial Narrow" pitchFamily="34" charset="0"/>
              </a:rPr>
              <a:t>&amp;</a:t>
            </a:r>
          </a:p>
        </p:txBody>
      </p:sp>
      <p:sp>
        <p:nvSpPr>
          <p:cNvPr id="69" name="Down Arrow 68"/>
          <p:cNvSpPr/>
          <p:nvPr/>
        </p:nvSpPr>
        <p:spPr>
          <a:xfrm flipV="1">
            <a:off x="7086600" y="3657600"/>
            <a:ext cx="371475" cy="457200"/>
          </a:xfrm>
          <a:prstGeom prst="downArrow">
            <a:avLst/>
          </a:prstGeom>
          <a:solidFill>
            <a:srgbClr val="D6D6F5"/>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itchFamily="34" charset="0"/>
            </a:endParaRPr>
          </a:p>
        </p:txBody>
      </p:sp>
      <p:sp>
        <p:nvSpPr>
          <p:cNvPr id="22" name="Rectangle 21"/>
          <p:cNvSpPr/>
          <p:nvPr/>
        </p:nvSpPr>
        <p:spPr>
          <a:xfrm>
            <a:off x="4876801" y="451036"/>
            <a:ext cx="3870170" cy="1391525"/>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200"/>
              </a:spcAft>
              <a:defRPr/>
            </a:pPr>
            <a:r>
              <a:rPr lang="fr-FR" sz="1100" b="1" dirty="0">
                <a:solidFill>
                  <a:schemeClr val="tx1"/>
                </a:solidFill>
                <a:latin typeface="Calibri" pitchFamily="34" charset="0"/>
              </a:rPr>
              <a:t>Facteurs contributifs non spécifiques à la sécurité alimentaire</a:t>
            </a:r>
          </a:p>
          <a:p>
            <a:pPr>
              <a:spcAft>
                <a:spcPts val="200"/>
              </a:spcAft>
              <a:buFont typeface="Arial" pitchFamily="34" charset="0"/>
              <a:buChar char="•"/>
              <a:defRPr/>
            </a:pPr>
            <a:r>
              <a:rPr lang="fr-FR" sz="1100" b="1" dirty="0">
                <a:solidFill>
                  <a:schemeClr val="tx1"/>
                </a:solidFill>
                <a:latin typeface="Calibri" pitchFamily="34" charset="0"/>
              </a:rPr>
              <a:t>Santé/maladie,</a:t>
            </a:r>
          </a:p>
          <a:p>
            <a:pPr>
              <a:spcAft>
                <a:spcPts val="200"/>
              </a:spcAft>
              <a:buFont typeface="Arial" pitchFamily="34" charset="0"/>
              <a:buChar char="•"/>
              <a:defRPr/>
            </a:pPr>
            <a:r>
              <a:rPr lang="fr-FR" sz="1100" b="1" dirty="0">
                <a:solidFill>
                  <a:schemeClr val="tx1"/>
                </a:solidFill>
                <a:latin typeface="Calibri" pitchFamily="34" charset="0"/>
              </a:rPr>
              <a:t>Eau,</a:t>
            </a:r>
          </a:p>
          <a:p>
            <a:pPr>
              <a:spcAft>
                <a:spcPts val="200"/>
              </a:spcAft>
              <a:buFont typeface="Arial" pitchFamily="34" charset="0"/>
              <a:buChar char="•"/>
              <a:defRPr/>
            </a:pPr>
            <a:r>
              <a:rPr lang="fr-FR" sz="1100" b="1" dirty="0">
                <a:solidFill>
                  <a:schemeClr val="tx1"/>
                </a:solidFill>
                <a:latin typeface="Calibri" pitchFamily="34" charset="0"/>
              </a:rPr>
              <a:t>Assainissement,</a:t>
            </a:r>
          </a:p>
          <a:p>
            <a:pPr>
              <a:spcAft>
                <a:spcPts val="200"/>
              </a:spcAft>
              <a:buFont typeface="Arial" pitchFamily="34" charset="0"/>
              <a:buChar char="•"/>
              <a:defRPr/>
            </a:pPr>
            <a:r>
              <a:rPr lang="fr-FR" sz="1100" b="1" dirty="0">
                <a:solidFill>
                  <a:schemeClr val="tx1"/>
                </a:solidFill>
                <a:latin typeface="Calibri" pitchFamily="34" charset="0"/>
              </a:rPr>
              <a:t>Services sociaux</a:t>
            </a:r>
          </a:p>
          <a:p>
            <a:pPr>
              <a:spcAft>
                <a:spcPts val="200"/>
              </a:spcAft>
              <a:buFont typeface="Arial" pitchFamily="34" charset="0"/>
              <a:buChar char="•"/>
              <a:defRPr/>
            </a:pPr>
            <a:r>
              <a:rPr lang="fr-FR" sz="1100" b="1" dirty="0">
                <a:solidFill>
                  <a:schemeClr val="tx1"/>
                </a:solidFill>
                <a:latin typeface="Calibri" pitchFamily="34" charset="0"/>
              </a:rPr>
              <a:t>conflits</a:t>
            </a:r>
          </a:p>
          <a:p>
            <a:pPr>
              <a:spcAft>
                <a:spcPts val="200"/>
              </a:spcAft>
              <a:buFont typeface="Arial" pitchFamily="34" charset="0"/>
              <a:buChar char="•"/>
              <a:defRPr/>
            </a:pPr>
            <a:r>
              <a:rPr lang="fr-FR" sz="1100" b="1" dirty="0">
                <a:solidFill>
                  <a:schemeClr val="tx1"/>
                </a:solidFill>
                <a:latin typeface="Calibri" pitchFamily="34" charset="0"/>
              </a:rPr>
              <a:t>Autres catastrophes</a:t>
            </a:r>
            <a:endParaRPr lang="fr-FR" sz="1000" b="1" dirty="0">
              <a:solidFill>
                <a:schemeClr val="tx1"/>
              </a:solidFill>
            </a:endParaRPr>
          </a:p>
          <a:p>
            <a:pPr>
              <a:defRPr/>
            </a:pPr>
            <a:endParaRPr lang="fr-FR" sz="2400" dirty="0">
              <a:solidFill>
                <a:schemeClr val="tx1"/>
              </a:solidFill>
              <a:latin typeface="Arial" pitchFamily="34" charset="0"/>
            </a:endParaRPr>
          </a:p>
        </p:txBody>
      </p:sp>
      <p:cxnSp>
        <p:nvCxnSpPr>
          <p:cNvPr id="55" name="Straight Arrow Connector 54"/>
          <p:cNvCxnSpPr/>
          <p:nvPr/>
        </p:nvCxnSpPr>
        <p:spPr>
          <a:xfrm>
            <a:off x="8686800" y="1676400"/>
            <a:ext cx="0" cy="2667000"/>
          </a:xfrm>
          <a:prstGeom prst="straightConnector1">
            <a:avLst/>
          </a:prstGeom>
          <a:ln>
            <a:solidFill>
              <a:srgbClr val="333399"/>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par>
                                <p:cTn id="59" presetID="10" presetClass="entr" presetSubtype="0"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par>
                                <p:cTn id="62" presetID="10"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500"/>
                                        <p:tgtEl>
                                          <p:spTgt spid="6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500"/>
                                        <p:tgtEl>
                                          <p:spTgt spid="4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500"/>
                                        <p:tgtEl>
                                          <p:spTgt spid="4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500"/>
                                        <p:tgtEl>
                                          <p:spTgt spid="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fade">
                                      <p:cBhvr>
                                        <p:cTn id="112" dur="500"/>
                                        <p:tgtEl>
                                          <p:spTgt spid="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fade">
                                      <p:cBhvr>
                                        <p:cTn id="1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7" grpId="0" animBg="1"/>
      <p:bldP spid="35" grpId="0"/>
      <p:bldP spid="36" grpId="0"/>
      <p:bldP spid="5" grpId="0" animBg="1"/>
      <p:bldP spid="37" grpId="0" animBg="1"/>
      <p:bldP spid="38" grpId="0"/>
      <p:bldP spid="42" grpId="0" animBg="1"/>
      <p:bldP spid="48" grpId="0"/>
      <p:bldP spid="12" grpId="0" animBg="1"/>
      <p:bldP spid="13" grpId="0" animBg="1"/>
      <p:bldP spid="14" grpId="0" animBg="1"/>
      <p:bldP spid="27" grpId="0" animBg="1"/>
      <p:bldP spid="50" grpId="0"/>
      <p:bldP spid="49" grpId="0"/>
      <p:bldP spid="52" grpId="0"/>
      <p:bldP spid="56" grpId="0"/>
      <p:bldP spid="30" grpId="0" animBg="1"/>
      <p:bldP spid="65" grpId="0"/>
      <p:bldP spid="69" grpId="0" animBg="1"/>
      <p:bldP spid="2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7073</TotalTime>
  <Words>2156</Words>
  <Application>Microsoft Office PowerPoint</Application>
  <PresentationFormat>Affichage à l'écran (4:3)</PresentationFormat>
  <Paragraphs>389</Paragraphs>
  <Slides>29</Slides>
  <Notes>4</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29</vt:i4>
      </vt:variant>
    </vt:vector>
  </HeadingPairs>
  <TitlesOfParts>
    <vt:vector size="42" baseType="lpstr">
      <vt:lpstr>.AppleColorEmojiUI</vt:lpstr>
      <vt:lpstr>Arial</vt:lpstr>
      <vt:lpstr>Arial Black</vt:lpstr>
      <vt:lpstr>Arial Narrow</vt:lpstr>
      <vt:lpstr>Calibri</vt:lpstr>
      <vt:lpstr>Calibri Light</vt:lpstr>
      <vt:lpstr>Cambria Math</vt:lpstr>
      <vt:lpstr>Candara</vt:lpstr>
      <vt:lpstr>Symbol</vt:lpstr>
      <vt:lpstr>Times New Roman</vt:lpstr>
      <vt:lpstr>Wingdings</vt:lpstr>
      <vt:lpstr>Waveform</vt:lpstr>
      <vt:lpstr>Thème Office</vt:lpstr>
      <vt:lpstr>FOIRE AUX SAVOIRS SUR LA CORNE DE L’AFRIQUE ET LE SAHEL</vt:lpstr>
      <vt:lpstr>Présentation PowerPoint</vt:lpstr>
      <vt:lpstr>Objectifs</vt:lpstr>
      <vt:lpstr>Rappel du contexte et Grandes étapes du CH</vt:lpstr>
      <vt:lpstr>CH pour la mesure l’insécurité alimentaire et nutritionnelle aiguë </vt:lpstr>
      <vt:lpstr>APPROCHE ANALYTIQUE DU CH “Méta-Analyse” ou “Analyse d’ensemble”</vt:lpstr>
      <vt:lpstr>Approche analytique du CH :  « Convergence des preuves »</vt:lpstr>
      <vt:lpstr>Présentation PowerPoint</vt:lpstr>
      <vt:lpstr>Présentation PowerPoint</vt:lpstr>
      <vt:lpstr>Présentation PowerPoint</vt:lpstr>
      <vt:lpstr>Cadre de Gouvernance du CH</vt:lpstr>
      <vt:lpstr>Présentation PowerPoint</vt:lpstr>
      <vt:lpstr>Présentation PowerPoint</vt:lpstr>
      <vt:lpstr>Présentation PowerPoint</vt:lpstr>
      <vt:lpstr>Présentation PowerPoint</vt:lpstr>
      <vt:lpstr>Plan</vt:lpstr>
      <vt:lpstr>Présentation PowerPoint</vt:lpstr>
      <vt:lpstr>Objectifs du processus AMR</vt:lpstr>
      <vt:lpstr>CAPACITES DE RESILIENCE</vt:lpstr>
      <vt:lpstr>Présentation PowerPoint</vt:lpstr>
      <vt:lpstr>Cycle d’AMR</vt:lpstr>
      <vt:lpstr>Présentation PowerPoint</vt:lpstr>
      <vt:lpstr>Base théorique modélisation-AMR</vt:lpstr>
      <vt:lpstr>Présentation PowerPoint</vt:lpstr>
      <vt:lpstr>Modélisation</vt:lpstr>
      <vt:lpstr>Présentation PowerPoint</vt:lpstr>
      <vt:lpstr>Fonctionnement du Groupe Technique Régional en lien avec le CH</vt:lpstr>
      <vt:lpstr>Cadre de réédition de compte </vt:lpstr>
      <vt:lpstr>Fin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1.1.  Welcome and Introduction</dc:title>
  <dc:creator>Sow</dc:creator>
  <cp:lastModifiedBy>BAOUA Issoufou</cp:lastModifiedBy>
  <cp:revision>378</cp:revision>
  <dcterms:created xsi:type="dcterms:W3CDTF">2012-01-23T22:14:43Z</dcterms:created>
  <dcterms:modified xsi:type="dcterms:W3CDTF">2020-10-19T09:40:42Z</dcterms:modified>
</cp:coreProperties>
</file>