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302" r:id="rId5"/>
    <p:sldId id="276" r:id="rId6"/>
    <p:sldId id="278" r:id="rId7"/>
    <p:sldId id="279" r:id="rId8"/>
    <p:sldId id="277" r:id="rId9"/>
    <p:sldId id="280" r:id="rId10"/>
    <p:sldId id="282" r:id="rId11"/>
    <p:sldId id="281" r:id="rId12"/>
    <p:sldId id="284" r:id="rId13"/>
    <p:sldId id="283" r:id="rId14"/>
    <p:sldId id="286" r:id="rId15"/>
    <p:sldId id="287" r:id="rId16"/>
    <p:sldId id="285" r:id="rId17"/>
    <p:sldId id="288" r:id="rId18"/>
    <p:sldId id="290" r:id="rId19"/>
    <p:sldId id="289" r:id="rId20"/>
    <p:sldId id="293" r:id="rId21"/>
    <p:sldId id="292" r:id="rId22"/>
    <p:sldId id="291" r:id="rId23"/>
    <p:sldId id="294" r:id="rId24"/>
    <p:sldId id="295" r:id="rId25"/>
    <p:sldId id="299" r:id="rId26"/>
    <p:sldId id="298" r:id="rId27"/>
    <p:sldId id="297" r:id="rId28"/>
    <p:sldId id="300" r:id="rId29"/>
    <p:sldId id="296" r:id="rId30"/>
    <p:sldId id="30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9AF8A-2277-AD1C-439F-24813CC7DF38}" name="Charity Sammy" initials="CS" userId="S::charity.sammy@igad.int::8c36560b-dde2-4f8c-bea4-c864156a7a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ola Otieno" initials="VO" lastIdx="1" clrIdx="0">
    <p:extLst>
      <p:ext uri="{19B8F6BF-5375-455C-9EA6-DF929625EA0E}">
        <p15:presenceInfo xmlns:p15="http://schemas.microsoft.com/office/powerpoint/2012/main" userId="S::Viola.Otieno@igad.int::fdf570b2-bdf4-4581-982d-0a207814fa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99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4659"/>
  </p:normalViewPr>
  <p:slideViewPr>
    <p:cSldViewPr snapToGrid="0">
      <p:cViewPr varScale="1">
        <p:scale>
          <a:sx n="70" d="100"/>
          <a:sy n="70" d="100"/>
        </p:scale>
        <p:origin x="798"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9E9FC5-109E-4092-83BC-9407C74C38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4169183-FC39-42F8-BC2F-C78C823E3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E210EDF8-DB8F-4430-B2C6-9B983CB22FBB}"/>
              </a:ext>
            </a:extLst>
          </p:cNvPr>
          <p:cNvSpPr>
            <a:spLocks noGrp="1"/>
          </p:cNvSpPr>
          <p:nvPr>
            <p:ph type="dt" sz="half" idx="10"/>
          </p:nvPr>
        </p:nvSpPr>
        <p:spPr/>
        <p:txBody>
          <a:bodyPr/>
          <a:lstStyle/>
          <a:p>
            <a:fld id="{59E86E08-6B88-4744-865F-C945B761706C}" type="datetimeFigureOut">
              <a:rPr lang="en-GB" smtClean="0"/>
              <a:pPr/>
              <a:t>22/11/2023</a:t>
            </a:fld>
            <a:endParaRPr lang="en-GB"/>
          </a:p>
        </p:txBody>
      </p:sp>
      <p:sp>
        <p:nvSpPr>
          <p:cNvPr id="5" name="Footer Placeholder 4">
            <a:extLst>
              <a:ext uri="{FF2B5EF4-FFF2-40B4-BE49-F238E27FC236}">
                <a16:creationId xmlns="" xmlns:a16="http://schemas.microsoft.com/office/drawing/2014/main" id="{C4FAE3CF-17F3-4814-A2C1-C43FB514BB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77E5BD2-C8F6-42CB-BABF-26291179A55F}"/>
              </a:ext>
            </a:extLst>
          </p:cNvPr>
          <p:cNvSpPr>
            <a:spLocks noGrp="1"/>
          </p:cNvSpPr>
          <p:nvPr>
            <p:ph type="sldNum" sz="quarter" idx="12"/>
          </p:nvPr>
        </p:nvSpPr>
        <p:spPr/>
        <p:txBody>
          <a:bodyPr/>
          <a:lstStyle/>
          <a:p>
            <a:fld id="{523A3E62-20F4-4503-B3FE-B0395DF0B88B}" type="slidenum">
              <a:rPr lang="en-GB" smtClean="0"/>
              <a:pPr/>
              <a:t>‹N°›</a:t>
            </a:fld>
            <a:endParaRPr lang="en-GB"/>
          </a:p>
        </p:txBody>
      </p:sp>
      <p:pic>
        <p:nvPicPr>
          <p:cNvPr id="9" name="Picture 8">
            <a:extLst>
              <a:ext uri="{FF2B5EF4-FFF2-40B4-BE49-F238E27FC236}">
                <a16:creationId xmlns="" xmlns:a16="http://schemas.microsoft.com/office/drawing/2014/main" id="{2BD574C4-F8BB-48F4-89E7-37135FFF8724}"/>
              </a:ext>
            </a:extLst>
          </p:cNvPr>
          <p:cNvPicPr>
            <a:picLocks noChangeAspect="1"/>
          </p:cNvPicPr>
          <p:nvPr userDrawn="1"/>
        </p:nvPicPr>
        <p:blipFill>
          <a:blip r:embed="rId2" cstate="print"/>
          <a:srcRect/>
          <a:stretch/>
        </p:blipFill>
        <p:spPr>
          <a:xfrm>
            <a:off x="5436067" y="471761"/>
            <a:ext cx="1319865" cy="1639128"/>
          </a:xfrm>
          <a:prstGeom prst="rect">
            <a:avLst/>
          </a:prstGeom>
        </p:spPr>
      </p:pic>
    </p:spTree>
    <p:extLst>
      <p:ext uri="{BB962C8B-B14F-4D97-AF65-F5344CB8AC3E}">
        <p14:creationId xmlns:p14="http://schemas.microsoft.com/office/powerpoint/2010/main" val="297008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2DFD36-CC6F-4A4F-ACBD-2CEC838109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339F0562-B0B5-44ED-BB92-85E2B7138A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1A0DF49-6FB2-4373-A203-60892C0B7C9D}"/>
              </a:ext>
            </a:extLst>
          </p:cNvPr>
          <p:cNvSpPr>
            <a:spLocks noGrp="1"/>
          </p:cNvSpPr>
          <p:nvPr>
            <p:ph type="dt" sz="half" idx="10"/>
          </p:nvPr>
        </p:nvSpPr>
        <p:spPr/>
        <p:txBody>
          <a:bodyPr/>
          <a:lstStyle/>
          <a:p>
            <a:fld id="{59E86E08-6B88-4744-865F-C945B761706C}" type="datetimeFigureOut">
              <a:rPr lang="en-GB" smtClean="0"/>
              <a:pPr/>
              <a:t>22/11/2023</a:t>
            </a:fld>
            <a:endParaRPr lang="en-GB"/>
          </a:p>
        </p:txBody>
      </p:sp>
      <p:sp>
        <p:nvSpPr>
          <p:cNvPr id="5" name="Footer Placeholder 4">
            <a:extLst>
              <a:ext uri="{FF2B5EF4-FFF2-40B4-BE49-F238E27FC236}">
                <a16:creationId xmlns="" xmlns:a16="http://schemas.microsoft.com/office/drawing/2014/main" id="{C34EF787-5E53-4994-BAE7-98D2F99F5D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3566D7C-B365-44F4-8362-EBC81EAB6AB2}"/>
              </a:ext>
            </a:extLst>
          </p:cNvPr>
          <p:cNvSpPr>
            <a:spLocks noGrp="1"/>
          </p:cNvSpPr>
          <p:nvPr>
            <p:ph type="sldNum" sz="quarter" idx="12"/>
          </p:nvPr>
        </p:nvSpPr>
        <p:spPr/>
        <p:txBody>
          <a:bodyPr/>
          <a:lstStyle/>
          <a:p>
            <a:fld id="{523A3E62-20F4-4503-B3FE-B0395DF0B88B}" type="slidenum">
              <a:rPr lang="en-GB" smtClean="0"/>
              <a:pPr/>
              <a:t>‹N°›</a:t>
            </a:fld>
            <a:endParaRPr lang="en-GB"/>
          </a:p>
        </p:txBody>
      </p:sp>
    </p:spTree>
    <p:extLst>
      <p:ext uri="{BB962C8B-B14F-4D97-AF65-F5344CB8AC3E}">
        <p14:creationId xmlns:p14="http://schemas.microsoft.com/office/powerpoint/2010/main" val="295775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551FB7E-480E-490A-ACF5-1C5F0A3DBD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7B3EE2F8-FDCB-47BD-8A9F-F194EC7D92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2F8944B-B77A-4435-A631-8C6F0D810313}"/>
              </a:ext>
            </a:extLst>
          </p:cNvPr>
          <p:cNvSpPr>
            <a:spLocks noGrp="1"/>
          </p:cNvSpPr>
          <p:nvPr>
            <p:ph type="dt" sz="half" idx="10"/>
          </p:nvPr>
        </p:nvSpPr>
        <p:spPr/>
        <p:txBody>
          <a:bodyPr/>
          <a:lstStyle/>
          <a:p>
            <a:fld id="{59E86E08-6B88-4744-865F-C945B761706C}" type="datetimeFigureOut">
              <a:rPr lang="en-GB" smtClean="0"/>
              <a:pPr/>
              <a:t>22/11/2023</a:t>
            </a:fld>
            <a:endParaRPr lang="en-GB"/>
          </a:p>
        </p:txBody>
      </p:sp>
      <p:sp>
        <p:nvSpPr>
          <p:cNvPr id="5" name="Footer Placeholder 4">
            <a:extLst>
              <a:ext uri="{FF2B5EF4-FFF2-40B4-BE49-F238E27FC236}">
                <a16:creationId xmlns="" xmlns:a16="http://schemas.microsoft.com/office/drawing/2014/main" id="{7B6418A5-37B9-4B12-91E3-EA7D77555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7CA207A-F8C8-4A63-B3FE-1B2EF194597D}"/>
              </a:ext>
            </a:extLst>
          </p:cNvPr>
          <p:cNvSpPr>
            <a:spLocks noGrp="1"/>
          </p:cNvSpPr>
          <p:nvPr>
            <p:ph type="sldNum" sz="quarter" idx="12"/>
          </p:nvPr>
        </p:nvSpPr>
        <p:spPr/>
        <p:txBody>
          <a:bodyPr/>
          <a:lstStyle/>
          <a:p>
            <a:fld id="{523A3E62-20F4-4503-B3FE-B0395DF0B88B}" type="slidenum">
              <a:rPr lang="en-GB" smtClean="0"/>
              <a:pPr/>
              <a:t>‹N°›</a:t>
            </a:fld>
            <a:endParaRPr lang="en-GB"/>
          </a:p>
        </p:txBody>
      </p:sp>
    </p:spTree>
    <p:extLst>
      <p:ext uri="{BB962C8B-B14F-4D97-AF65-F5344CB8AC3E}">
        <p14:creationId xmlns:p14="http://schemas.microsoft.com/office/powerpoint/2010/main" val="187687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8BB73CE-44BC-44BF-9658-62C249BE73A9}"/>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 xmlns:a16="http://schemas.microsoft.com/office/drawing/2014/main" id="{65A1A6CA-0E9D-4E4D-AB3C-7C23188BAD9E}"/>
              </a:ext>
            </a:extLst>
          </p:cNvPr>
          <p:cNvSpPr>
            <a:spLocks noGrp="1"/>
          </p:cNvSpPr>
          <p:nvPr>
            <p:ph type="dt" sz="half" idx="10"/>
          </p:nvPr>
        </p:nvSpPr>
        <p:spPr/>
        <p:txBody>
          <a:bodyPr/>
          <a:lstStyle/>
          <a:p>
            <a:fld id="{59E86E08-6B88-4744-865F-C945B761706C}" type="datetimeFigureOut">
              <a:rPr lang="en-GB" smtClean="0"/>
              <a:pPr/>
              <a:t>22/11/2023</a:t>
            </a:fld>
            <a:endParaRPr lang="en-GB"/>
          </a:p>
        </p:txBody>
      </p:sp>
      <p:sp>
        <p:nvSpPr>
          <p:cNvPr id="5" name="Footer Placeholder 4">
            <a:extLst>
              <a:ext uri="{FF2B5EF4-FFF2-40B4-BE49-F238E27FC236}">
                <a16:creationId xmlns="" xmlns:a16="http://schemas.microsoft.com/office/drawing/2014/main" id="{9BE09131-43E6-483E-8EFB-2EA9CE0292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353B1E8-0E4A-4FF9-A7BD-2F7B7CE82C8A}"/>
              </a:ext>
            </a:extLst>
          </p:cNvPr>
          <p:cNvSpPr>
            <a:spLocks noGrp="1"/>
          </p:cNvSpPr>
          <p:nvPr>
            <p:ph type="sldNum" sz="quarter" idx="12"/>
          </p:nvPr>
        </p:nvSpPr>
        <p:spPr/>
        <p:txBody>
          <a:bodyPr/>
          <a:lstStyle/>
          <a:p>
            <a:fld id="{523A3E62-20F4-4503-B3FE-B0395DF0B88B}" type="slidenum">
              <a:rPr lang="en-GB" smtClean="0"/>
              <a:pPr/>
              <a:t>‹N°›</a:t>
            </a:fld>
            <a:endParaRPr lang="en-GB"/>
          </a:p>
        </p:txBody>
      </p:sp>
      <p:pic>
        <p:nvPicPr>
          <p:cNvPr id="8" name="Picture 7" descr="A green and yellow logo">
            <a:extLst>
              <a:ext uri="{FF2B5EF4-FFF2-40B4-BE49-F238E27FC236}">
                <a16:creationId xmlns="" xmlns:a16="http://schemas.microsoft.com/office/drawing/2014/main" id="{FEF77FEE-235A-F154-2EE0-31F782EBC7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0703" y="0"/>
            <a:ext cx="1746194" cy="1350264"/>
          </a:xfrm>
          <a:prstGeom prst="rect">
            <a:avLst/>
          </a:prstGeom>
        </p:spPr>
      </p:pic>
      <p:grpSp>
        <p:nvGrpSpPr>
          <p:cNvPr id="9" name="Group 8">
            <a:extLst>
              <a:ext uri="{FF2B5EF4-FFF2-40B4-BE49-F238E27FC236}">
                <a16:creationId xmlns="" xmlns:a16="http://schemas.microsoft.com/office/drawing/2014/main" id="{00C4748A-27A7-3744-80DD-2562C65DB6AD}"/>
              </a:ext>
            </a:extLst>
          </p:cNvPr>
          <p:cNvGrpSpPr/>
          <p:nvPr userDrawn="1"/>
        </p:nvGrpSpPr>
        <p:grpSpPr>
          <a:xfrm>
            <a:off x="0" y="1825625"/>
            <a:ext cx="12192000" cy="7324725"/>
            <a:chOff x="-533400" y="-600075"/>
            <a:chExt cx="12070081" cy="7324725"/>
          </a:xfrm>
          <a:blipFill dpi="0" rotWithShape="1">
            <a:blip r:embed="rId3">
              <a:alphaModFix amt="3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a:blipFill>
        </p:grpSpPr>
        <p:sp>
          <p:nvSpPr>
            <p:cNvPr id="10" name="Rectangle: Rounded Corners 9">
              <a:extLst>
                <a:ext uri="{FF2B5EF4-FFF2-40B4-BE49-F238E27FC236}">
                  <a16:creationId xmlns="" xmlns:a16="http://schemas.microsoft.com/office/drawing/2014/main" id="{1D48120F-E966-EE6F-EC64-6129D12AF6CB}"/>
                </a:ext>
              </a:extLst>
            </p:cNvPr>
            <p:cNvSpPr/>
            <p:nvPr/>
          </p:nvSpPr>
          <p:spPr>
            <a:xfrm>
              <a:off x="-533400" y="228600"/>
              <a:ext cx="853440" cy="60007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 xmlns:a16="http://schemas.microsoft.com/office/drawing/2014/main" id="{BD77CB94-4687-D557-97B8-A4F9340E3C21}"/>
                </a:ext>
              </a:extLst>
            </p:cNvPr>
            <p:cNvSpPr/>
            <p:nvPr/>
          </p:nvSpPr>
          <p:spPr>
            <a:xfrm>
              <a:off x="320040" y="1304925"/>
              <a:ext cx="796290" cy="42481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 xmlns:a16="http://schemas.microsoft.com/office/drawing/2014/main" id="{D9D1AC0B-4093-1F2D-C5BB-CECBD96640F1}"/>
                </a:ext>
              </a:extLst>
            </p:cNvPr>
            <p:cNvSpPr/>
            <p:nvPr/>
          </p:nvSpPr>
          <p:spPr>
            <a:xfrm>
              <a:off x="1116330" y="1666874"/>
              <a:ext cx="796290" cy="308038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 xmlns:a16="http://schemas.microsoft.com/office/drawing/2014/main" id="{BDD7D3C7-1473-1CE2-F580-0F7183B9B092}"/>
                </a:ext>
              </a:extLst>
            </p:cNvPr>
            <p:cNvSpPr/>
            <p:nvPr/>
          </p:nvSpPr>
          <p:spPr>
            <a:xfrm>
              <a:off x="1912620" y="771524"/>
              <a:ext cx="796290" cy="526732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 xmlns:a16="http://schemas.microsoft.com/office/drawing/2014/main" id="{0C5A54F2-2A9F-95DB-70D7-6DC6566049C0}"/>
                </a:ext>
              </a:extLst>
            </p:cNvPr>
            <p:cNvSpPr/>
            <p:nvPr/>
          </p:nvSpPr>
          <p:spPr>
            <a:xfrm>
              <a:off x="2708910" y="228600"/>
              <a:ext cx="796290" cy="60007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 xmlns:a16="http://schemas.microsoft.com/office/drawing/2014/main" id="{281373DC-EADA-CC71-7D4E-26A624B6677D}"/>
                </a:ext>
              </a:extLst>
            </p:cNvPr>
            <p:cNvSpPr/>
            <p:nvPr/>
          </p:nvSpPr>
          <p:spPr>
            <a:xfrm>
              <a:off x="3505200" y="1295400"/>
              <a:ext cx="796290" cy="42481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 xmlns:a16="http://schemas.microsoft.com/office/drawing/2014/main" id="{D3FB8BD9-FEC6-A045-25F0-29EB375CBAC0}"/>
                </a:ext>
              </a:extLst>
            </p:cNvPr>
            <p:cNvSpPr/>
            <p:nvPr/>
          </p:nvSpPr>
          <p:spPr>
            <a:xfrm>
              <a:off x="4301490" y="1657349"/>
              <a:ext cx="796290" cy="308038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 xmlns:a16="http://schemas.microsoft.com/office/drawing/2014/main" id="{2D8EC3BB-3839-059A-31C4-F7C78BA54845}"/>
                </a:ext>
              </a:extLst>
            </p:cNvPr>
            <p:cNvSpPr/>
            <p:nvPr/>
          </p:nvSpPr>
          <p:spPr>
            <a:xfrm>
              <a:off x="5097780" y="761999"/>
              <a:ext cx="792482" cy="526732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292C940B-F27C-1470-87B8-36B52D58C366}"/>
                </a:ext>
              </a:extLst>
            </p:cNvPr>
            <p:cNvSpPr/>
            <p:nvPr/>
          </p:nvSpPr>
          <p:spPr>
            <a:xfrm>
              <a:off x="5890262" y="-600075"/>
              <a:ext cx="891538" cy="55435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 xmlns:a16="http://schemas.microsoft.com/office/drawing/2014/main" id="{8283AC1F-1CCA-1CD2-BDB7-42A7C56D19F5}"/>
                </a:ext>
              </a:extLst>
            </p:cNvPr>
            <p:cNvSpPr/>
            <p:nvPr/>
          </p:nvSpPr>
          <p:spPr>
            <a:xfrm>
              <a:off x="6781799" y="1381125"/>
              <a:ext cx="763907" cy="41719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 xmlns:a16="http://schemas.microsoft.com/office/drawing/2014/main" id="{08BDF188-2AFB-31CF-6BBF-558BA9D3C4E9}"/>
                </a:ext>
              </a:extLst>
            </p:cNvPr>
            <p:cNvSpPr/>
            <p:nvPr/>
          </p:nvSpPr>
          <p:spPr>
            <a:xfrm>
              <a:off x="7545707" y="838199"/>
              <a:ext cx="796290" cy="5886451"/>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 xmlns:a16="http://schemas.microsoft.com/office/drawing/2014/main" id="{AC4B7E2A-C475-9226-7B7F-D1EB6D7D9438}"/>
                </a:ext>
              </a:extLst>
            </p:cNvPr>
            <p:cNvSpPr/>
            <p:nvPr/>
          </p:nvSpPr>
          <p:spPr>
            <a:xfrm>
              <a:off x="8341997" y="1657349"/>
              <a:ext cx="796290" cy="486600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 xmlns:a16="http://schemas.microsoft.com/office/drawing/2014/main" id="{8A4CCD63-AB01-9CDD-DC42-08776D8382F6}"/>
                </a:ext>
              </a:extLst>
            </p:cNvPr>
            <p:cNvSpPr/>
            <p:nvPr/>
          </p:nvSpPr>
          <p:spPr>
            <a:xfrm>
              <a:off x="9138287" y="334645"/>
              <a:ext cx="809016" cy="521843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 xmlns:a16="http://schemas.microsoft.com/office/drawing/2014/main" id="{DAC30F8E-2047-1953-53D7-CA66885ADE79}"/>
                </a:ext>
              </a:extLst>
            </p:cNvPr>
            <p:cNvSpPr/>
            <p:nvPr userDrawn="1"/>
          </p:nvSpPr>
          <p:spPr>
            <a:xfrm>
              <a:off x="9947914" y="961089"/>
              <a:ext cx="672466" cy="398238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 xmlns:a16="http://schemas.microsoft.com/office/drawing/2014/main" id="{F9ECFF89-E403-C2B7-60F5-B0B25B5DE171}"/>
                </a:ext>
              </a:extLst>
            </p:cNvPr>
            <p:cNvSpPr/>
            <p:nvPr userDrawn="1"/>
          </p:nvSpPr>
          <p:spPr>
            <a:xfrm>
              <a:off x="10620380" y="-66675"/>
              <a:ext cx="916301" cy="55435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 xmlns:a16="http://schemas.microsoft.com/office/drawing/2014/main" id="{FCAB113A-6A36-F4A9-ECF9-BFE63880F09E}"/>
              </a:ext>
            </a:extLst>
          </p:cNvPr>
          <p:cNvSpPr txBox="1"/>
          <p:nvPr userDrawn="1"/>
        </p:nvSpPr>
        <p:spPr>
          <a:xfrm>
            <a:off x="2878167" y="6385352"/>
            <a:ext cx="6111240" cy="276999"/>
          </a:xfrm>
          <a:prstGeom prst="rect">
            <a:avLst/>
          </a:prstGeom>
          <a:noFill/>
        </p:spPr>
        <p:txBody>
          <a:bodyPr wrap="square">
            <a:spAutoFit/>
          </a:bodyPr>
          <a:lstStyle/>
          <a:p>
            <a:pPr algn="ctr"/>
            <a:r>
              <a:rPr lang="en-US" sz="1200" b="1" dirty="0">
                <a:solidFill>
                  <a:srgbClr val="FF9933"/>
                </a:solidFill>
                <a:latin typeface="Tahoma" panose="020B0604030504040204" pitchFamily="34" charset="0"/>
                <a:ea typeface="Tahoma" panose="020B0604030504040204" pitchFamily="34" charset="0"/>
                <a:cs typeface="Tahoma" panose="020B0604030504040204" pitchFamily="34" charset="0"/>
              </a:rPr>
              <a:t>10 YEAR ANNIVERSARY</a:t>
            </a:r>
          </a:p>
        </p:txBody>
      </p:sp>
      <p:sp>
        <p:nvSpPr>
          <p:cNvPr id="61" name="TextBox 60">
            <a:extLst>
              <a:ext uri="{FF2B5EF4-FFF2-40B4-BE49-F238E27FC236}">
                <a16:creationId xmlns="" xmlns:a16="http://schemas.microsoft.com/office/drawing/2014/main" id="{035004AE-F92F-3E0D-8A7D-3625FE0E5797}"/>
              </a:ext>
            </a:extLst>
          </p:cNvPr>
          <p:cNvSpPr txBox="1"/>
          <p:nvPr userDrawn="1"/>
        </p:nvSpPr>
        <p:spPr>
          <a:xfrm>
            <a:off x="3404063" y="6550039"/>
            <a:ext cx="6111240" cy="276999"/>
          </a:xfrm>
          <a:prstGeom prst="rect">
            <a:avLst/>
          </a:prstGeom>
          <a:noFill/>
        </p:spPr>
        <p:txBody>
          <a:bodyPr wrap="square">
            <a:spAutoFit/>
          </a:bodyPr>
          <a:lstStyle/>
          <a:p>
            <a:pPr algn="ctr"/>
            <a:r>
              <a:rPr lang="en-US" sz="1200" b="1" dirty="0">
                <a:solidFill>
                  <a:srgbClr val="FF9933"/>
                </a:solidFill>
                <a:latin typeface="Tahoma" panose="020B0604030504040204" pitchFamily="34" charset="0"/>
                <a:ea typeface="Tahoma" panose="020B0604030504040204" pitchFamily="34" charset="0"/>
                <a:cs typeface="Tahoma" panose="020B0604030504040204" pitchFamily="34" charset="0"/>
              </a:rPr>
              <a:t>The IGAD Drought Disaster Resilience and  Sustainability Initiative (IDDRSI)</a:t>
            </a:r>
            <a:endParaRPr lang="en-US" sz="1200" dirty="0"/>
          </a:p>
        </p:txBody>
      </p:sp>
    </p:spTree>
    <p:extLst>
      <p:ext uri="{BB962C8B-B14F-4D97-AF65-F5344CB8AC3E}">
        <p14:creationId xmlns:p14="http://schemas.microsoft.com/office/powerpoint/2010/main" val="351365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9EC7DC-2AF9-42AC-AE1C-6292BD50319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8A83246D-C3BF-4FD7-ACDD-86D4F1B9F5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0FB41403-24E2-4643-B2FD-CF025B14EA30}"/>
              </a:ext>
            </a:extLst>
          </p:cNvPr>
          <p:cNvSpPr>
            <a:spLocks noGrp="1"/>
          </p:cNvSpPr>
          <p:nvPr>
            <p:ph type="dt" sz="half" idx="10"/>
          </p:nvPr>
        </p:nvSpPr>
        <p:spPr/>
        <p:txBody>
          <a:bodyPr/>
          <a:lstStyle/>
          <a:p>
            <a:fld id="{59E86E08-6B88-4744-865F-C945B761706C}" type="datetimeFigureOut">
              <a:rPr lang="en-GB" smtClean="0"/>
              <a:pPr/>
              <a:t>22/11/2023</a:t>
            </a:fld>
            <a:endParaRPr lang="en-GB"/>
          </a:p>
        </p:txBody>
      </p:sp>
      <p:sp>
        <p:nvSpPr>
          <p:cNvPr id="5" name="Footer Placeholder 4">
            <a:extLst>
              <a:ext uri="{FF2B5EF4-FFF2-40B4-BE49-F238E27FC236}">
                <a16:creationId xmlns="" xmlns:a16="http://schemas.microsoft.com/office/drawing/2014/main" id="{8284516A-86AF-4A3D-AD47-BE81110DB5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B705A68-257F-4FE2-B166-1AE6D4E1F027}"/>
              </a:ext>
            </a:extLst>
          </p:cNvPr>
          <p:cNvSpPr>
            <a:spLocks noGrp="1"/>
          </p:cNvSpPr>
          <p:nvPr>
            <p:ph type="sldNum" sz="quarter" idx="12"/>
          </p:nvPr>
        </p:nvSpPr>
        <p:spPr/>
        <p:txBody>
          <a:bodyPr/>
          <a:lstStyle/>
          <a:p>
            <a:fld id="{523A3E62-20F4-4503-B3FE-B0395DF0B88B}" type="slidenum">
              <a:rPr lang="en-GB" smtClean="0"/>
              <a:pPr/>
              <a:t>‹N°›</a:t>
            </a:fld>
            <a:endParaRPr lang="en-GB"/>
          </a:p>
        </p:txBody>
      </p:sp>
    </p:spTree>
    <p:extLst>
      <p:ext uri="{BB962C8B-B14F-4D97-AF65-F5344CB8AC3E}">
        <p14:creationId xmlns:p14="http://schemas.microsoft.com/office/powerpoint/2010/main" val="264200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E5204F-F58F-4E8F-90C7-C44B683D7F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E7841A6-8DA1-4FF0-A231-79F9BA3B86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F9FEB2FA-4ED7-423B-822A-6A119FAA6E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04CA6E41-672D-4BA5-BE24-EDF0FB139074}"/>
              </a:ext>
            </a:extLst>
          </p:cNvPr>
          <p:cNvSpPr>
            <a:spLocks noGrp="1"/>
          </p:cNvSpPr>
          <p:nvPr>
            <p:ph type="dt" sz="half" idx="10"/>
          </p:nvPr>
        </p:nvSpPr>
        <p:spPr/>
        <p:txBody>
          <a:bodyPr/>
          <a:lstStyle/>
          <a:p>
            <a:fld id="{59E86E08-6B88-4744-865F-C945B761706C}" type="datetimeFigureOut">
              <a:rPr lang="en-GB" smtClean="0"/>
              <a:pPr/>
              <a:t>22/11/2023</a:t>
            </a:fld>
            <a:endParaRPr lang="en-GB"/>
          </a:p>
        </p:txBody>
      </p:sp>
      <p:sp>
        <p:nvSpPr>
          <p:cNvPr id="6" name="Footer Placeholder 5">
            <a:extLst>
              <a:ext uri="{FF2B5EF4-FFF2-40B4-BE49-F238E27FC236}">
                <a16:creationId xmlns="" xmlns:a16="http://schemas.microsoft.com/office/drawing/2014/main" id="{872929FD-FA68-4507-A41E-74F1E95B50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ACE42FCE-99AA-4EE4-A524-EDC188FE6045}"/>
              </a:ext>
            </a:extLst>
          </p:cNvPr>
          <p:cNvSpPr>
            <a:spLocks noGrp="1"/>
          </p:cNvSpPr>
          <p:nvPr>
            <p:ph type="sldNum" sz="quarter" idx="12"/>
          </p:nvPr>
        </p:nvSpPr>
        <p:spPr/>
        <p:txBody>
          <a:bodyPr/>
          <a:lstStyle/>
          <a:p>
            <a:fld id="{523A3E62-20F4-4503-B3FE-B0395DF0B88B}" type="slidenum">
              <a:rPr lang="en-GB" smtClean="0"/>
              <a:pPr/>
              <a:t>‹N°›</a:t>
            </a:fld>
            <a:endParaRPr lang="en-GB"/>
          </a:p>
        </p:txBody>
      </p:sp>
    </p:spTree>
    <p:extLst>
      <p:ext uri="{BB962C8B-B14F-4D97-AF65-F5344CB8AC3E}">
        <p14:creationId xmlns:p14="http://schemas.microsoft.com/office/powerpoint/2010/main" val="337722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30A6B2-6F2E-4076-A09D-C3DAAD9BF8A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A05C456-308A-4E01-B92F-5679ABBB62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7D2F0479-D9B0-4AA6-81FC-DA40A580EE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6BA2C2CB-EE4C-495C-B508-1FF710B25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CF37849-2C70-4B49-91C7-7F98E8C3F6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2A82D9EC-85A4-4B30-8166-18DA7CA46840}"/>
              </a:ext>
            </a:extLst>
          </p:cNvPr>
          <p:cNvSpPr>
            <a:spLocks noGrp="1"/>
          </p:cNvSpPr>
          <p:nvPr>
            <p:ph type="dt" sz="half" idx="10"/>
          </p:nvPr>
        </p:nvSpPr>
        <p:spPr/>
        <p:txBody>
          <a:bodyPr/>
          <a:lstStyle/>
          <a:p>
            <a:fld id="{59E86E08-6B88-4744-865F-C945B761706C}" type="datetimeFigureOut">
              <a:rPr lang="en-GB" smtClean="0"/>
              <a:pPr/>
              <a:t>22/11/2023</a:t>
            </a:fld>
            <a:endParaRPr lang="en-GB"/>
          </a:p>
        </p:txBody>
      </p:sp>
      <p:sp>
        <p:nvSpPr>
          <p:cNvPr id="8" name="Footer Placeholder 7">
            <a:extLst>
              <a:ext uri="{FF2B5EF4-FFF2-40B4-BE49-F238E27FC236}">
                <a16:creationId xmlns="" xmlns:a16="http://schemas.microsoft.com/office/drawing/2014/main" id="{A9698526-1166-4A4C-8A03-53256B5031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3F2940B3-CDB1-4B9D-AF1C-0E4CE9B29E38}"/>
              </a:ext>
            </a:extLst>
          </p:cNvPr>
          <p:cNvSpPr>
            <a:spLocks noGrp="1"/>
          </p:cNvSpPr>
          <p:nvPr>
            <p:ph type="sldNum" sz="quarter" idx="12"/>
          </p:nvPr>
        </p:nvSpPr>
        <p:spPr/>
        <p:txBody>
          <a:bodyPr/>
          <a:lstStyle/>
          <a:p>
            <a:fld id="{523A3E62-20F4-4503-B3FE-B0395DF0B88B}" type="slidenum">
              <a:rPr lang="en-GB" smtClean="0"/>
              <a:pPr/>
              <a:t>‹N°›</a:t>
            </a:fld>
            <a:endParaRPr lang="en-GB"/>
          </a:p>
        </p:txBody>
      </p:sp>
    </p:spTree>
    <p:extLst>
      <p:ext uri="{BB962C8B-B14F-4D97-AF65-F5344CB8AC3E}">
        <p14:creationId xmlns:p14="http://schemas.microsoft.com/office/powerpoint/2010/main" val="400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97E30F-5FCA-4776-9CA0-F1AC97457C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C7B5A0AE-306D-486A-A73F-C21571E8C612}"/>
              </a:ext>
            </a:extLst>
          </p:cNvPr>
          <p:cNvSpPr>
            <a:spLocks noGrp="1"/>
          </p:cNvSpPr>
          <p:nvPr>
            <p:ph type="dt" sz="half" idx="10"/>
          </p:nvPr>
        </p:nvSpPr>
        <p:spPr/>
        <p:txBody>
          <a:bodyPr/>
          <a:lstStyle/>
          <a:p>
            <a:fld id="{59E86E08-6B88-4744-865F-C945B761706C}" type="datetimeFigureOut">
              <a:rPr lang="en-GB" smtClean="0"/>
              <a:pPr/>
              <a:t>22/11/2023</a:t>
            </a:fld>
            <a:endParaRPr lang="en-GB"/>
          </a:p>
        </p:txBody>
      </p:sp>
      <p:sp>
        <p:nvSpPr>
          <p:cNvPr id="4" name="Footer Placeholder 3">
            <a:extLst>
              <a:ext uri="{FF2B5EF4-FFF2-40B4-BE49-F238E27FC236}">
                <a16:creationId xmlns="" xmlns:a16="http://schemas.microsoft.com/office/drawing/2014/main" id="{5773D26B-36DA-4780-9831-467C0B83F9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C948727F-EA0F-42DD-ACF1-B6AC05F6AD29}"/>
              </a:ext>
            </a:extLst>
          </p:cNvPr>
          <p:cNvSpPr>
            <a:spLocks noGrp="1"/>
          </p:cNvSpPr>
          <p:nvPr>
            <p:ph type="sldNum" sz="quarter" idx="12"/>
          </p:nvPr>
        </p:nvSpPr>
        <p:spPr/>
        <p:txBody>
          <a:bodyPr/>
          <a:lstStyle/>
          <a:p>
            <a:fld id="{523A3E62-20F4-4503-B3FE-B0395DF0B88B}" type="slidenum">
              <a:rPr lang="en-GB" smtClean="0"/>
              <a:pPr/>
              <a:t>‹N°›</a:t>
            </a:fld>
            <a:endParaRPr lang="en-GB"/>
          </a:p>
        </p:txBody>
      </p:sp>
    </p:spTree>
    <p:extLst>
      <p:ext uri="{BB962C8B-B14F-4D97-AF65-F5344CB8AC3E}">
        <p14:creationId xmlns:p14="http://schemas.microsoft.com/office/powerpoint/2010/main" val="419706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DDFF38B-0545-4362-98DD-2D4A7654A14E}"/>
              </a:ext>
            </a:extLst>
          </p:cNvPr>
          <p:cNvSpPr>
            <a:spLocks noGrp="1"/>
          </p:cNvSpPr>
          <p:nvPr>
            <p:ph type="dt" sz="half" idx="10"/>
          </p:nvPr>
        </p:nvSpPr>
        <p:spPr/>
        <p:txBody>
          <a:bodyPr/>
          <a:lstStyle/>
          <a:p>
            <a:fld id="{59E86E08-6B88-4744-865F-C945B761706C}" type="datetimeFigureOut">
              <a:rPr lang="en-GB" smtClean="0"/>
              <a:pPr/>
              <a:t>22/11/2023</a:t>
            </a:fld>
            <a:endParaRPr lang="en-GB"/>
          </a:p>
        </p:txBody>
      </p:sp>
      <p:sp>
        <p:nvSpPr>
          <p:cNvPr id="3" name="Footer Placeholder 2">
            <a:extLst>
              <a:ext uri="{FF2B5EF4-FFF2-40B4-BE49-F238E27FC236}">
                <a16:creationId xmlns="" xmlns:a16="http://schemas.microsoft.com/office/drawing/2014/main" id="{5FDDF72A-0C69-4B51-B4BC-9A0B4EA0B6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A60B1390-2597-42DB-82C3-4C3B03F8C7F9}"/>
              </a:ext>
            </a:extLst>
          </p:cNvPr>
          <p:cNvSpPr>
            <a:spLocks noGrp="1"/>
          </p:cNvSpPr>
          <p:nvPr>
            <p:ph type="sldNum" sz="quarter" idx="12"/>
          </p:nvPr>
        </p:nvSpPr>
        <p:spPr/>
        <p:txBody>
          <a:bodyPr/>
          <a:lstStyle/>
          <a:p>
            <a:fld id="{523A3E62-20F4-4503-B3FE-B0395DF0B88B}" type="slidenum">
              <a:rPr lang="en-GB" smtClean="0"/>
              <a:pPr/>
              <a:t>‹N°›</a:t>
            </a:fld>
            <a:endParaRPr lang="en-GB"/>
          </a:p>
        </p:txBody>
      </p:sp>
      <p:sp>
        <p:nvSpPr>
          <p:cNvPr id="6" name="TextBox 5">
            <a:extLst>
              <a:ext uri="{FF2B5EF4-FFF2-40B4-BE49-F238E27FC236}">
                <a16:creationId xmlns="" xmlns:a16="http://schemas.microsoft.com/office/drawing/2014/main" id="{D12A24AD-343B-4609-0F11-E284FA0AF88D}"/>
              </a:ext>
            </a:extLst>
          </p:cNvPr>
          <p:cNvSpPr txBox="1"/>
          <p:nvPr userDrawn="1"/>
        </p:nvSpPr>
        <p:spPr>
          <a:xfrm>
            <a:off x="2910840" y="6352143"/>
            <a:ext cx="6096000" cy="369332"/>
          </a:xfrm>
          <a:prstGeom prst="rect">
            <a:avLst/>
          </a:prstGeom>
          <a:noFill/>
        </p:spPr>
        <p:txBody>
          <a:bodyPr wrap="square">
            <a:spAutoFit/>
          </a:bodyPr>
          <a:lstStyle/>
          <a:p>
            <a:pPr algn="ctr"/>
            <a:r>
              <a:rPr lang="en-US" sz="1800" b="1" dirty="0">
                <a:solidFill>
                  <a:srgbClr val="006600"/>
                </a:solidFill>
                <a:latin typeface="Tahoma" panose="020B0604030504040204" pitchFamily="34" charset="0"/>
                <a:ea typeface="Tahoma" panose="020B0604030504040204" pitchFamily="34" charset="0"/>
                <a:cs typeface="Tahoma" panose="020B0604030504040204" pitchFamily="34" charset="0"/>
              </a:rPr>
              <a:t>10</a:t>
            </a:r>
            <a:r>
              <a:rPr lang="en-US" sz="1800" b="1" baseline="30000" dirty="0">
                <a:solidFill>
                  <a:srgbClr val="006600"/>
                </a:solidFill>
                <a:latin typeface="Tahoma" panose="020B0604030504040204" pitchFamily="34" charset="0"/>
                <a:ea typeface="Tahoma" panose="020B0604030504040204" pitchFamily="34" charset="0"/>
                <a:cs typeface="Tahoma" panose="020B0604030504040204" pitchFamily="34" charset="0"/>
              </a:rPr>
              <a:t>th</a:t>
            </a:r>
            <a:r>
              <a:rPr lang="en-US" sz="1800" b="1" dirty="0">
                <a:solidFill>
                  <a:srgbClr val="006600"/>
                </a:solidFill>
                <a:latin typeface="Tahoma" panose="020B0604030504040204" pitchFamily="34" charset="0"/>
                <a:ea typeface="Tahoma" panose="020B0604030504040204" pitchFamily="34" charset="0"/>
                <a:cs typeface="Tahoma" panose="020B0604030504040204" pitchFamily="34" charset="0"/>
              </a:rPr>
              <a:t> Anniversary </a:t>
            </a:r>
          </a:p>
        </p:txBody>
      </p:sp>
    </p:spTree>
    <p:extLst>
      <p:ext uri="{BB962C8B-B14F-4D97-AF65-F5344CB8AC3E}">
        <p14:creationId xmlns:p14="http://schemas.microsoft.com/office/powerpoint/2010/main" val="312040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88996A-4B4C-4981-B73A-C19776A659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1D7AEE-8606-46E9-B31A-5F9BE5417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F39DB8BD-891B-4D8F-84BC-EBAAFB898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D9D2114-11D1-45C2-A203-B81526DADDF5}"/>
              </a:ext>
            </a:extLst>
          </p:cNvPr>
          <p:cNvSpPr>
            <a:spLocks noGrp="1"/>
          </p:cNvSpPr>
          <p:nvPr>
            <p:ph type="dt" sz="half" idx="10"/>
          </p:nvPr>
        </p:nvSpPr>
        <p:spPr/>
        <p:txBody>
          <a:bodyPr/>
          <a:lstStyle/>
          <a:p>
            <a:fld id="{59E86E08-6B88-4744-865F-C945B761706C}" type="datetimeFigureOut">
              <a:rPr lang="en-GB" smtClean="0"/>
              <a:pPr/>
              <a:t>22/11/2023</a:t>
            </a:fld>
            <a:endParaRPr lang="en-GB"/>
          </a:p>
        </p:txBody>
      </p:sp>
      <p:sp>
        <p:nvSpPr>
          <p:cNvPr id="6" name="Footer Placeholder 5">
            <a:extLst>
              <a:ext uri="{FF2B5EF4-FFF2-40B4-BE49-F238E27FC236}">
                <a16:creationId xmlns="" xmlns:a16="http://schemas.microsoft.com/office/drawing/2014/main" id="{2DA9CA1A-0704-4CAF-9B42-B76554EFA7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9B567B8-7B1D-442C-9947-CEBCDEFC37EA}"/>
              </a:ext>
            </a:extLst>
          </p:cNvPr>
          <p:cNvSpPr>
            <a:spLocks noGrp="1"/>
          </p:cNvSpPr>
          <p:nvPr>
            <p:ph type="sldNum" sz="quarter" idx="12"/>
          </p:nvPr>
        </p:nvSpPr>
        <p:spPr/>
        <p:txBody>
          <a:bodyPr/>
          <a:lstStyle/>
          <a:p>
            <a:fld id="{523A3E62-20F4-4503-B3FE-B0395DF0B88B}" type="slidenum">
              <a:rPr lang="en-GB" smtClean="0"/>
              <a:pPr/>
              <a:t>‹N°›</a:t>
            </a:fld>
            <a:endParaRPr lang="en-GB"/>
          </a:p>
        </p:txBody>
      </p:sp>
    </p:spTree>
    <p:extLst>
      <p:ext uri="{BB962C8B-B14F-4D97-AF65-F5344CB8AC3E}">
        <p14:creationId xmlns:p14="http://schemas.microsoft.com/office/powerpoint/2010/main" val="18522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5804A5-E9EB-4414-809C-EEF6C1C8A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E9F80230-4624-44A1-9EC2-AD85CF1101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F76269E4-6B57-4629-A043-D54AB85E6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66DD718-C91B-4B6C-B427-08A203E83552}"/>
              </a:ext>
            </a:extLst>
          </p:cNvPr>
          <p:cNvSpPr>
            <a:spLocks noGrp="1"/>
          </p:cNvSpPr>
          <p:nvPr>
            <p:ph type="dt" sz="half" idx="10"/>
          </p:nvPr>
        </p:nvSpPr>
        <p:spPr/>
        <p:txBody>
          <a:bodyPr/>
          <a:lstStyle/>
          <a:p>
            <a:fld id="{59E86E08-6B88-4744-865F-C945B761706C}" type="datetimeFigureOut">
              <a:rPr lang="en-GB" smtClean="0"/>
              <a:pPr/>
              <a:t>22/11/2023</a:t>
            </a:fld>
            <a:endParaRPr lang="en-GB"/>
          </a:p>
        </p:txBody>
      </p:sp>
      <p:sp>
        <p:nvSpPr>
          <p:cNvPr id="6" name="Footer Placeholder 5">
            <a:extLst>
              <a:ext uri="{FF2B5EF4-FFF2-40B4-BE49-F238E27FC236}">
                <a16:creationId xmlns="" xmlns:a16="http://schemas.microsoft.com/office/drawing/2014/main" id="{1489D1D4-4284-455F-A378-03DB115973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8353974-F072-4732-B95E-35523CA98DFA}"/>
              </a:ext>
            </a:extLst>
          </p:cNvPr>
          <p:cNvSpPr>
            <a:spLocks noGrp="1"/>
          </p:cNvSpPr>
          <p:nvPr>
            <p:ph type="sldNum" sz="quarter" idx="12"/>
          </p:nvPr>
        </p:nvSpPr>
        <p:spPr/>
        <p:txBody>
          <a:bodyPr/>
          <a:lstStyle/>
          <a:p>
            <a:fld id="{523A3E62-20F4-4503-B3FE-B0395DF0B88B}" type="slidenum">
              <a:rPr lang="en-GB" smtClean="0"/>
              <a:pPr/>
              <a:t>‹N°›</a:t>
            </a:fld>
            <a:endParaRPr lang="en-GB"/>
          </a:p>
        </p:txBody>
      </p:sp>
    </p:spTree>
    <p:extLst>
      <p:ext uri="{BB962C8B-B14F-4D97-AF65-F5344CB8AC3E}">
        <p14:creationId xmlns:p14="http://schemas.microsoft.com/office/powerpoint/2010/main" val="311261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49EEB7B-1952-4B7C-9949-0EFD78631B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6DEE57E-080E-4FC9-AC00-F4125B51C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0B7D5EF-E818-41BC-BBBF-C05BA7935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86E08-6B88-4744-865F-C945B761706C}" type="datetimeFigureOut">
              <a:rPr lang="en-GB" smtClean="0"/>
              <a:pPr/>
              <a:t>22/11/2023</a:t>
            </a:fld>
            <a:endParaRPr lang="en-GB"/>
          </a:p>
        </p:txBody>
      </p:sp>
      <p:sp>
        <p:nvSpPr>
          <p:cNvPr id="5" name="Footer Placeholder 4">
            <a:extLst>
              <a:ext uri="{FF2B5EF4-FFF2-40B4-BE49-F238E27FC236}">
                <a16:creationId xmlns="" xmlns:a16="http://schemas.microsoft.com/office/drawing/2014/main" id="{D00B455F-41D1-4068-9D82-44B76DBAE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3B31F321-95F9-4D13-93F0-563B50D27E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A3E62-20F4-4503-B3FE-B0395DF0B88B}" type="slidenum">
              <a:rPr lang="en-GB" smtClean="0"/>
              <a:pPr/>
              <a:t>‹N°›</a:t>
            </a:fld>
            <a:endParaRPr lang="en-GB"/>
          </a:p>
        </p:txBody>
      </p:sp>
    </p:spTree>
    <p:extLst>
      <p:ext uri="{BB962C8B-B14F-4D97-AF65-F5344CB8AC3E}">
        <p14:creationId xmlns:p14="http://schemas.microsoft.com/office/powerpoint/2010/main" val="3545220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 xmlns:a16="http://schemas.microsoft.com/office/drawing/2014/main" id="{B24FCDFE-D875-6583-6467-20D879067E08}"/>
              </a:ext>
            </a:extLst>
          </p:cNvPr>
          <p:cNvGrpSpPr/>
          <p:nvPr/>
        </p:nvGrpSpPr>
        <p:grpSpPr>
          <a:xfrm>
            <a:off x="0" y="1825625"/>
            <a:ext cx="12192000" cy="7324725"/>
            <a:chOff x="-533400" y="-600075"/>
            <a:chExt cx="12070081" cy="7324725"/>
          </a:xfrm>
          <a:blipFill dpi="0"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a:blipFill>
        </p:grpSpPr>
        <p:sp>
          <p:nvSpPr>
            <p:cNvPr id="47" name="Rectangle: Rounded Corners 46">
              <a:extLst>
                <a:ext uri="{FF2B5EF4-FFF2-40B4-BE49-F238E27FC236}">
                  <a16:creationId xmlns="" xmlns:a16="http://schemas.microsoft.com/office/drawing/2014/main" id="{28C2EB62-8590-E2EB-3F7A-4B46E733C9BC}"/>
                </a:ext>
              </a:extLst>
            </p:cNvPr>
            <p:cNvSpPr/>
            <p:nvPr/>
          </p:nvSpPr>
          <p:spPr>
            <a:xfrm>
              <a:off x="-533400" y="228600"/>
              <a:ext cx="853440" cy="60007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Rounded Corners 47">
              <a:extLst>
                <a:ext uri="{FF2B5EF4-FFF2-40B4-BE49-F238E27FC236}">
                  <a16:creationId xmlns="" xmlns:a16="http://schemas.microsoft.com/office/drawing/2014/main" id="{191D7B08-0FDA-A05D-1079-96BBB869C01E}"/>
                </a:ext>
              </a:extLst>
            </p:cNvPr>
            <p:cNvSpPr/>
            <p:nvPr/>
          </p:nvSpPr>
          <p:spPr>
            <a:xfrm>
              <a:off x="320040" y="1304925"/>
              <a:ext cx="796290" cy="42481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 xmlns:a16="http://schemas.microsoft.com/office/drawing/2014/main" id="{0658A9C2-56B5-86BF-E920-617120309925}"/>
                </a:ext>
              </a:extLst>
            </p:cNvPr>
            <p:cNvSpPr/>
            <p:nvPr/>
          </p:nvSpPr>
          <p:spPr>
            <a:xfrm>
              <a:off x="1116330" y="1666874"/>
              <a:ext cx="796290" cy="308038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 xmlns:a16="http://schemas.microsoft.com/office/drawing/2014/main" id="{1FDF67F7-C5A1-DF5F-0E5A-02217492D243}"/>
                </a:ext>
              </a:extLst>
            </p:cNvPr>
            <p:cNvSpPr/>
            <p:nvPr/>
          </p:nvSpPr>
          <p:spPr>
            <a:xfrm>
              <a:off x="1912620" y="771524"/>
              <a:ext cx="796290" cy="526732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 xmlns:a16="http://schemas.microsoft.com/office/drawing/2014/main" id="{6B57EECD-2908-008E-5408-B07457BC087F}"/>
                </a:ext>
              </a:extLst>
            </p:cNvPr>
            <p:cNvSpPr/>
            <p:nvPr/>
          </p:nvSpPr>
          <p:spPr>
            <a:xfrm>
              <a:off x="2708910" y="228600"/>
              <a:ext cx="796290" cy="60007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Rounded Corners 51">
              <a:extLst>
                <a:ext uri="{FF2B5EF4-FFF2-40B4-BE49-F238E27FC236}">
                  <a16:creationId xmlns="" xmlns:a16="http://schemas.microsoft.com/office/drawing/2014/main" id="{81F1DB75-15B7-DE53-E580-381C7FE392BE}"/>
                </a:ext>
              </a:extLst>
            </p:cNvPr>
            <p:cNvSpPr/>
            <p:nvPr/>
          </p:nvSpPr>
          <p:spPr>
            <a:xfrm>
              <a:off x="3505200" y="1295400"/>
              <a:ext cx="796290" cy="42481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Rounded Corners 52">
              <a:extLst>
                <a:ext uri="{FF2B5EF4-FFF2-40B4-BE49-F238E27FC236}">
                  <a16:creationId xmlns="" xmlns:a16="http://schemas.microsoft.com/office/drawing/2014/main" id="{2613BDA4-ABEF-EF44-354E-2439DC053BC1}"/>
                </a:ext>
              </a:extLst>
            </p:cNvPr>
            <p:cNvSpPr/>
            <p:nvPr/>
          </p:nvSpPr>
          <p:spPr>
            <a:xfrm>
              <a:off x="4301490" y="1657349"/>
              <a:ext cx="796290" cy="308038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 xmlns:a16="http://schemas.microsoft.com/office/drawing/2014/main" id="{AE4FD67D-B722-9EAD-D103-0E7328278368}"/>
                </a:ext>
              </a:extLst>
            </p:cNvPr>
            <p:cNvSpPr/>
            <p:nvPr/>
          </p:nvSpPr>
          <p:spPr>
            <a:xfrm>
              <a:off x="5097780" y="761999"/>
              <a:ext cx="792482" cy="526732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 xmlns:a16="http://schemas.microsoft.com/office/drawing/2014/main" id="{01E35229-570F-C221-650C-7335BEAE5CA6}"/>
                </a:ext>
              </a:extLst>
            </p:cNvPr>
            <p:cNvSpPr/>
            <p:nvPr/>
          </p:nvSpPr>
          <p:spPr>
            <a:xfrm>
              <a:off x="5890262" y="-600075"/>
              <a:ext cx="891538" cy="55435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Rounded Corners 55">
              <a:extLst>
                <a:ext uri="{FF2B5EF4-FFF2-40B4-BE49-F238E27FC236}">
                  <a16:creationId xmlns="" xmlns:a16="http://schemas.microsoft.com/office/drawing/2014/main" id="{702DDF46-9031-3CEC-F88C-4C7853ABCB6C}"/>
                </a:ext>
              </a:extLst>
            </p:cNvPr>
            <p:cNvSpPr/>
            <p:nvPr/>
          </p:nvSpPr>
          <p:spPr>
            <a:xfrm>
              <a:off x="6781799" y="1381125"/>
              <a:ext cx="763907" cy="41719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Rounded Corners 56">
              <a:extLst>
                <a:ext uri="{FF2B5EF4-FFF2-40B4-BE49-F238E27FC236}">
                  <a16:creationId xmlns="" xmlns:a16="http://schemas.microsoft.com/office/drawing/2014/main" id="{0B3839D5-04FA-E0BD-38BE-D44F9C7B68A3}"/>
                </a:ext>
              </a:extLst>
            </p:cNvPr>
            <p:cNvSpPr/>
            <p:nvPr/>
          </p:nvSpPr>
          <p:spPr>
            <a:xfrm>
              <a:off x="7545707" y="838199"/>
              <a:ext cx="796290" cy="5886451"/>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 xmlns:a16="http://schemas.microsoft.com/office/drawing/2014/main" id="{D81F949C-7F9D-23B8-2FBF-99FD778C3294}"/>
                </a:ext>
              </a:extLst>
            </p:cNvPr>
            <p:cNvSpPr/>
            <p:nvPr/>
          </p:nvSpPr>
          <p:spPr>
            <a:xfrm>
              <a:off x="8341997" y="1657349"/>
              <a:ext cx="796290" cy="486600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 xmlns:a16="http://schemas.microsoft.com/office/drawing/2014/main" id="{C7BFF462-38E8-5448-DFE9-112D493795B8}"/>
                </a:ext>
              </a:extLst>
            </p:cNvPr>
            <p:cNvSpPr/>
            <p:nvPr/>
          </p:nvSpPr>
          <p:spPr>
            <a:xfrm>
              <a:off x="9138287" y="334645"/>
              <a:ext cx="809016" cy="521843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 xmlns:a16="http://schemas.microsoft.com/office/drawing/2014/main" id="{155BBC9C-A4A5-2B46-5B90-F3BF9C76DF19}"/>
                </a:ext>
              </a:extLst>
            </p:cNvPr>
            <p:cNvSpPr/>
            <p:nvPr/>
          </p:nvSpPr>
          <p:spPr>
            <a:xfrm>
              <a:off x="9947914" y="961089"/>
              <a:ext cx="672466" cy="398238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 xmlns:a16="http://schemas.microsoft.com/office/drawing/2014/main" id="{A444B3F6-A026-2597-F6C7-F41CE9E2002F}"/>
                </a:ext>
              </a:extLst>
            </p:cNvPr>
            <p:cNvSpPr/>
            <p:nvPr/>
          </p:nvSpPr>
          <p:spPr>
            <a:xfrm>
              <a:off x="10620380" y="-66675"/>
              <a:ext cx="916301" cy="55435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 xmlns:a16="http://schemas.microsoft.com/office/drawing/2014/main" id="{A49D239A-796A-9631-6BA2-0D7CA217DDA0}"/>
              </a:ext>
            </a:extLst>
          </p:cNvPr>
          <p:cNvSpPr txBox="1"/>
          <p:nvPr/>
        </p:nvSpPr>
        <p:spPr>
          <a:xfrm>
            <a:off x="1" y="-3"/>
            <a:ext cx="12191999" cy="4216539"/>
          </a:xfrm>
          <a:prstGeom prst="rect">
            <a:avLst/>
          </a:prstGeom>
          <a:noFill/>
        </p:spPr>
        <p:txBody>
          <a:bodyPr wrap="square" rtlCol="0">
            <a:spAutoFit/>
          </a:bodyPr>
          <a:lstStyle/>
          <a:p>
            <a:pPr algn="ctr"/>
            <a:endParaRPr lang="en-US" sz="4000" b="1" dirty="0" smtClean="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ctr"/>
            <a:endParaRPr lang="en-US" sz="4000" b="1" dirty="0" smtClean="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ctr"/>
            <a:endParaRPr lang="en-US" sz="4000" b="1" dirty="0" smtClean="0">
              <a:solidFill>
                <a:srgbClr val="006600"/>
              </a:solidFill>
              <a:latin typeface="Tahoma" panose="020B0604030504040204" pitchFamily="34" charset="0"/>
              <a:ea typeface="Tahoma" panose="020B0604030504040204" pitchFamily="34" charset="0"/>
              <a:cs typeface="Tahoma" panose="020B0604030504040204" pitchFamily="34" charset="0"/>
            </a:endParaRPr>
          </a:p>
          <a:p>
            <a:pPr algn="ctr"/>
            <a:endParaRPr lang="en-US" sz="2800" dirty="0" smtClean="0">
              <a:latin typeface="Tahoma" pitchFamily="34" charset="0"/>
              <a:ea typeface="Tahoma" pitchFamily="34" charset="0"/>
              <a:cs typeface="Tahoma" pitchFamily="34" charset="0"/>
            </a:endParaRPr>
          </a:p>
          <a:p>
            <a:pPr algn="ctr"/>
            <a:r>
              <a:rPr lang="en-US" sz="3600" b="1" dirty="0" smtClean="0">
                <a:solidFill>
                  <a:srgbClr val="0066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Presentation Pays</a:t>
            </a:r>
            <a:br>
              <a:rPr lang="en-US" sz="3600" b="1" dirty="0" smtClean="0">
                <a:solidFill>
                  <a:srgbClr val="0066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en-US" sz="3600" b="1" dirty="0" smtClean="0">
                <a:solidFill>
                  <a:srgbClr val="0066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IDDRSI Performances de Djibout</a:t>
            </a:r>
            <a:r>
              <a:rPr lang="en-US" sz="4000" b="1" dirty="0" smtClean="0">
                <a:solidFill>
                  <a:srgbClr val="0066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a:t>
            </a:r>
            <a:endParaRPr lang="fr-FR" sz="4000" b="1" dirty="0" smtClean="0">
              <a:solidFill>
                <a:srgbClr val="0066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a:endParaRPr lang="en-US" sz="4000" b="1" dirty="0" smtClean="0">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44" name="TextBox 43">
            <a:extLst>
              <a:ext uri="{FF2B5EF4-FFF2-40B4-BE49-F238E27FC236}">
                <a16:creationId xmlns="" xmlns:a16="http://schemas.microsoft.com/office/drawing/2014/main" id="{056567B9-9FB9-76A2-EBB0-45E27F13C0E4}"/>
              </a:ext>
            </a:extLst>
          </p:cNvPr>
          <p:cNvSpPr txBox="1"/>
          <p:nvPr/>
        </p:nvSpPr>
        <p:spPr>
          <a:xfrm>
            <a:off x="543675" y="3254962"/>
            <a:ext cx="11048999" cy="1882567"/>
          </a:xfrm>
          <a:prstGeom prst="rect">
            <a:avLst/>
          </a:prstGeom>
          <a:noFill/>
        </p:spPr>
        <p:txBody>
          <a:bodyPr wrap="square" rtlCol="0">
            <a:spAutoFit/>
          </a:bodyPr>
          <a:lstStyle/>
          <a:p>
            <a:pPr algn="ctr"/>
            <a:endParaRPr lang="en-US" sz="2400" b="1" dirty="0" smtClean="0">
              <a:solidFill>
                <a:srgbClr val="FF9933"/>
              </a:solidFill>
              <a:latin typeface="Tahoma" panose="020B0604030504040204" pitchFamily="34" charset="0"/>
              <a:ea typeface="Tahoma" panose="020B0604030504040204" pitchFamily="34" charset="0"/>
              <a:cs typeface="Tahoma" panose="020B0604030504040204" pitchFamily="34" charset="0"/>
            </a:endParaRPr>
          </a:p>
          <a:p>
            <a:pPr algn="ctr">
              <a:spcBef>
                <a:spcPts val="530"/>
              </a:spcBef>
              <a:spcAft>
                <a:spcPts val="0"/>
              </a:spcAft>
            </a:pPr>
            <a:r>
              <a:rPr lang="fr-FR" sz="2400" b="1" dirty="0" smtClean="0">
                <a:solidFill>
                  <a:srgbClr val="FF9933"/>
                </a:solidFill>
                <a:latin typeface="Tahoma" panose="020B0604030504040204" pitchFamily="34" charset="0"/>
                <a:ea typeface="Tahoma" panose="020B0604030504040204" pitchFamily="34" charset="0"/>
                <a:cs typeface="Tahoma" panose="020B0604030504040204" pitchFamily="34" charset="0"/>
              </a:rPr>
              <a:t>16ème </a:t>
            </a:r>
            <a:r>
              <a:rPr lang="fr-FR" sz="2400" b="1" dirty="0">
                <a:solidFill>
                  <a:srgbClr val="FF9933"/>
                </a:solidFill>
                <a:latin typeface="Tahoma" panose="020B0604030504040204" pitchFamily="34" charset="0"/>
                <a:ea typeface="Tahoma" panose="020B0604030504040204" pitchFamily="34" charset="0"/>
                <a:cs typeface="Tahoma" panose="020B0604030504040204" pitchFamily="34" charset="0"/>
              </a:rPr>
              <a:t>Réunion du Comité Directeur de la Plateforme </a:t>
            </a:r>
            <a:r>
              <a:rPr lang="fr-FR" sz="2400" b="1" dirty="0" smtClean="0">
                <a:solidFill>
                  <a:srgbClr val="FF9933"/>
                </a:solidFill>
                <a:latin typeface="Tahoma" panose="020B0604030504040204" pitchFamily="34" charset="0"/>
                <a:ea typeface="Tahoma" panose="020B0604030504040204" pitchFamily="34" charset="0"/>
                <a:cs typeface="Tahoma" panose="020B0604030504040204" pitchFamily="34" charset="0"/>
              </a:rPr>
              <a:t>IDDRSI </a:t>
            </a:r>
            <a:r>
              <a:rPr lang="fr-FR" sz="2400" b="1" dirty="0">
                <a:solidFill>
                  <a:srgbClr val="FF9933"/>
                </a:solidFill>
                <a:latin typeface="Tahoma" panose="020B0604030504040204" pitchFamily="34" charset="0"/>
                <a:ea typeface="Tahoma" panose="020B0604030504040204" pitchFamily="34" charset="0"/>
                <a:cs typeface="Tahoma" panose="020B0604030504040204" pitchFamily="34" charset="0"/>
              </a:rPr>
              <a:t>et  la </a:t>
            </a:r>
            <a:r>
              <a:rPr lang="fr-FR" sz="2400" b="1" dirty="0" smtClean="0">
                <a:solidFill>
                  <a:srgbClr val="FF9933"/>
                </a:solidFill>
                <a:latin typeface="Tahoma" panose="020B0604030504040204" pitchFamily="34" charset="0"/>
                <a:ea typeface="Tahoma" panose="020B0604030504040204" pitchFamily="34" charset="0"/>
                <a:cs typeface="Tahoma" panose="020B0604030504040204" pitchFamily="34" charset="0"/>
              </a:rPr>
              <a:t>9ème </a:t>
            </a:r>
            <a:r>
              <a:rPr lang="fr-FR" sz="2400" b="1" dirty="0">
                <a:solidFill>
                  <a:srgbClr val="FF9933"/>
                </a:solidFill>
                <a:latin typeface="Tahoma" panose="020B0604030504040204" pitchFamily="34" charset="0"/>
                <a:ea typeface="Tahoma" panose="020B0604030504040204" pitchFamily="34" charset="0"/>
                <a:cs typeface="Tahoma" panose="020B0604030504040204" pitchFamily="34" charset="0"/>
              </a:rPr>
              <a:t>Assemblée Générale de la Plateforme IDDRSI</a:t>
            </a:r>
          </a:p>
          <a:p>
            <a:pPr algn="ctr">
              <a:lnSpc>
                <a:spcPct val="150000"/>
              </a:lnSpc>
              <a:spcBef>
                <a:spcPts val="530"/>
              </a:spcBef>
            </a:pPr>
            <a:r>
              <a:rPr lang="fr-FR" sz="2400" b="1" dirty="0">
                <a:solidFill>
                  <a:srgbClr val="FF9933"/>
                </a:solidFill>
                <a:latin typeface="Tahoma" panose="020B0604030504040204" pitchFamily="34" charset="0"/>
                <a:ea typeface="Tahoma" panose="020B0604030504040204" pitchFamily="34" charset="0"/>
                <a:cs typeface="Tahoma" panose="020B0604030504040204" pitchFamily="34" charset="0"/>
              </a:rPr>
              <a:t>Dixième anniversaire de </a:t>
            </a:r>
            <a:r>
              <a:rPr lang="fr-FR" sz="2400" b="1" dirty="0" smtClean="0">
                <a:solidFill>
                  <a:srgbClr val="FF9933"/>
                </a:solidFill>
                <a:latin typeface="Tahoma" panose="020B0604030504040204" pitchFamily="34" charset="0"/>
                <a:ea typeface="Tahoma" panose="020B0604030504040204" pitchFamily="34" charset="0"/>
                <a:cs typeface="Tahoma" panose="020B0604030504040204" pitchFamily="34" charset="0"/>
              </a:rPr>
              <a:t>l'IDDRSI</a:t>
            </a:r>
            <a:r>
              <a:rPr lang="en-US" sz="2400" b="1" dirty="0" smtClean="0">
                <a:solidFill>
                  <a:srgbClr val="FF9933"/>
                </a:solidFill>
                <a:latin typeface="Tahoma" panose="020B0604030504040204" pitchFamily="34" charset="0"/>
                <a:ea typeface="Tahoma" panose="020B0604030504040204" pitchFamily="34" charset="0"/>
                <a:cs typeface="Tahoma" panose="020B0604030504040204" pitchFamily="34" charset="0"/>
              </a:rPr>
              <a:t> </a:t>
            </a:r>
            <a:endParaRPr lang="en-US" sz="2400" b="1" dirty="0">
              <a:solidFill>
                <a:srgbClr val="FF9933"/>
              </a:solidFill>
              <a:latin typeface="Tahoma" panose="020B0604030504040204" pitchFamily="34" charset="0"/>
              <a:ea typeface="Tahoma" panose="020B0604030504040204" pitchFamily="34" charset="0"/>
              <a:cs typeface="Tahoma" panose="020B0604030504040204" pitchFamily="34" charset="0"/>
            </a:endParaRPr>
          </a:p>
        </p:txBody>
      </p:sp>
      <p:sp>
        <p:nvSpPr>
          <p:cNvPr id="45" name="TextBox 44">
            <a:extLst>
              <a:ext uri="{FF2B5EF4-FFF2-40B4-BE49-F238E27FC236}">
                <a16:creationId xmlns="" xmlns:a16="http://schemas.microsoft.com/office/drawing/2014/main" id="{DC936D1A-5850-149F-4412-05CC808D35EB}"/>
              </a:ext>
            </a:extLst>
          </p:cNvPr>
          <p:cNvSpPr txBox="1"/>
          <p:nvPr/>
        </p:nvSpPr>
        <p:spPr>
          <a:xfrm>
            <a:off x="0" y="5730070"/>
            <a:ext cx="12192000" cy="954107"/>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22-24 November 2023</a:t>
            </a:r>
          </a:p>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Entebbe, Uganda</a:t>
            </a:r>
          </a:p>
        </p:txBody>
      </p:sp>
      <p:pic>
        <p:nvPicPr>
          <p:cNvPr id="21" name="Image 20" descr="Logo ministère final"/>
          <p:cNvPicPr>
            <a:picLocks noChangeAspect="1"/>
          </p:cNvPicPr>
          <p:nvPr/>
        </p:nvPicPr>
        <p:blipFill>
          <a:blip r:embed="rId4" cstate="print"/>
          <a:srcRect/>
          <a:stretch>
            <a:fillRect/>
          </a:stretch>
        </p:blipFill>
        <p:spPr>
          <a:xfrm>
            <a:off x="1842869" y="337625"/>
            <a:ext cx="1781563" cy="1603717"/>
          </a:xfrm>
          <a:prstGeom prst="rect">
            <a:avLst/>
          </a:prstGeom>
          <a:noFill/>
          <a:ln cap="flat">
            <a:noFill/>
          </a:ln>
        </p:spPr>
      </p:pic>
      <p:pic>
        <p:nvPicPr>
          <p:cNvPr id="22" name="Image 21" descr="IMG-20231120-WA0031.jpg"/>
          <p:cNvPicPr>
            <a:picLocks noChangeAspect="1"/>
          </p:cNvPicPr>
          <p:nvPr/>
        </p:nvPicPr>
        <p:blipFill>
          <a:blip r:embed="rId5"/>
          <a:stretch>
            <a:fillRect/>
          </a:stretch>
        </p:blipFill>
        <p:spPr>
          <a:xfrm>
            <a:off x="4736563" y="254830"/>
            <a:ext cx="1818982" cy="1818982"/>
          </a:xfrm>
          <a:prstGeom prst="rect">
            <a:avLst/>
          </a:prstGeom>
        </p:spPr>
      </p:pic>
      <p:pic>
        <p:nvPicPr>
          <p:cNvPr id="23" name="Picture 2" descr="drapeau de l&amp;#39;illustration vectorielle de Djibouti 488518 - Telecharger  Vectoriel Gratuit, Clipart Graphique, Vecteur Dessins et Pictogramme Gratu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1854" y="256192"/>
            <a:ext cx="1562050" cy="172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15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lgn="just">
              <a:buNone/>
            </a:pPr>
            <a:r>
              <a:rPr lang="fr-FR" sz="1600" b="1" dirty="0">
                <a:latin typeface="Calibri (Corps)"/>
                <a:ea typeface="Calibri"/>
                <a:cs typeface="Times New Roman" panose="02020603050405020304" pitchFamily="18" charset="0"/>
              </a:rPr>
              <a:t>Résultat Attendu : Améliorer l'accès et l'utilisation des ressources naturelles et des services environnementaux gérés de manière durable par les communautés exposées à la </a:t>
            </a:r>
            <a:r>
              <a:rPr lang="fr-FR" sz="1600" b="1" dirty="0" smtClean="0">
                <a:latin typeface="Calibri (Corps)"/>
                <a:ea typeface="Calibri"/>
                <a:cs typeface="Times New Roman" panose="02020603050405020304" pitchFamily="18" charset="0"/>
              </a:rPr>
              <a:t>sécheresse</a:t>
            </a:r>
          </a:p>
          <a:p>
            <a:pPr marL="0" indent="0" algn="just">
              <a:buNone/>
            </a:pPr>
            <a:endParaRPr lang="fr-FR" sz="1600" b="1" dirty="0">
              <a:latin typeface="Calibri (Corps)"/>
              <a:ea typeface="Calibri"/>
              <a:cs typeface="Times New Roman" panose="02020603050405020304" pitchFamily="18" charset="0"/>
            </a:endParaRPr>
          </a:p>
          <a:p>
            <a:pPr marL="0" indent="0" algn="just">
              <a:buNone/>
            </a:pPr>
            <a:endParaRPr lang="en-US" sz="1600" b="1" dirty="0">
              <a:latin typeface="Calibri (Corps)"/>
              <a:ea typeface="Calibri"/>
              <a:cs typeface="Times New Roman" panose="02020603050405020304" pitchFamily="18" charset="0"/>
            </a:endParaRPr>
          </a:p>
          <a:p>
            <a:pPr marL="0" indent="0">
              <a:lnSpc>
                <a:spcPct val="115000"/>
              </a:lnSpc>
              <a:buNone/>
            </a:pPr>
            <a:r>
              <a:rPr lang="en-US" sz="1600" b="1" dirty="0" smtClean="0">
                <a:latin typeface="Calibri (Corps)"/>
                <a:ea typeface="Calibri"/>
                <a:cs typeface="Times New Roman"/>
              </a:rPr>
              <a:t>1.3 </a:t>
            </a:r>
            <a:r>
              <a:rPr lang="en-US" sz="1600" b="1" dirty="0" err="1">
                <a:latin typeface="Calibri (Corps)"/>
                <a:ea typeface="Calibri"/>
                <a:cs typeface="Times New Roman"/>
              </a:rPr>
              <a:t>Ministére</a:t>
            </a:r>
            <a:r>
              <a:rPr lang="en-US" sz="1600" b="1" dirty="0">
                <a:latin typeface="Calibri (Corps)"/>
                <a:ea typeface="Calibri"/>
                <a:cs typeface="Times New Roman"/>
              </a:rPr>
              <a:t> de </a:t>
            </a:r>
            <a:r>
              <a:rPr lang="en-US" sz="1600" b="1" dirty="0" err="1">
                <a:latin typeface="Calibri (Corps)"/>
                <a:ea typeface="Calibri"/>
                <a:cs typeface="Times New Roman"/>
              </a:rPr>
              <a:t>l’Energie</a:t>
            </a:r>
            <a:r>
              <a:rPr lang="en-US" sz="1600" b="1" dirty="0">
                <a:latin typeface="Calibri (Corps)"/>
                <a:ea typeface="Calibri"/>
                <a:cs typeface="Times New Roman"/>
              </a:rPr>
              <a:t> </a:t>
            </a:r>
            <a:r>
              <a:rPr lang="fr-FR" sz="1600" b="1" dirty="0">
                <a:latin typeface="Calibri (Corps)"/>
                <a:ea typeface="Calibri"/>
                <a:cs typeface="Times New Roman"/>
              </a:rPr>
              <a:t>Chargé des Ressources Naturelles</a:t>
            </a:r>
            <a:endParaRPr lang="en-US" sz="1600" b="1" dirty="0">
              <a:latin typeface="Calibri (Corps)"/>
              <a:ea typeface="Calibri"/>
              <a:cs typeface="Times New Roman"/>
            </a:endParaRPr>
          </a:p>
          <a:p>
            <a:pPr marL="0" indent="0">
              <a:lnSpc>
                <a:spcPct val="115000"/>
              </a:lnSpc>
              <a:spcBef>
                <a:spcPts val="0"/>
              </a:spcBef>
              <a:buNone/>
            </a:pPr>
            <a:r>
              <a:rPr lang="en-US" sz="1600" dirty="0">
                <a:latin typeface="Calibri (Corps)"/>
                <a:ea typeface="Calibri"/>
                <a:cs typeface="Times New Roman"/>
              </a:rPr>
              <a:t>     </a:t>
            </a:r>
            <a:endParaRPr lang="en-US" sz="1600" dirty="0" smtClean="0">
              <a:latin typeface="Calibri (Corps)"/>
              <a:ea typeface="Calibri"/>
              <a:cs typeface="Times New Roman"/>
            </a:endParaRPr>
          </a:p>
          <a:p>
            <a:pPr marL="0" indent="0">
              <a:lnSpc>
                <a:spcPct val="115000"/>
              </a:lnSpc>
              <a:spcBef>
                <a:spcPts val="0"/>
              </a:spcBef>
              <a:buNone/>
            </a:pPr>
            <a:r>
              <a:rPr lang="en-US" sz="1600" dirty="0" smtClean="0">
                <a:latin typeface="Calibri (Corps)"/>
                <a:ea typeface="Calibri"/>
                <a:cs typeface="Times New Roman"/>
              </a:rPr>
              <a:t>     Total </a:t>
            </a:r>
            <a:r>
              <a:rPr lang="en-US" sz="1600" dirty="0" err="1">
                <a:latin typeface="Calibri (Corps)"/>
                <a:ea typeface="Calibri"/>
                <a:cs typeface="Times New Roman"/>
              </a:rPr>
              <a:t>Indicateurs</a:t>
            </a:r>
            <a:r>
              <a:rPr lang="en-US" sz="1600" dirty="0">
                <a:latin typeface="Calibri (Corps)"/>
                <a:ea typeface="Calibri"/>
                <a:cs typeface="Times New Roman"/>
              </a:rPr>
              <a:t> = 6</a:t>
            </a:r>
          </a:p>
          <a:p>
            <a:pPr marL="0" indent="0">
              <a:lnSpc>
                <a:spcPct val="115000"/>
              </a:lnSpc>
              <a:spcBef>
                <a:spcPts val="0"/>
              </a:spcBef>
              <a:buNone/>
            </a:pPr>
            <a:r>
              <a:rPr lang="en-US" sz="1600" dirty="0">
                <a:latin typeface="Calibri (Corps)"/>
                <a:ea typeface="Calibri"/>
                <a:cs typeface="Times New Roman"/>
              </a:rPr>
              <a:t>     </a:t>
            </a:r>
            <a:r>
              <a:rPr lang="en-US" sz="1600" dirty="0" err="1" smtClean="0">
                <a:latin typeface="Calibri (Corps)"/>
                <a:ea typeface="Calibri"/>
                <a:cs typeface="Times New Roman"/>
              </a:rPr>
              <a:t>Indicateurs</a:t>
            </a:r>
            <a:r>
              <a:rPr lang="en-US" sz="1600" dirty="0" smtClean="0">
                <a:latin typeface="Calibri (Corps)"/>
                <a:ea typeface="Calibri"/>
                <a:cs typeface="Times New Roman"/>
              </a:rPr>
              <a:t> </a:t>
            </a:r>
            <a:r>
              <a:rPr lang="en-US" sz="1600" dirty="0" err="1">
                <a:latin typeface="Calibri (Corps)"/>
                <a:ea typeface="Calibri"/>
                <a:cs typeface="Times New Roman"/>
              </a:rPr>
              <a:t>reportés</a:t>
            </a:r>
            <a:r>
              <a:rPr lang="en-US" sz="1600" dirty="0">
                <a:latin typeface="Calibri (Corps)"/>
                <a:ea typeface="Calibri"/>
                <a:cs typeface="Times New Roman"/>
              </a:rPr>
              <a:t>  :1 </a:t>
            </a:r>
          </a:p>
          <a:p>
            <a:pPr marL="0" indent="0">
              <a:lnSpc>
                <a:spcPct val="115000"/>
              </a:lnSpc>
              <a:spcBef>
                <a:spcPts val="0"/>
              </a:spcBef>
              <a:buNone/>
            </a:pPr>
            <a:r>
              <a:rPr lang="en-US" sz="1600" dirty="0">
                <a:latin typeface="Calibri (Corps)"/>
                <a:ea typeface="Calibri"/>
                <a:cs typeface="Times New Roman"/>
              </a:rPr>
              <a:t>     </a:t>
            </a:r>
            <a:r>
              <a:rPr lang="en-US" sz="1600" dirty="0" err="1">
                <a:latin typeface="Calibri (Corps)"/>
                <a:ea typeface="Calibri"/>
                <a:cs typeface="Times New Roman"/>
              </a:rPr>
              <a:t>Indicateurs</a:t>
            </a:r>
            <a:r>
              <a:rPr lang="en-US" sz="1600" dirty="0">
                <a:latin typeface="Calibri (Corps)"/>
                <a:ea typeface="Calibri"/>
                <a:cs typeface="Times New Roman"/>
              </a:rPr>
              <a:t> non </a:t>
            </a:r>
            <a:r>
              <a:rPr lang="en-US" sz="1600" dirty="0" err="1">
                <a:latin typeface="Calibri (Corps)"/>
                <a:ea typeface="Calibri"/>
                <a:cs typeface="Times New Roman"/>
              </a:rPr>
              <a:t>reportés</a:t>
            </a:r>
            <a:r>
              <a:rPr lang="en-US" sz="1600" dirty="0">
                <a:latin typeface="Calibri (Corps)"/>
                <a:ea typeface="Calibri"/>
                <a:cs typeface="Times New Roman"/>
              </a:rPr>
              <a:t>  :5</a:t>
            </a:r>
          </a:p>
          <a:p>
            <a:pPr marL="0" lvl="1" indent="0">
              <a:spcBef>
                <a:spcPts val="0"/>
              </a:spcBef>
              <a:spcAft>
                <a:spcPts val="1000"/>
              </a:spcAft>
              <a:buNone/>
            </a:pPr>
            <a:endParaRPr lang="en-US" sz="1600" b="1" dirty="0">
              <a:latin typeface="Nyala"/>
              <a:ea typeface="Calibri"/>
              <a:cs typeface="Times New Roman"/>
            </a:endParaRPr>
          </a:p>
          <a:p>
            <a:pPr marL="0" indent="0">
              <a:buNone/>
            </a:pPr>
            <a:endParaRPr lang="fr-FR" dirty="0"/>
          </a:p>
        </p:txBody>
      </p:sp>
      <p:sp>
        <p:nvSpPr>
          <p:cNvPr id="3" name="Title 1"/>
          <p:cNvSpPr txBox="1">
            <a:spLocks/>
          </p:cNvSpPr>
          <p:nvPr/>
        </p:nvSpPr>
        <p:spPr>
          <a:xfrm>
            <a:off x="670766" y="407505"/>
            <a:ext cx="9129215" cy="757130"/>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dirty="0" smtClean="0">
                <a:latin typeface="Calibri (Corps)"/>
                <a:ea typeface="Calibri"/>
                <a:cs typeface="Times New Roman"/>
              </a:rPr>
              <a:t>PIA1: </a:t>
            </a:r>
            <a:r>
              <a:rPr lang="fr-FR" sz="2400" b="1" dirty="0" smtClean="0">
                <a:latin typeface="Calibri (Corps)"/>
                <a:ea typeface="Calibri"/>
                <a:cs typeface="Times New Roman"/>
              </a:rPr>
              <a:t>Gestion des ressources naturelles et de l'environnement</a:t>
            </a:r>
            <a:endParaRPr lang="en-US" sz="2400" dirty="0">
              <a:latin typeface="Calibri (Corps)"/>
            </a:endParaRPr>
          </a:p>
        </p:txBody>
      </p:sp>
      <p:pic>
        <p:nvPicPr>
          <p:cNvPr id="6" name="Image 5"/>
          <p:cNvPicPr>
            <a:picLocks noChangeAspect="1"/>
          </p:cNvPicPr>
          <p:nvPr/>
        </p:nvPicPr>
        <p:blipFill>
          <a:blip r:embed="rId2"/>
          <a:stretch>
            <a:fillRect/>
          </a:stretch>
        </p:blipFill>
        <p:spPr>
          <a:xfrm>
            <a:off x="4586345" y="4310862"/>
            <a:ext cx="5364945" cy="1615580"/>
          </a:xfrm>
          <a:prstGeom prst="rect">
            <a:avLst/>
          </a:prstGeom>
        </p:spPr>
      </p:pic>
    </p:spTree>
    <p:extLst>
      <p:ext uri="{BB962C8B-B14F-4D97-AF65-F5344CB8AC3E}">
        <p14:creationId xmlns:p14="http://schemas.microsoft.com/office/powerpoint/2010/main" val="1958969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en-US" sz="1600" b="1" dirty="0" err="1">
                <a:latin typeface="Calibri (Corps)"/>
                <a:ea typeface="Calibri"/>
                <a:cs typeface="Times New Roman"/>
              </a:rPr>
              <a:t>Resultat</a:t>
            </a:r>
            <a:r>
              <a:rPr lang="en-US" sz="1600" b="1" dirty="0">
                <a:latin typeface="Calibri (Corps)"/>
                <a:ea typeface="Calibri"/>
                <a:cs typeface="Times New Roman"/>
              </a:rPr>
              <a:t> </a:t>
            </a:r>
            <a:r>
              <a:rPr lang="en-US" sz="1600" b="1" dirty="0" err="1">
                <a:latin typeface="Calibri (Corps)"/>
                <a:ea typeface="Calibri"/>
                <a:cs typeface="Times New Roman"/>
              </a:rPr>
              <a:t>Attendu</a:t>
            </a:r>
            <a:r>
              <a:rPr lang="en-US" sz="1600" b="1" dirty="0">
                <a:latin typeface="Calibri (Corps)"/>
                <a:ea typeface="Calibri"/>
                <a:cs typeface="Times New Roman"/>
              </a:rPr>
              <a:t> :  </a:t>
            </a:r>
            <a:r>
              <a:rPr lang="fr-FR" sz="1600" b="1" dirty="0">
                <a:latin typeface="Calibri (Corps)"/>
                <a:ea typeface="Calibri"/>
                <a:cs typeface="Times New Roman"/>
              </a:rPr>
              <a:t>Meilleur accès équitable aux marchés, au commerce et aux services de base</a:t>
            </a:r>
            <a:endParaRPr lang="en-US" sz="1600" b="1" dirty="0">
              <a:latin typeface="Calibri (Corps)"/>
              <a:ea typeface="Calibri"/>
              <a:cs typeface="Times New Roman"/>
            </a:endParaRPr>
          </a:p>
          <a:p>
            <a:pPr marL="0" lvl="1" indent="0">
              <a:lnSpc>
                <a:spcPct val="115000"/>
              </a:lnSpc>
              <a:spcBef>
                <a:spcPts val="0"/>
              </a:spcBef>
              <a:buNone/>
            </a:pPr>
            <a:endParaRPr lang="en-US" sz="600" dirty="0">
              <a:latin typeface="Calibri (Corps)"/>
              <a:ea typeface="Calibri"/>
              <a:cs typeface="Times New Roman"/>
            </a:endParaRPr>
          </a:p>
          <a:p>
            <a:pPr marL="0" lvl="1" indent="0">
              <a:lnSpc>
                <a:spcPct val="115000"/>
              </a:lnSpc>
              <a:spcBef>
                <a:spcPts val="0"/>
              </a:spcBef>
              <a:buNone/>
            </a:pPr>
            <a:endParaRPr lang="en-US" sz="1600" b="1" dirty="0">
              <a:latin typeface="Calibri (Corps)"/>
              <a:ea typeface="Calibri"/>
              <a:cs typeface="Times New Roman"/>
            </a:endParaRPr>
          </a:p>
          <a:p>
            <a:pPr marL="0" lvl="1" indent="0">
              <a:lnSpc>
                <a:spcPct val="115000"/>
              </a:lnSpc>
              <a:spcBef>
                <a:spcPts val="0"/>
              </a:spcBef>
              <a:buNone/>
            </a:pPr>
            <a:endParaRPr lang="en-US" sz="1600" b="1" dirty="0">
              <a:latin typeface="Calibri (Corps)"/>
              <a:ea typeface="Calibri"/>
              <a:cs typeface="Times New Roman"/>
            </a:endParaRPr>
          </a:p>
          <a:p>
            <a:pPr marL="0" lvl="1" indent="0">
              <a:lnSpc>
                <a:spcPct val="115000"/>
              </a:lnSpc>
              <a:spcBef>
                <a:spcPts val="0"/>
              </a:spcBef>
              <a:buNone/>
            </a:pPr>
            <a:r>
              <a:rPr lang="en-US" sz="1600" b="1" dirty="0">
                <a:latin typeface="Calibri (Corps)"/>
                <a:ea typeface="Calibri"/>
                <a:cs typeface="Times New Roman"/>
              </a:rPr>
              <a:t>2.1 </a:t>
            </a:r>
            <a:r>
              <a:rPr lang="fr-FR" sz="1600" b="1" dirty="0">
                <a:latin typeface="Calibri (Corps)"/>
                <a:ea typeface="Calibri"/>
                <a:cs typeface="Times New Roman"/>
              </a:rPr>
              <a:t>Ministère des Infrastructures et de L'équipement</a:t>
            </a:r>
          </a:p>
          <a:p>
            <a:pPr marL="0" lvl="1" indent="0">
              <a:lnSpc>
                <a:spcPct val="115000"/>
              </a:lnSpc>
              <a:spcBef>
                <a:spcPts val="0"/>
              </a:spcBef>
              <a:buNone/>
            </a:pPr>
            <a:r>
              <a:rPr lang="en-US" sz="1600" dirty="0">
                <a:latin typeface="Calibri (Corps)"/>
                <a:ea typeface="Calibri"/>
                <a:cs typeface="Times New Roman"/>
              </a:rPr>
              <a:t>      Total </a:t>
            </a:r>
            <a:r>
              <a:rPr lang="en-US" sz="1600" dirty="0" err="1">
                <a:latin typeface="Calibri (Corps)"/>
                <a:ea typeface="Calibri"/>
                <a:cs typeface="Times New Roman"/>
              </a:rPr>
              <a:t>Indicateurs</a:t>
            </a:r>
            <a:r>
              <a:rPr lang="en-US" sz="1600" dirty="0">
                <a:latin typeface="Calibri (Corps)"/>
                <a:ea typeface="Calibri"/>
                <a:cs typeface="Times New Roman"/>
              </a:rPr>
              <a:t> = 5</a:t>
            </a:r>
          </a:p>
          <a:p>
            <a:pPr marL="0" marR="0" indent="0">
              <a:lnSpc>
                <a:spcPct val="115000"/>
              </a:lnSpc>
              <a:spcBef>
                <a:spcPts val="0"/>
              </a:spcBef>
              <a:spcAft>
                <a:spcPts val="0"/>
              </a:spcAft>
              <a:buNone/>
            </a:pPr>
            <a:r>
              <a:rPr lang="en-US" sz="1600" dirty="0">
                <a:latin typeface="Calibri (Corps)"/>
                <a:ea typeface="Calibri"/>
                <a:cs typeface="Times New Roman"/>
              </a:rPr>
              <a:t>       </a:t>
            </a:r>
            <a:r>
              <a:rPr lang="en-US" sz="1600" dirty="0" err="1">
                <a:latin typeface="Calibri (Corps)"/>
                <a:ea typeface="Calibri"/>
                <a:cs typeface="Times New Roman"/>
              </a:rPr>
              <a:t>Indicateurs</a:t>
            </a:r>
            <a:r>
              <a:rPr lang="en-US" sz="1600" dirty="0">
                <a:latin typeface="Calibri (Corps)"/>
                <a:ea typeface="Calibri"/>
                <a:cs typeface="Times New Roman"/>
              </a:rPr>
              <a:t> </a:t>
            </a:r>
            <a:r>
              <a:rPr lang="en-US" sz="1600" dirty="0" err="1">
                <a:latin typeface="Calibri (Corps)"/>
                <a:ea typeface="Calibri"/>
                <a:cs typeface="Times New Roman"/>
              </a:rPr>
              <a:t>reportés</a:t>
            </a:r>
            <a:r>
              <a:rPr lang="en-US" sz="1600" dirty="0">
                <a:latin typeface="Calibri (Corps)"/>
                <a:ea typeface="Calibri"/>
                <a:cs typeface="Times New Roman"/>
              </a:rPr>
              <a:t>  :3 </a:t>
            </a:r>
          </a:p>
          <a:p>
            <a:pPr marL="0" marR="0" indent="0">
              <a:lnSpc>
                <a:spcPct val="115000"/>
              </a:lnSpc>
              <a:spcBef>
                <a:spcPts val="0"/>
              </a:spcBef>
              <a:spcAft>
                <a:spcPts val="0"/>
              </a:spcAft>
              <a:buNone/>
            </a:pPr>
            <a:r>
              <a:rPr lang="en-US" sz="1600" dirty="0">
                <a:latin typeface="Calibri (Corps)"/>
                <a:ea typeface="Calibri"/>
                <a:cs typeface="Times New Roman"/>
              </a:rPr>
              <a:t>       </a:t>
            </a:r>
            <a:r>
              <a:rPr lang="en-US" sz="1600" dirty="0" err="1">
                <a:latin typeface="Calibri (Corps)"/>
                <a:ea typeface="Calibri"/>
                <a:cs typeface="Times New Roman"/>
              </a:rPr>
              <a:t>Indicateurs</a:t>
            </a:r>
            <a:r>
              <a:rPr lang="en-US" sz="1600" dirty="0">
                <a:latin typeface="Calibri (Corps)"/>
                <a:ea typeface="Calibri"/>
                <a:cs typeface="Times New Roman"/>
              </a:rPr>
              <a:t> non </a:t>
            </a:r>
            <a:r>
              <a:rPr lang="en-US" sz="1600" dirty="0" err="1">
                <a:latin typeface="Calibri (Corps)"/>
                <a:ea typeface="Calibri"/>
                <a:cs typeface="Times New Roman"/>
              </a:rPr>
              <a:t>reportés</a:t>
            </a:r>
            <a:r>
              <a:rPr lang="en-US" sz="1600" dirty="0">
                <a:latin typeface="Calibri (Corps)"/>
                <a:ea typeface="Calibri"/>
                <a:cs typeface="Times New Roman"/>
              </a:rPr>
              <a:t>  :</a:t>
            </a:r>
            <a:r>
              <a:rPr lang="en-US" sz="1600" dirty="0" smtClean="0">
                <a:latin typeface="Calibri (Corps)"/>
                <a:ea typeface="Calibri"/>
                <a:cs typeface="Times New Roman"/>
              </a:rPr>
              <a:t>2</a:t>
            </a:r>
          </a:p>
          <a:p>
            <a:pPr marL="0" marR="0" indent="0">
              <a:lnSpc>
                <a:spcPct val="115000"/>
              </a:lnSpc>
              <a:spcBef>
                <a:spcPts val="0"/>
              </a:spcBef>
              <a:spcAft>
                <a:spcPts val="0"/>
              </a:spcAft>
              <a:buNone/>
            </a:pPr>
            <a:endParaRPr lang="fr-FR" dirty="0"/>
          </a:p>
        </p:txBody>
      </p:sp>
      <p:sp>
        <p:nvSpPr>
          <p:cNvPr id="3" name="Title 1"/>
          <p:cNvSpPr txBox="1">
            <a:spLocks/>
          </p:cNvSpPr>
          <p:nvPr/>
        </p:nvSpPr>
        <p:spPr>
          <a:xfrm>
            <a:off x="838200" y="337931"/>
            <a:ext cx="9129215" cy="954107"/>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dirty="0">
                <a:latin typeface="Calibri (Corps)"/>
                <a:ea typeface="Calibri"/>
                <a:cs typeface="Times New Roman"/>
              </a:rPr>
              <a:t>PIA2: </a:t>
            </a:r>
            <a:r>
              <a:rPr lang="fr-FR" sz="2800" b="1" dirty="0">
                <a:latin typeface="Calibri (Corps)"/>
                <a:ea typeface="Calibri"/>
                <a:cs typeface="Times New Roman"/>
              </a:rPr>
              <a:t>Accès au Marché, Commerce et Services Financiers</a:t>
            </a:r>
            <a:endParaRPr lang="en-US" sz="2800" dirty="0">
              <a:latin typeface="Calibri (Corps)"/>
            </a:endParaRPr>
          </a:p>
        </p:txBody>
      </p:sp>
      <p:pic>
        <p:nvPicPr>
          <p:cNvPr id="4" name="Image 3"/>
          <p:cNvPicPr>
            <a:picLocks noChangeAspect="1"/>
          </p:cNvPicPr>
          <p:nvPr/>
        </p:nvPicPr>
        <p:blipFill>
          <a:blip r:embed="rId2"/>
          <a:stretch>
            <a:fillRect/>
          </a:stretch>
        </p:blipFill>
        <p:spPr>
          <a:xfrm>
            <a:off x="2177501" y="4001294"/>
            <a:ext cx="8333954" cy="1975275"/>
          </a:xfrm>
          <a:prstGeom prst="rect">
            <a:avLst/>
          </a:prstGeom>
        </p:spPr>
      </p:pic>
    </p:spTree>
    <p:extLst>
      <p:ext uri="{BB962C8B-B14F-4D97-AF65-F5344CB8AC3E}">
        <p14:creationId xmlns:p14="http://schemas.microsoft.com/office/powerpoint/2010/main" val="1580991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marL="0" indent="0">
              <a:buNone/>
            </a:pPr>
            <a:r>
              <a:rPr lang="en-US" sz="1600" b="1" dirty="0" err="1">
                <a:latin typeface="Calibri (Corps)"/>
                <a:ea typeface="Calibri"/>
                <a:cs typeface="Times New Roman"/>
              </a:rPr>
              <a:t>Resultat</a:t>
            </a:r>
            <a:r>
              <a:rPr lang="en-US" sz="1600" b="1" dirty="0">
                <a:latin typeface="Calibri (Corps)"/>
                <a:ea typeface="Calibri"/>
                <a:cs typeface="Times New Roman"/>
              </a:rPr>
              <a:t> </a:t>
            </a:r>
            <a:r>
              <a:rPr lang="en-US" sz="1600" b="1" dirty="0" err="1">
                <a:latin typeface="Calibri (Corps)"/>
                <a:ea typeface="Calibri"/>
                <a:cs typeface="Times New Roman"/>
              </a:rPr>
              <a:t>Attendu</a:t>
            </a:r>
            <a:r>
              <a:rPr lang="en-US" sz="1600" b="1" dirty="0">
                <a:latin typeface="Calibri (Corps)"/>
                <a:ea typeface="Calibri"/>
                <a:cs typeface="Times New Roman"/>
              </a:rPr>
              <a:t> :  </a:t>
            </a:r>
            <a:r>
              <a:rPr lang="fr-FR" sz="1600" b="1" dirty="0">
                <a:latin typeface="Calibri (Corps)"/>
                <a:ea typeface="Calibri"/>
                <a:cs typeface="Times New Roman"/>
              </a:rPr>
              <a:t>Meilleur accès équitable aux marchés, au commerce et aux services de base</a:t>
            </a:r>
            <a:endParaRPr lang="en-US" sz="1600" b="1" dirty="0">
              <a:latin typeface="Calibri (Corps)"/>
              <a:ea typeface="Calibri"/>
              <a:cs typeface="Times New Roman"/>
            </a:endParaRPr>
          </a:p>
          <a:p>
            <a:pPr marL="0" lvl="1" indent="0">
              <a:lnSpc>
                <a:spcPct val="115000"/>
              </a:lnSpc>
              <a:spcBef>
                <a:spcPts val="0"/>
              </a:spcBef>
              <a:buNone/>
            </a:pPr>
            <a:endParaRPr lang="en-US" sz="600" dirty="0">
              <a:latin typeface="Calibri (Corps)"/>
              <a:ea typeface="Calibri"/>
              <a:cs typeface="Times New Roman"/>
            </a:endParaRPr>
          </a:p>
          <a:p>
            <a:pPr marL="0" lvl="1" indent="0">
              <a:lnSpc>
                <a:spcPct val="115000"/>
              </a:lnSpc>
              <a:spcBef>
                <a:spcPts val="0"/>
              </a:spcBef>
              <a:buNone/>
            </a:pPr>
            <a:r>
              <a:rPr lang="en-US" sz="1600" b="1" dirty="0">
                <a:latin typeface="Calibri (Corps)"/>
                <a:ea typeface="Calibri"/>
                <a:cs typeface="Times New Roman"/>
              </a:rPr>
              <a:t>2.2 </a:t>
            </a:r>
            <a:r>
              <a:rPr lang="fr-FR" sz="1600" b="1" dirty="0">
                <a:latin typeface="Calibri (Corps)"/>
                <a:ea typeface="Calibri"/>
                <a:cs typeface="Times New Roman"/>
              </a:rPr>
              <a:t>Ministère du Commerce</a:t>
            </a:r>
          </a:p>
          <a:p>
            <a:pPr marL="0" lvl="1" indent="0">
              <a:lnSpc>
                <a:spcPct val="115000"/>
              </a:lnSpc>
              <a:spcBef>
                <a:spcPts val="0"/>
              </a:spcBef>
              <a:buNone/>
            </a:pPr>
            <a:r>
              <a:rPr lang="fr-FR" sz="1600" b="1" dirty="0">
                <a:latin typeface="Calibri (Corps)"/>
                <a:ea typeface="Calibri"/>
                <a:cs typeface="Times New Roman"/>
              </a:rPr>
              <a:t> et du Tourisme</a:t>
            </a:r>
            <a:endParaRPr lang="en-US" sz="1600" b="1" dirty="0">
              <a:latin typeface="Calibri (Corps)"/>
              <a:ea typeface="Calibri"/>
              <a:cs typeface="Times New Roman"/>
            </a:endParaRPr>
          </a:p>
          <a:p>
            <a:pPr marL="0" lvl="1" indent="0">
              <a:lnSpc>
                <a:spcPct val="115000"/>
              </a:lnSpc>
              <a:spcBef>
                <a:spcPts val="0"/>
              </a:spcBef>
              <a:buNone/>
            </a:pPr>
            <a:endParaRPr lang="en-US" sz="1600" b="1" dirty="0" smtClean="0">
              <a:latin typeface="Calibri (Corps)"/>
              <a:ea typeface="Calibri"/>
              <a:cs typeface="Times New Roman"/>
            </a:endParaRPr>
          </a:p>
          <a:p>
            <a:pPr marL="0" lvl="1" indent="0">
              <a:lnSpc>
                <a:spcPct val="115000"/>
              </a:lnSpc>
              <a:spcBef>
                <a:spcPts val="0"/>
              </a:spcBef>
              <a:buNone/>
            </a:pPr>
            <a:endParaRPr lang="en-US" sz="1600" dirty="0">
              <a:latin typeface="Calibri (Corps)"/>
              <a:ea typeface="Calibri"/>
              <a:cs typeface="Times New Roman"/>
            </a:endParaRPr>
          </a:p>
          <a:p>
            <a:pPr marL="0" marR="0" indent="0">
              <a:lnSpc>
                <a:spcPct val="115000"/>
              </a:lnSpc>
              <a:spcBef>
                <a:spcPts val="0"/>
              </a:spcBef>
              <a:spcAft>
                <a:spcPts val="0"/>
              </a:spcAft>
              <a:buNone/>
            </a:pPr>
            <a:r>
              <a:rPr lang="en-US" sz="1600" dirty="0">
                <a:latin typeface="Calibri (Corps)"/>
                <a:ea typeface="Calibri"/>
                <a:cs typeface="Times New Roman"/>
              </a:rPr>
              <a:t>Total </a:t>
            </a:r>
            <a:r>
              <a:rPr lang="en-US" sz="1600" dirty="0" err="1">
                <a:latin typeface="Calibri (Corps)"/>
                <a:ea typeface="Calibri"/>
                <a:cs typeface="Times New Roman"/>
              </a:rPr>
              <a:t>Indicateurs</a:t>
            </a:r>
            <a:r>
              <a:rPr lang="en-US" sz="1600" dirty="0">
                <a:latin typeface="Calibri (Corps)"/>
                <a:ea typeface="Calibri"/>
                <a:cs typeface="Times New Roman"/>
              </a:rPr>
              <a:t> = 6</a:t>
            </a:r>
          </a:p>
          <a:p>
            <a:pPr marL="0" marR="0" indent="0">
              <a:lnSpc>
                <a:spcPct val="115000"/>
              </a:lnSpc>
              <a:spcBef>
                <a:spcPts val="0"/>
              </a:spcBef>
              <a:spcAft>
                <a:spcPts val="0"/>
              </a:spcAft>
              <a:buNone/>
            </a:pPr>
            <a:r>
              <a:rPr lang="en-US" sz="1600" dirty="0" err="1">
                <a:latin typeface="Calibri (Corps)"/>
                <a:ea typeface="Calibri"/>
                <a:cs typeface="Times New Roman"/>
              </a:rPr>
              <a:t>Indicateurs</a:t>
            </a:r>
            <a:r>
              <a:rPr lang="en-US" sz="1600" dirty="0">
                <a:latin typeface="Calibri (Corps)"/>
                <a:ea typeface="Calibri"/>
                <a:cs typeface="Times New Roman"/>
              </a:rPr>
              <a:t> </a:t>
            </a:r>
            <a:r>
              <a:rPr lang="en-US" sz="1600" dirty="0" err="1">
                <a:latin typeface="Calibri (Corps)"/>
                <a:ea typeface="Calibri"/>
                <a:cs typeface="Times New Roman"/>
              </a:rPr>
              <a:t>reportés</a:t>
            </a:r>
            <a:r>
              <a:rPr lang="en-US" sz="1600" dirty="0">
                <a:latin typeface="Calibri (Corps)"/>
                <a:ea typeface="Calibri"/>
                <a:cs typeface="Times New Roman"/>
              </a:rPr>
              <a:t>  :3 </a:t>
            </a:r>
          </a:p>
          <a:p>
            <a:pPr marL="0" marR="0" indent="0">
              <a:lnSpc>
                <a:spcPct val="115000"/>
              </a:lnSpc>
              <a:spcBef>
                <a:spcPts val="0"/>
              </a:spcBef>
              <a:spcAft>
                <a:spcPts val="0"/>
              </a:spcAft>
              <a:buNone/>
            </a:pPr>
            <a:r>
              <a:rPr lang="en-US" sz="1600" dirty="0" err="1">
                <a:latin typeface="Calibri (Corps)"/>
                <a:ea typeface="Calibri"/>
                <a:cs typeface="Times New Roman"/>
              </a:rPr>
              <a:t>Indicateurs</a:t>
            </a:r>
            <a:r>
              <a:rPr lang="en-US" sz="1600" dirty="0">
                <a:latin typeface="Calibri (Corps)"/>
                <a:ea typeface="Calibri"/>
                <a:cs typeface="Times New Roman"/>
              </a:rPr>
              <a:t> non </a:t>
            </a:r>
            <a:r>
              <a:rPr lang="en-US" sz="1600" dirty="0" err="1">
                <a:latin typeface="Calibri (Corps)"/>
                <a:ea typeface="Calibri"/>
                <a:cs typeface="Times New Roman"/>
              </a:rPr>
              <a:t>reportés</a:t>
            </a:r>
            <a:r>
              <a:rPr lang="en-US" sz="1600" dirty="0">
                <a:latin typeface="Calibri (Corps)"/>
                <a:ea typeface="Calibri"/>
                <a:cs typeface="Times New Roman"/>
              </a:rPr>
              <a:t> :3 	</a:t>
            </a:r>
            <a:r>
              <a:rPr lang="en-US" sz="1600" dirty="0" smtClean="0">
                <a:latin typeface="Calibri (Corps)"/>
                <a:ea typeface="Calibri"/>
                <a:cs typeface="Times New Roman"/>
              </a:rPr>
              <a:t>       </a:t>
            </a:r>
            <a:endParaRPr lang="en-US" sz="1600" dirty="0">
              <a:latin typeface="Calibri (Corps)"/>
              <a:ea typeface="Calibri"/>
              <a:cs typeface="Times New Roman"/>
            </a:endParaRPr>
          </a:p>
          <a:p>
            <a:pPr marL="0" marR="0" indent="0">
              <a:lnSpc>
                <a:spcPct val="115000"/>
              </a:lnSpc>
              <a:spcBef>
                <a:spcPts val="0"/>
              </a:spcBef>
              <a:spcAft>
                <a:spcPts val="1000"/>
              </a:spcAft>
              <a:buNone/>
            </a:pPr>
            <a:endParaRPr lang="en-US" sz="1600" dirty="0">
              <a:latin typeface="Calibri (Corps)"/>
              <a:ea typeface="Calibri"/>
              <a:cs typeface="Times New Roman"/>
            </a:endParaRPr>
          </a:p>
          <a:p>
            <a:pPr marL="0" indent="0">
              <a:buNone/>
            </a:pPr>
            <a:endParaRPr lang="en-US" sz="1600" dirty="0">
              <a:latin typeface="Calibri (Corps)"/>
            </a:endParaRPr>
          </a:p>
          <a:p>
            <a:pPr marL="0" indent="0">
              <a:buNone/>
            </a:pPr>
            <a:r>
              <a:rPr lang="en-US" sz="1600" b="1" dirty="0">
                <a:latin typeface="Calibri (Corps)"/>
                <a:ea typeface="Calibri"/>
                <a:cs typeface="Times New Roman"/>
              </a:rPr>
              <a:t>2.3 </a:t>
            </a:r>
            <a:r>
              <a:rPr lang="fr-FR" sz="1600" b="1" dirty="0">
                <a:latin typeface="Calibri (Corps)"/>
                <a:ea typeface="Calibri"/>
                <a:cs typeface="Times New Roman"/>
              </a:rPr>
              <a:t>Le Ministère de l'Économie, des Finances chargé de l'Industrie et de la Planification</a:t>
            </a:r>
            <a:endParaRPr lang="en-US" sz="1600" b="1" dirty="0">
              <a:latin typeface="Calibri (Corps)"/>
              <a:ea typeface="Calibri"/>
              <a:cs typeface="Times New Roman"/>
            </a:endParaRPr>
          </a:p>
          <a:p>
            <a:pPr marL="0" indent="0">
              <a:buNone/>
            </a:pPr>
            <a:endParaRPr lang="en-US" sz="1600" dirty="0">
              <a:latin typeface="Calibri (Corps)"/>
            </a:endParaRPr>
          </a:p>
          <a:p>
            <a:pPr marL="0" marR="0" indent="0">
              <a:lnSpc>
                <a:spcPct val="115000"/>
              </a:lnSpc>
              <a:spcBef>
                <a:spcPts val="0"/>
              </a:spcBef>
              <a:spcAft>
                <a:spcPts val="0"/>
              </a:spcAft>
              <a:buNone/>
            </a:pPr>
            <a:r>
              <a:rPr lang="en-US" sz="1600" dirty="0">
                <a:latin typeface="Calibri (Corps)"/>
                <a:ea typeface="Calibri"/>
                <a:cs typeface="Times New Roman"/>
              </a:rPr>
              <a:t>Total </a:t>
            </a:r>
            <a:r>
              <a:rPr lang="en-US" sz="1600" dirty="0" err="1">
                <a:latin typeface="Calibri (Corps)"/>
                <a:ea typeface="Calibri"/>
                <a:cs typeface="Times New Roman"/>
              </a:rPr>
              <a:t>Indicateurs</a:t>
            </a:r>
            <a:r>
              <a:rPr lang="en-US" sz="1600" dirty="0">
                <a:latin typeface="Calibri (Corps)"/>
                <a:ea typeface="Calibri"/>
                <a:cs typeface="Times New Roman"/>
              </a:rPr>
              <a:t> =6</a:t>
            </a:r>
          </a:p>
          <a:p>
            <a:pPr marL="0" marR="0" indent="0">
              <a:lnSpc>
                <a:spcPct val="115000"/>
              </a:lnSpc>
              <a:spcBef>
                <a:spcPts val="0"/>
              </a:spcBef>
              <a:spcAft>
                <a:spcPts val="0"/>
              </a:spcAft>
              <a:buNone/>
            </a:pPr>
            <a:r>
              <a:rPr lang="en-US" sz="1600" dirty="0" err="1">
                <a:latin typeface="Calibri (Corps)"/>
                <a:ea typeface="Calibri"/>
                <a:cs typeface="Times New Roman"/>
              </a:rPr>
              <a:t>Indicateurs</a:t>
            </a:r>
            <a:r>
              <a:rPr lang="en-US" sz="1600" dirty="0">
                <a:latin typeface="Calibri (Corps)"/>
                <a:ea typeface="Calibri"/>
                <a:cs typeface="Times New Roman"/>
              </a:rPr>
              <a:t> </a:t>
            </a:r>
            <a:r>
              <a:rPr lang="en-US" sz="1600" dirty="0" err="1">
                <a:latin typeface="Calibri (Corps)"/>
                <a:ea typeface="Calibri"/>
                <a:cs typeface="Times New Roman"/>
              </a:rPr>
              <a:t>reportés</a:t>
            </a:r>
            <a:r>
              <a:rPr lang="en-US" sz="1600" dirty="0">
                <a:latin typeface="Calibri (Corps)"/>
                <a:ea typeface="Calibri"/>
                <a:cs typeface="Times New Roman"/>
              </a:rPr>
              <a:t>  : 1</a:t>
            </a:r>
          </a:p>
          <a:p>
            <a:pPr marL="0" marR="0" indent="0">
              <a:lnSpc>
                <a:spcPct val="115000"/>
              </a:lnSpc>
              <a:spcBef>
                <a:spcPts val="0"/>
              </a:spcBef>
              <a:spcAft>
                <a:spcPts val="0"/>
              </a:spcAft>
              <a:buNone/>
            </a:pPr>
            <a:r>
              <a:rPr lang="en-US" sz="1600" dirty="0" err="1">
                <a:latin typeface="Calibri (Corps)"/>
                <a:ea typeface="Calibri"/>
                <a:cs typeface="Times New Roman"/>
              </a:rPr>
              <a:t>Indicateurs</a:t>
            </a:r>
            <a:r>
              <a:rPr lang="en-US" sz="1600" dirty="0">
                <a:latin typeface="Calibri (Corps)"/>
                <a:ea typeface="Calibri"/>
                <a:cs typeface="Times New Roman"/>
              </a:rPr>
              <a:t> non </a:t>
            </a:r>
            <a:r>
              <a:rPr lang="en-US" sz="1600" dirty="0" err="1">
                <a:latin typeface="Calibri (Corps)"/>
                <a:ea typeface="Calibri"/>
                <a:cs typeface="Times New Roman"/>
              </a:rPr>
              <a:t>reportés</a:t>
            </a:r>
            <a:r>
              <a:rPr lang="en-US" sz="1600" dirty="0">
                <a:latin typeface="Calibri (Corps)"/>
                <a:ea typeface="Calibri"/>
                <a:cs typeface="Times New Roman"/>
              </a:rPr>
              <a:t> :</a:t>
            </a:r>
            <a:r>
              <a:rPr lang="en-US" sz="1600" dirty="0" smtClean="0">
                <a:latin typeface="Calibri (Corps)"/>
                <a:ea typeface="Calibri"/>
                <a:cs typeface="Times New Roman"/>
              </a:rPr>
              <a:t>5</a:t>
            </a:r>
            <a:endParaRPr lang="en-US" sz="1600" dirty="0">
              <a:latin typeface="Calibri (Corps)"/>
            </a:endParaRPr>
          </a:p>
          <a:p>
            <a:pPr marL="0" indent="0">
              <a:buNone/>
            </a:pPr>
            <a:endParaRPr lang="en-US" sz="1600" dirty="0"/>
          </a:p>
          <a:p>
            <a:pPr marL="0" indent="0">
              <a:buNone/>
            </a:pPr>
            <a:endParaRPr lang="fr-FR" dirty="0"/>
          </a:p>
        </p:txBody>
      </p:sp>
      <p:pic>
        <p:nvPicPr>
          <p:cNvPr id="4" name="Image 3"/>
          <p:cNvPicPr>
            <a:picLocks noChangeAspect="1"/>
          </p:cNvPicPr>
          <p:nvPr/>
        </p:nvPicPr>
        <p:blipFill>
          <a:blip r:embed="rId2"/>
          <a:stretch>
            <a:fillRect/>
          </a:stretch>
        </p:blipFill>
        <p:spPr>
          <a:xfrm>
            <a:off x="4440545" y="2170325"/>
            <a:ext cx="5974598" cy="2332101"/>
          </a:xfrm>
          <a:prstGeom prst="rect">
            <a:avLst/>
          </a:prstGeom>
        </p:spPr>
      </p:pic>
      <p:pic>
        <p:nvPicPr>
          <p:cNvPr id="5" name="Image 4"/>
          <p:cNvPicPr>
            <a:picLocks noChangeAspect="1"/>
          </p:cNvPicPr>
          <p:nvPr/>
        </p:nvPicPr>
        <p:blipFill>
          <a:blip r:embed="rId3"/>
          <a:stretch>
            <a:fillRect/>
          </a:stretch>
        </p:blipFill>
        <p:spPr>
          <a:xfrm>
            <a:off x="4440545" y="4847126"/>
            <a:ext cx="5858764" cy="1454283"/>
          </a:xfrm>
          <a:prstGeom prst="rect">
            <a:avLst/>
          </a:prstGeom>
        </p:spPr>
      </p:pic>
      <p:sp>
        <p:nvSpPr>
          <p:cNvPr id="7" name="Title 1"/>
          <p:cNvSpPr txBox="1">
            <a:spLocks/>
          </p:cNvSpPr>
          <p:nvPr/>
        </p:nvSpPr>
        <p:spPr>
          <a:xfrm>
            <a:off x="838200" y="337931"/>
            <a:ext cx="9129215" cy="830997"/>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dirty="0">
                <a:latin typeface="Calibri (Corps)"/>
                <a:ea typeface="Calibri"/>
                <a:cs typeface="Times New Roman"/>
              </a:rPr>
              <a:t>PIA2: </a:t>
            </a:r>
            <a:r>
              <a:rPr lang="fr-FR" sz="2400" b="1" dirty="0">
                <a:latin typeface="Calibri (Corps)"/>
                <a:ea typeface="Calibri"/>
                <a:cs typeface="Times New Roman"/>
              </a:rPr>
              <a:t>Accès au Marché, Commerce et </a:t>
            </a:r>
            <a:endParaRPr lang="fr-FR" sz="2400" b="1" dirty="0" smtClean="0">
              <a:latin typeface="Calibri (Corps)"/>
              <a:ea typeface="Calibri"/>
              <a:cs typeface="Times New Roman"/>
            </a:endParaRPr>
          </a:p>
          <a:p>
            <a:r>
              <a:rPr lang="fr-FR" sz="2400" b="1" dirty="0" smtClean="0">
                <a:latin typeface="Calibri (Corps)"/>
                <a:ea typeface="Calibri"/>
                <a:cs typeface="Times New Roman"/>
              </a:rPr>
              <a:t>Services Financiers</a:t>
            </a:r>
            <a:endParaRPr lang="en-US" sz="2400" dirty="0">
              <a:latin typeface="Calibri (Corps)"/>
            </a:endParaRPr>
          </a:p>
        </p:txBody>
      </p:sp>
    </p:spTree>
    <p:extLst>
      <p:ext uri="{BB962C8B-B14F-4D97-AF65-F5344CB8AC3E}">
        <p14:creationId xmlns:p14="http://schemas.microsoft.com/office/powerpoint/2010/main" val="2688089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38200" y="1825624"/>
            <a:ext cx="10515600" cy="4486253"/>
          </a:xfrm>
        </p:spPr>
        <p:txBody>
          <a:bodyPr>
            <a:normAutofit/>
          </a:bodyPr>
          <a:lstStyle/>
          <a:p>
            <a:pPr marL="0" indent="0">
              <a:buNone/>
            </a:pPr>
            <a:r>
              <a:rPr lang="en-US" sz="1600" b="1" dirty="0" err="1">
                <a:latin typeface="Calibri (Corps)"/>
                <a:cs typeface="Times New Roman"/>
              </a:rPr>
              <a:t>Résultat</a:t>
            </a:r>
            <a:r>
              <a:rPr lang="en-US" sz="1600" b="1" dirty="0">
                <a:latin typeface="Calibri (Corps)"/>
                <a:cs typeface="Times New Roman"/>
              </a:rPr>
              <a:t> </a:t>
            </a:r>
            <a:r>
              <a:rPr lang="en-US" sz="1600" b="1" dirty="0" err="1">
                <a:latin typeface="Calibri (Corps)"/>
                <a:cs typeface="Times New Roman"/>
              </a:rPr>
              <a:t>Attendu</a:t>
            </a:r>
            <a:r>
              <a:rPr lang="en-US" sz="1600" b="1" dirty="0">
                <a:latin typeface="Calibri (Corps)"/>
                <a:cs typeface="Times New Roman"/>
              </a:rPr>
              <a:t> : </a:t>
            </a:r>
            <a:r>
              <a:rPr lang="fr-FR" sz="1600" b="1" dirty="0">
                <a:latin typeface="Calibri (Corps)"/>
                <a:cs typeface="Times New Roman"/>
              </a:rPr>
              <a:t>Augmentation de la production et de la productivité du bétail ASAL</a:t>
            </a:r>
            <a:endParaRPr lang="en-US" sz="1600" b="1" dirty="0">
              <a:latin typeface="Calibri (Corps)"/>
              <a:cs typeface="Times New Roman"/>
            </a:endParaRPr>
          </a:p>
          <a:p>
            <a:pPr marL="0" indent="0">
              <a:buNone/>
            </a:pPr>
            <a:endParaRPr lang="en-US" sz="1600" b="1" dirty="0" smtClean="0">
              <a:latin typeface="Calibri (Corps)"/>
              <a:cs typeface="Times New Roman"/>
            </a:endParaRPr>
          </a:p>
          <a:p>
            <a:pPr marL="0" indent="0">
              <a:buNone/>
            </a:pPr>
            <a:r>
              <a:rPr lang="en-US" sz="1600" b="1" dirty="0" smtClean="0">
                <a:latin typeface="Calibri (Corps)"/>
                <a:cs typeface="Times New Roman"/>
              </a:rPr>
              <a:t>3.1 </a:t>
            </a:r>
            <a:r>
              <a:rPr lang="fr-FR" sz="1600" b="1" dirty="0">
                <a:latin typeface="Calibri (Corps)"/>
                <a:cs typeface="Times New Roman"/>
              </a:rPr>
              <a:t>Ministère de L‘Agriculture, de L'eau, de La Pêche, de L'élevage chargé des Ressources Halieutiques</a:t>
            </a:r>
          </a:p>
          <a:p>
            <a:pPr marL="0" indent="0">
              <a:buNone/>
            </a:pPr>
            <a:endParaRPr lang="en-US" sz="1400" b="1" dirty="0">
              <a:latin typeface="Calibri (Corps)"/>
              <a:cs typeface="Times New Roman"/>
            </a:endParaRPr>
          </a:p>
          <a:p>
            <a:pPr marL="0" marR="0" indent="0">
              <a:lnSpc>
                <a:spcPct val="115000"/>
              </a:lnSpc>
              <a:spcBef>
                <a:spcPts val="0"/>
              </a:spcBef>
              <a:spcAft>
                <a:spcPts val="0"/>
              </a:spcAft>
              <a:buNone/>
            </a:pPr>
            <a:r>
              <a:rPr lang="en-US" sz="1400" dirty="0">
                <a:latin typeface="Calibri (Corps)"/>
                <a:ea typeface="Calibri"/>
                <a:cs typeface="Times New Roman"/>
              </a:rPr>
              <a:t>      Total </a:t>
            </a:r>
            <a:r>
              <a:rPr lang="en-US" sz="1400" dirty="0" err="1">
                <a:latin typeface="Calibri (Corps)"/>
                <a:ea typeface="Calibri"/>
                <a:cs typeface="Times New Roman"/>
              </a:rPr>
              <a:t>Indicateurs</a:t>
            </a:r>
            <a:r>
              <a:rPr lang="en-US" sz="1400" dirty="0">
                <a:latin typeface="Calibri (Corps)"/>
                <a:ea typeface="Calibri"/>
                <a:cs typeface="Times New Roman"/>
              </a:rPr>
              <a:t> = 22                </a:t>
            </a:r>
            <a:r>
              <a:rPr lang="en-US" sz="1400" dirty="0" smtClean="0">
                <a:latin typeface="Calibri (Corps)"/>
                <a:ea typeface="Calibri"/>
                <a:cs typeface="Times New Roman"/>
              </a:rPr>
              <a:t>        </a:t>
            </a:r>
            <a:r>
              <a:rPr lang="en-US" sz="1400" b="1" u="sng" dirty="0">
                <a:solidFill>
                  <a:srgbClr val="FF0000"/>
                </a:solidFill>
                <a:latin typeface="Calibri (Corps)"/>
                <a:ea typeface="Calibri"/>
                <a:cs typeface="Times New Roman"/>
              </a:rPr>
              <a:t>NB:</a:t>
            </a:r>
            <a:r>
              <a:rPr lang="en-US" sz="1400" dirty="0">
                <a:latin typeface="Calibri (Corps)"/>
                <a:ea typeface="Calibri"/>
                <a:cs typeface="Times New Roman"/>
              </a:rPr>
              <a:t> 10 </a:t>
            </a:r>
            <a:r>
              <a:rPr lang="en-US" sz="1400" dirty="0" err="1">
                <a:latin typeface="Calibri (Corps)"/>
                <a:ea typeface="Calibri"/>
                <a:cs typeface="Times New Roman"/>
              </a:rPr>
              <a:t>indicateurs</a:t>
            </a:r>
            <a:r>
              <a:rPr lang="en-US" sz="1400" dirty="0">
                <a:latin typeface="Calibri (Corps)"/>
                <a:ea typeface="Calibri"/>
                <a:cs typeface="Times New Roman"/>
              </a:rPr>
              <a:t> du dept de la </a:t>
            </a:r>
            <a:r>
              <a:rPr lang="fr-FR" sz="1400" dirty="0">
                <a:latin typeface="Calibri (Corps)"/>
                <a:ea typeface="Calibri"/>
                <a:cs typeface="Times New Roman"/>
              </a:rPr>
              <a:t>Pêche </a:t>
            </a:r>
            <a:r>
              <a:rPr lang="en-US" sz="1400" dirty="0" err="1">
                <a:latin typeface="Calibri (Corps)"/>
                <a:ea typeface="Calibri"/>
                <a:cs typeface="Times New Roman"/>
              </a:rPr>
              <a:t>manquent</a:t>
            </a:r>
            <a:r>
              <a:rPr lang="en-US" sz="1400" dirty="0">
                <a:latin typeface="Calibri (Corps)"/>
                <a:ea typeface="Calibri"/>
                <a:cs typeface="Times New Roman"/>
              </a:rPr>
              <a:t> !</a:t>
            </a:r>
          </a:p>
          <a:p>
            <a:pPr marL="0" marR="0" indent="0">
              <a:lnSpc>
                <a:spcPct val="115000"/>
              </a:lnSpc>
              <a:spcBef>
                <a:spcPts val="0"/>
              </a:spcBef>
              <a:spcAft>
                <a:spcPts val="0"/>
              </a:spcAft>
              <a:buNone/>
            </a:pPr>
            <a:r>
              <a:rPr lang="en-US" sz="1400" dirty="0">
                <a:latin typeface="Calibri (Corps)"/>
                <a:ea typeface="Calibri"/>
                <a:cs typeface="Times New Roman"/>
              </a:rPr>
              <a:t>       </a:t>
            </a:r>
            <a:r>
              <a:rPr lang="en-US" sz="1400" dirty="0" err="1">
                <a:latin typeface="Calibri (Corps)"/>
                <a:ea typeface="Calibri"/>
                <a:cs typeface="Times New Roman"/>
              </a:rPr>
              <a:t>Indicateurs</a:t>
            </a:r>
            <a:r>
              <a:rPr lang="en-US" sz="1400" dirty="0">
                <a:latin typeface="Calibri (Corps)"/>
                <a:ea typeface="Calibri"/>
                <a:cs typeface="Times New Roman"/>
              </a:rPr>
              <a:t> </a:t>
            </a:r>
            <a:r>
              <a:rPr lang="en-US" sz="1400" dirty="0" err="1">
                <a:latin typeface="Calibri (Corps)"/>
                <a:ea typeface="Calibri"/>
                <a:cs typeface="Times New Roman"/>
              </a:rPr>
              <a:t>reportés</a:t>
            </a:r>
            <a:r>
              <a:rPr lang="en-US" sz="1400" dirty="0">
                <a:latin typeface="Calibri (Corps)"/>
                <a:ea typeface="Calibri"/>
                <a:cs typeface="Times New Roman"/>
              </a:rPr>
              <a:t>  :7                            et 5 </a:t>
            </a:r>
            <a:r>
              <a:rPr lang="en-US" sz="1400" dirty="0" err="1">
                <a:latin typeface="Calibri (Corps)"/>
                <a:ea typeface="Calibri"/>
                <a:cs typeface="Times New Roman"/>
              </a:rPr>
              <a:t>indicateurs</a:t>
            </a:r>
            <a:r>
              <a:rPr lang="en-US" sz="1400" dirty="0">
                <a:latin typeface="Calibri (Corps)"/>
                <a:ea typeface="Calibri"/>
                <a:cs typeface="Times New Roman"/>
              </a:rPr>
              <a:t> de </a:t>
            </a:r>
            <a:r>
              <a:rPr lang="en-US" sz="1400" dirty="0" err="1">
                <a:latin typeface="Calibri (Corps)"/>
                <a:ea typeface="Calibri"/>
                <a:cs typeface="Times New Roman"/>
              </a:rPr>
              <a:t>l’Agriculture</a:t>
            </a:r>
            <a:r>
              <a:rPr lang="en-US" sz="1400" dirty="0">
                <a:latin typeface="Calibri (Corps)"/>
                <a:ea typeface="Calibri"/>
                <a:cs typeface="Times New Roman"/>
              </a:rPr>
              <a:t> </a:t>
            </a:r>
            <a:r>
              <a:rPr lang="en-US" sz="1400" dirty="0" smtClean="0">
                <a:latin typeface="Calibri (Corps)"/>
                <a:ea typeface="Calibri"/>
                <a:cs typeface="Times New Roman"/>
              </a:rPr>
              <a:t>!</a:t>
            </a:r>
          </a:p>
          <a:p>
            <a:pPr marL="0" marR="0" indent="0">
              <a:lnSpc>
                <a:spcPct val="115000"/>
              </a:lnSpc>
              <a:spcBef>
                <a:spcPts val="0"/>
              </a:spcBef>
              <a:spcAft>
                <a:spcPts val="0"/>
              </a:spcAft>
              <a:buNone/>
            </a:pPr>
            <a:r>
              <a:rPr lang="en-US" sz="1400" dirty="0" smtClean="0">
                <a:latin typeface="Calibri (Corps)"/>
                <a:ea typeface="Calibri"/>
                <a:cs typeface="Times New Roman"/>
              </a:rPr>
              <a:t>      </a:t>
            </a:r>
            <a:r>
              <a:rPr lang="en-US" sz="1400" dirty="0" err="1" smtClean="0">
                <a:latin typeface="Calibri (Corps)"/>
                <a:ea typeface="Calibri"/>
                <a:cs typeface="Times New Roman"/>
              </a:rPr>
              <a:t>Indicateurs</a:t>
            </a:r>
            <a:r>
              <a:rPr lang="en-US" sz="1400" dirty="0" smtClean="0">
                <a:latin typeface="Calibri (Corps)"/>
                <a:ea typeface="Calibri"/>
                <a:cs typeface="Times New Roman"/>
              </a:rPr>
              <a:t> non </a:t>
            </a:r>
            <a:r>
              <a:rPr lang="en-US" sz="1400" dirty="0" err="1" smtClean="0">
                <a:latin typeface="Calibri (Corps)"/>
                <a:ea typeface="Calibri"/>
                <a:cs typeface="Times New Roman"/>
              </a:rPr>
              <a:t>reportés</a:t>
            </a:r>
            <a:r>
              <a:rPr lang="en-US" sz="1400" dirty="0" smtClean="0">
                <a:latin typeface="Calibri (Corps)"/>
                <a:ea typeface="Calibri"/>
                <a:cs typeface="Times New Roman"/>
              </a:rPr>
              <a:t> :15</a:t>
            </a:r>
            <a:endParaRPr lang="fr-FR" sz="1400" dirty="0">
              <a:latin typeface="Calibri (Corps)"/>
            </a:endParaRPr>
          </a:p>
        </p:txBody>
      </p:sp>
      <p:sp>
        <p:nvSpPr>
          <p:cNvPr id="3" name="Title 1"/>
          <p:cNvSpPr txBox="1">
            <a:spLocks/>
          </p:cNvSpPr>
          <p:nvPr/>
        </p:nvSpPr>
        <p:spPr>
          <a:xfrm>
            <a:off x="838200" y="546653"/>
            <a:ext cx="9129215" cy="757130"/>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dirty="0" smtClean="0">
                <a:latin typeface="Calibri (Corps)"/>
                <a:ea typeface="Calibri"/>
                <a:cs typeface="Times New Roman"/>
              </a:rPr>
              <a:t>PIA3: </a:t>
            </a:r>
            <a:r>
              <a:rPr lang="fr-FR" sz="2400" b="1" dirty="0" smtClean="0">
                <a:latin typeface="Calibri (Corps)"/>
                <a:ea typeface="Calibri"/>
                <a:cs typeface="Times New Roman"/>
              </a:rPr>
              <a:t>Amélioration de La Production et Diversification des Moyens De </a:t>
            </a:r>
            <a:r>
              <a:rPr lang="fr-FR" sz="2400" b="1" dirty="0" err="1" smtClean="0">
                <a:latin typeface="Calibri (Corps)"/>
                <a:ea typeface="Calibri"/>
                <a:cs typeface="Times New Roman"/>
              </a:rPr>
              <a:t>Subsistence</a:t>
            </a:r>
            <a:endParaRPr lang="en-US" sz="2400" dirty="0">
              <a:latin typeface="Calibri (Corps)"/>
            </a:endParaRPr>
          </a:p>
        </p:txBody>
      </p:sp>
      <p:pic>
        <p:nvPicPr>
          <p:cNvPr id="4" name="Image 3"/>
          <p:cNvPicPr>
            <a:picLocks noChangeAspect="1"/>
          </p:cNvPicPr>
          <p:nvPr/>
        </p:nvPicPr>
        <p:blipFill>
          <a:blip r:embed="rId2"/>
          <a:stretch>
            <a:fillRect/>
          </a:stretch>
        </p:blipFill>
        <p:spPr>
          <a:xfrm>
            <a:off x="2518737" y="4001293"/>
            <a:ext cx="8486368" cy="2310584"/>
          </a:xfrm>
          <a:prstGeom prst="rect">
            <a:avLst/>
          </a:prstGeom>
        </p:spPr>
      </p:pic>
    </p:spTree>
    <p:extLst>
      <p:ext uri="{BB962C8B-B14F-4D97-AF65-F5344CB8AC3E}">
        <p14:creationId xmlns:p14="http://schemas.microsoft.com/office/powerpoint/2010/main" val="3620570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en-US" sz="1600" b="1" dirty="0" err="1">
                <a:latin typeface="Calibri (Corps)"/>
                <a:cs typeface="Times New Roman"/>
              </a:rPr>
              <a:t>Résultat</a:t>
            </a:r>
            <a:r>
              <a:rPr lang="en-US" sz="1600" b="1" dirty="0">
                <a:latin typeface="Calibri (Corps)"/>
                <a:cs typeface="Times New Roman"/>
              </a:rPr>
              <a:t> </a:t>
            </a:r>
            <a:r>
              <a:rPr lang="en-US" sz="1600" b="1" dirty="0" err="1">
                <a:latin typeface="Calibri (Corps)"/>
                <a:cs typeface="Times New Roman"/>
              </a:rPr>
              <a:t>Attendu</a:t>
            </a:r>
            <a:r>
              <a:rPr lang="en-US" sz="1600" b="1" dirty="0">
                <a:latin typeface="Calibri (Corps)"/>
                <a:cs typeface="Times New Roman"/>
              </a:rPr>
              <a:t> : </a:t>
            </a:r>
            <a:r>
              <a:rPr lang="fr-FR" sz="1600" b="1" dirty="0">
                <a:latin typeface="Calibri (Corps)"/>
                <a:cs typeface="Times New Roman"/>
              </a:rPr>
              <a:t>Augmentation de la production et diversification de moyens </a:t>
            </a:r>
            <a:r>
              <a:rPr lang="fr-FR" sz="1600" b="1" dirty="0" smtClean="0">
                <a:latin typeface="Calibri (Corps)"/>
                <a:cs typeface="Times New Roman"/>
              </a:rPr>
              <a:t>de </a:t>
            </a:r>
            <a:r>
              <a:rPr lang="fr-FR" sz="1600" b="1" dirty="0">
                <a:latin typeface="Calibri (Corps)"/>
                <a:cs typeface="Times New Roman"/>
              </a:rPr>
              <a:t>subsistance</a:t>
            </a:r>
          </a:p>
          <a:p>
            <a:pPr marL="0" indent="0">
              <a:buNone/>
            </a:pPr>
            <a:endParaRPr lang="en-US" sz="1600" b="1" dirty="0" smtClean="0">
              <a:latin typeface="Calibri (Corps)"/>
              <a:cs typeface="Times New Roman"/>
            </a:endParaRPr>
          </a:p>
          <a:p>
            <a:pPr marL="0" indent="0">
              <a:buNone/>
            </a:pPr>
            <a:r>
              <a:rPr lang="en-US" sz="1600" b="1" dirty="0" smtClean="0">
                <a:latin typeface="Calibri (Corps)"/>
                <a:cs typeface="Times New Roman"/>
              </a:rPr>
              <a:t>3.2 </a:t>
            </a:r>
            <a:r>
              <a:rPr lang="fr-FR" sz="1600" b="1" dirty="0">
                <a:latin typeface="Calibri (Corps)"/>
                <a:cs typeface="Times New Roman"/>
              </a:rPr>
              <a:t>Ministère des Affaires Sociales et des Solidarités</a:t>
            </a:r>
            <a:endParaRPr lang="en-US" sz="1600" b="1" dirty="0">
              <a:latin typeface="Calibri (Corps)"/>
              <a:cs typeface="Times New Roman"/>
            </a:endParaRPr>
          </a:p>
          <a:p>
            <a:pPr marL="0" marR="0" indent="0">
              <a:lnSpc>
                <a:spcPct val="115000"/>
              </a:lnSpc>
              <a:spcBef>
                <a:spcPts val="0"/>
              </a:spcBef>
              <a:spcAft>
                <a:spcPts val="0"/>
              </a:spcAft>
              <a:buNone/>
            </a:pPr>
            <a:r>
              <a:rPr lang="en-US" sz="1600" dirty="0">
                <a:latin typeface="Calibri (Corps)"/>
                <a:ea typeface="Calibri"/>
                <a:cs typeface="Times New Roman"/>
              </a:rPr>
              <a:t>    </a:t>
            </a:r>
            <a:endParaRPr lang="en-US" sz="1600" dirty="0" smtClean="0">
              <a:latin typeface="Calibri (Corps)"/>
              <a:ea typeface="Calibri"/>
              <a:cs typeface="Times New Roman"/>
            </a:endParaRPr>
          </a:p>
          <a:p>
            <a:pPr marL="0" marR="0" indent="0">
              <a:lnSpc>
                <a:spcPct val="115000"/>
              </a:lnSpc>
              <a:spcBef>
                <a:spcPts val="0"/>
              </a:spcBef>
              <a:spcAft>
                <a:spcPts val="0"/>
              </a:spcAft>
              <a:buNone/>
            </a:pPr>
            <a:r>
              <a:rPr lang="en-US" sz="1600" dirty="0">
                <a:latin typeface="Calibri (Corps)"/>
                <a:ea typeface="Calibri"/>
                <a:cs typeface="Times New Roman"/>
              </a:rPr>
              <a:t> </a:t>
            </a:r>
            <a:r>
              <a:rPr lang="en-US" sz="1600" dirty="0" smtClean="0">
                <a:latin typeface="Calibri (Corps)"/>
                <a:ea typeface="Calibri"/>
                <a:cs typeface="Times New Roman"/>
              </a:rPr>
              <a:t>         </a:t>
            </a:r>
            <a:r>
              <a:rPr lang="en-US" sz="1600" dirty="0">
                <a:latin typeface="Calibri (Corps)"/>
                <a:ea typeface="Calibri"/>
                <a:cs typeface="Times New Roman"/>
              </a:rPr>
              <a:t>Total </a:t>
            </a:r>
            <a:r>
              <a:rPr lang="en-US" sz="1600" dirty="0" err="1">
                <a:latin typeface="Calibri (Corps)"/>
                <a:ea typeface="Calibri"/>
                <a:cs typeface="Times New Roman"/>
              </a:rPr>
              <a:t>Indicateurs</a:t>
            </a:r>
            <a:r>
              <a:rPr lang="en-US" sz="1600" dirty="0">
                <a:latin typeface="Calibri (Corps)"/>
                <a:ea typeface="Calibri"/>
                <a:cs typeface="Times New Roman"/>
              </a:rPr>
              <a:t> = 6</a:t>
            </a:r>
          </a:p>
          <a:p>
            <a:pPr marL="0" marR="0" indent="0">
              <a:lnSpc>
                <a:spcPct val="115000"/>
              </a:lnSpc>
              <a:spcBef>
                <a:spcPts val="0"/>
              </a:spcBef>
              <a:spcAft>
                <a:spcPts val="0"/>
              </a:spcAft>
              <a:buNone/>
            </a:pPr>
            <a:r>
              <a:rPr lang="en-US" sz="1600" dirty="0">
                <a:latin typeface="Calibri (Corps)"/>
                <a:ea typeface="Calibri"/>
                <a:cs typeface="Times New Roman"/>
              </a:rPr>
              <a:t>       </a:t>
            </a:r>
            <a:r>
              <a:rPr lang="en-US" sz="1600" dirty="0" smtClean="0">
                <a:latin typeface="Calibri (Corps)"/>
                <a:ea typeface="Calibri"/>
                <a:cs typeface="Times New Roman"/>
              </a:rPr>
              <a:t>    </a:t>
            </a:r>
            <a:r>
              <a:rPr lang="en-US" sz="1600" dirty="0" err="1" smtClean="0">
                <a:latin typeface="Calibri (Corps)"/>
                <a:ea typeface="Calibri"/>
                <a:cs typeface="Times New Roman"/>
              </a:rPr>
              <a:t>Indicateurs</a:t>
            </a:r>
            <a:r>
              <a:rPr lang="en-US" sz="1600" dirty="0" smtClean="0">
                <a:latin typeface="Calibri (Corps)"/>
                <a:ea typeface="Calibri"/>
                <a:cs typeface="Times New Roman"/>
              </a:rPr>
              <a:t> </a:t>
            </a:r>
            <a:r>
              <a:rPr lang="en-US" sz="1600" dirty="0" err="1">
                <a:latin typeface="Calibri (Corps)"/>
                <a:ea typeface="Calibri"/>
                <a:cs typeface="Times New Roman"/>
              </a:rPr>
              <a:t>reportés</a:t>
            </a:r>
            <a:r>
              <a:rPr lang="en-US" sz="1600" dirty="0">
                <a:latin typeface="Calibri (Corps)"/>
                <a:ea typeface="Calibri"/>
                <a:cs typeface="Times New Roman"/>
              </a:rPr>
              <a:t>  : 5</a:t>
            </a:r>
          </a:p>
          <a:p>
            <a:pPr marL="0" marR="0" indent="0">
              <a:lnSpc>
                <a:spcPct val="115000"/>
              </a:lnSpc>
              <a:spcBef>
                <a:spcPts val="0"/>
              </a:spcBef>
              <a:spcAft>
                <a:spcPts val="0"/>
              </a:spcAft>
              <a:buNone/>
            </a:pPr>
            <a:r>
              <a:rPr lang="en-US" sz="1600" dirty="0">
                <a:latin typeface="Calibri (Corps)"/>
                <a:ea typeface="Calibri"/>
                <a:cs typeface="Times New Roman"/>
              </a:rPr>
              <a:t> </a:t>
            </a:r>
            <a:r>
              <a:rPr lang="en-US" sz="1600" dirty="0" smtClean="0">
                <a:latin typeface="Calibri (Corps)"/>
                <a:ea typeface="Calibri"/>
                <a:cs typeface="Times New Roman"/>
              </a:rPr>
              <a:t>          </a:t>
            </a:r>
            <a:r>
              <a:rPr lang="en-US" sz="1600" dirty="0" err="1" smtClean="0">
                <a:latin typeface="Calibri (Corps)"/>
                <a:ea typeface="Calibri"/>
                <a:cs typeface="Times New Roman"/>
              </a:rPr>
              <a:t>Indicateurs</a:t>
            </a:r>
            <a:r>
              <a:rPr lang="en-US" sz="1600" dirty="0" smtClean="0">
                <a:latin typeface="Calibri (Corps)"/>
                <a:ea typeface="Calibri"/>
                <a:cs typeface="Times New Roman"/>
              </a:rPr>
              <a:t> </a:t>
            </a:r>
            <a:r>
              <a:rPr lang="en-US" sz="1600" dirty="0">
                <a:latin typeface="Calibri (Corps)"/>
                <a:ea typeface="Calibri"/>
                <a:cs typeface="Times New Roman"/>
              </a:rPr>
              <a:t>non </a:t>
            </a:r>
            <a:r>
              <a:rPr lang="en-US" sz="1600" dirty="0" err="1">
                <a:latin typeface="Calibri (Corps)"/>
                <a:ea typeface="Calibri"/>
                <a:cs typeface="Times New Roman"/>
              </a:rPr>
              <a:t>reportés</a:t>
            </a:r>
            <a:r>
              <a:rPr lang="en-US" sz="1600" dirty="0">
                <a:latin typeface="Calibri (Corps)"/>
                <a:ea typeface="Calibri"/>
                <a:cs typeface="Times New Roman"/>
              </a:rPr>
              <a:t> :1</a:t>
            </a:r>
            <a:endParaRPr lang="en-US" sz="1600" b="1" dirty="0">
              <a:latin typeface="Calibri (Corps)"/>
              <a:cs typeface="Times New Roman"/>
            </a:endParaRPr>
          </a:p>
          <a:p>
            <a:pPr marL="0" indent="0">
              <a:buNone/>
            </a:pPr>
            <a:endParaRPr lang="fr-FR" dirty="0"/>
          </a:p>
        </p:txBody>
      </p:sp>
      <p:pic>
        <p:nvPicPr>
          <p:cNvPr id="4" name="Image 3"/>
          <p:cNvPicPr>
            <a:picLocks noChangeAspect="1"/>
          </p:cNvPicPr>
          <p:nvPr/>
        </p:nvPicPr>
        <p:blipFill>
          <a:blip r:embed="rId2"/>
          <a:stretch>
            <a:fillRect/>
          </a:stretch>
        </p:blipFill>
        <p:spPr>
          <a:xfrm>
            <a:off x="1587506" y="4001294"/>
            <a:ext cx="8480271" cy="2017951"/>
          </a:xfrm>
          <a:prstGeom prst="rect">
            <a:avLst/>
          </a:prstGeom>
        </p:spPr>
      </p:pic>
      <p:sp>
        <p:nvSpPr>
          <p:cNvPr id="5" name="Title 1"/>
          <p:cNvSpPr txBox="1">
            <a:spLocks/>
          </p:cNvSpPr>
          <p:nvPr/>
        </p:nvSpPr>
        <p:spPr>
          <a:xfrm>
            <a:off x="838200" y="546653"/>
            <a:ext cx="9129215" cy="757130"/>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dirty="0" smtClean="0">
                <a:latin typeface="Calibri (Corps)"/>
                <a:ea typeface="Calibri"/>
                <a:cs typeface="Times New Roman"/>
              </a:rPr>
              <a:t>PIA3: </a:t>
            </a:r>
            <a:r>
              <a:rPr lang="fr-FR" sz="2400" b="1" dirty="0" smtClean="0">
                <a:latin typeface="Calibri (Corps)"/>
                <a:ea typeface="Calibri"/>
                <a:cs typeface="Times New Roman"/>
              </a:rPr>
              <a:t>Amélioration de La Production et Diversification des Moyens De </a:t>
            </a:r>
            <a:r>
              <a:rPr lang="fr-FR" sz="2400" b="1" dirty="0" err="1" smtClean="0">
                <a:latin typeface="Calibri (Corps)"/>
                <a:ea typeface="Calibri"/>
                <a:cs typeface="Times New Roman"/>
              </a:rPr>
              <a:t>Subsistence</a:t>
            </a:r>
            <a:endParaRPr lang="en-US" sz="2400" dirty="0">
              <a:latin typeface="Calibri (Corps)"/>
            </a:endParaRPr>
          </a:p>
        </p:txBody>
      </p:sp>
    </p:spTree>
    <p:extLst>
      <p:ext uri="{BB962C8B-B14F-4D97-AF65-F5344CB8AC3E}">
        <p14:creationId xmlns:p14="http://schemas.microsoft.com/office/powerpoint/2010/main" val="4101228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781878" y="1746112"/>
            <a:ext cx="10515600" cy="4351338"/>
          </a:xfrm>
        </p:spPr>
        <p:txBody>
          <a:bodyPr/>
          <a:lstStyle/>
          <a:p>
            <a:pPr marL="0" indent="0">
              <a:buNone/>
            </a:pPr>
            <a:r>
              <a:rPr lang="en-US" sz="1600" b="1" dirty="0" err="1">
                <a:latin typeface="Calibri (Corps)"/>
                <a:cs typeface="Times New Roman"/>
              </a:rPr>
              <a:t>Résultat</a:t>
            </a:r>
            <a:r>
              <a:rPr lang="en-US" sz="1600" b="1" dirty="0">
                <a:latin typeface="Calibri (Corps)"/>
                <a:cs typeface="Times New Roman"/>
              </a:rPr>
              <a:t> </a:t>
            </a:r>
            <a:r>
              <a:rPr lang="en-US" sz="1600" b="1" dirty="0" err="1">
                <a:latin typeface="Calibri (Corps)"/>
                <a:cs typeface="Times New Roman"/>
              </a:rPr>
              <a:t>Attendu</a:t>
            </a:r>
            <a:r>
              <a:rPr lang="en-US" sz="1600" b="1" dirty="0">
                <a:latin typeface="Calibri (Corps)"/>
                <a:cs typeface="Times New Roman"/>
              </a:rPr>
              <a:t> : </a:t>
            </a:r>
            <a:r>
              <a:rPr lang="fr-FR" sz="1600" b="1" dirty="0">
                <a:latin typeface="Calibri (Corps)"/>
                <a:cs typeface="Times New Roman"/>
              </a:rPr>
              <a:t>Augmentation de la production et diversification de moyens de </a:t>
            </a:r>
            <a:r>
              <a:rPr lang="fr-FR" sz="1600" b="1" dirty="0" smtClean="0">
                <a:latin typeface="Calibri (Corps)"/>
                <a:cs typeface="Times New Roman"/>
              </a:rPr>
              <a:t> </a:t>
            </a:r>
            <a:r>
              <a:rPr lang="fr-FR" sz="1600" b="1" dirty="0">
                <a:latin typeface="Calibri (Corps)"/>
                <a:cs typeface="Times New Roman"/>
              </a:rPr>
              <a:t>subsistance</a:t>
            </a:r>
          </a:p>
          <a:p>
            <a:pPr marL="0" indent="0">
              <a:lnSpc>
                <a:spcPct val="115000"/>
              </a:lnSpc>
              <a:buNone/>
            </a:pPr>
            <a:r>
              <a:rPr lang="en-US" sz="1600" b="1" dirty="0" smtClean="0">
                <a:latin typeface="Calibri (Corps)"/>
                <a:ea typeface="Calibri"/>
                <a:cs typeface="Times New Roman"/>
              </a:rPr>
              <a:t>3.3 </a:t>
            </a:r>
            <a:r>
              <a:rPr lang="fr-FR" sz="1600" b="1" dirty="0">
                <a:latin typeface="Calibri (Corps)"/>
                <a:cs typeface="Times New Roman"/>
              </a:rPr>
              <a:t>Ministère du Commerce et du Tourisme</a:t>
            </a:r>
            <a:endParaRPr lang="en-US" sz="1600" b="1" dirty="0">
              <a:latin typeface="Calibri (Corps)"/>
              <a:ea typeface="Calibri"/>
              <a:cs typeface="Times New Roman"/>
            </a:endParaRPr>
          </a:p>
          <a:p>
            <a:pPr marL="0" indent="0">
              <a:lnSpc>
                <a:spcPct val="115000"/>
              </a:lnSpc>
              <a:spcBef>
                <a:spcPts val="0"/>
              </a:spcBef>
              <a:buNone/>
            </a:pPr>
            <a:r>
              <a:rPr lang="en-US" sz="1600" dirty="0" smtClean="0">
                <a:latin typeface="Calibri (Corps)"/>
                <a:ea typeface="Calibri"/>
                <a:cs typeface="Times New Roman"/>
              </a:rPr>
              <a:t>	</a:t>
            </a:r>
          </a:p>
          <a:p>
            <a:pPr marL="0" indent="0">
              <a:lnSpc>
                <a:spcPct val="115000"/>
              </a:lnSpc>
              <a:spcBef>
                <a:spcPts val="0"/>
              </a:spcBef>
              <a:buNone/>
            </a:pPr>
            <a:r>
              <a:rPr lang="en-US" sz="1600" dirty="0">
                <a:latin typeface="Calibri (Corps)"/>
                <a:ea typeface="Calibri"/>
                <a:cs typeface="Times New Roman"/>
              </a:rPr>
              <a:t> </a:t>
            </a:r>
            <a:r>
              <a:rPr lang="en-US" sz="1600" dirty="0" smtClean="0">
                <a:latin typeface="Calibri (Corps)"/>
                <a:ea typeface="Calibri"/>
                <a:cs typeface="Times New Roman"/>
              </a:rPr>
              <a:t>               Total </a:t>
            </a:r>
            <a:r>
              <a:rPr lang="en-US" sz="1600" dirty="0" err="1">
                <a:latin typeface="Calibri (Corps)"/>
                <a:ea typeface="Calibri"/>
                <a:cs typeface="Times New Roman"/>
              </a:rPr>
              <a:t>Indicateurs</a:t>
            </a:r>
            <a:r>
              <a:rPr lang="en-US" sz="1600" dirty="0">
                <a:latin typeface="Calibri (Corps)"/>
                <a:ea typeface="Calibri"/>
                <a:cs typeface="Times New Roman"/>
              </a:rPr>
              <a:t> = 3</a:t>
            </a:r>
          </a:p>
          <a:p>
            <a:pPr marL="0" indent="0">
              <a:lnSpc>
                <a:spcPct val="115000"/>
              </a:lnSpc>
              <a:spcBef>
                <a:spcPts val="0"/>
              </a:spcBef>
              <a:buNone/>
            </a:pPr>
            <a:r>
              <a:rPr lang="en-US" sz="1600" dirty="0" smtClean="0">
                <a:latin typeface="Calibri (Corps)"/>
                <a:ea typeface="Calibri"/>
                <a:cs typeface="Times New Roman"/>
              </a:rPr>
              <a:t>	</a:t>
            </a:r>
            <a:r>
              <a:rPr lang="en-US" sz="1600" dirty="0" err="1" smtClean="0">
                <a:latin typeface="Calibri (Corps)"/>
                <a:ea typeface="Calibri"/>
                <a:cs typeface="Times New Roman"/>
              </a:rPr>
              <a:t>Indicateurs</a:t>
            </a:r>
            <a:r>
              <a:rPr lang="en-US" sz="1600" dirty="0" smtClean="0">
                <a:latin typeface="Calibri (Corps)"/>
                <a:ea typeface="Calibri"/>
                <a:cs typeface="Times New Roman"/>
              </a:rPr>
              <a:t> </a:t>
            </a:r>
            <a:r>
              <a:rPr lang="en-US" sz="1600" dirty="0" err="1">
                <a:latin typeface="Calibri (Corps)"/>
                <a:ea typeface="Calibri"/>
                <a:cs typeface="Times New Roman"/>
              </a:rPr>
              <a:t>reportés</a:t>
            </a:r>
            <a:r>
              <a:rPr lang="en-US" sz="1600" dirty="0">
                <a:latin typeface="Calibri (Corps)"/>
                <a:ea typeface="Calibri"/>
                <a:cs typeface="Times New Roman"/>
              </a:rPr>
              <a:t>  : 3</a:t>
            </a:r>
          </a:p>
          <a:p>
            <a:pPr marL="0" indent="0">
              <a:lnSpc>
                <a:spcPct val="115000"/>
              </a:lnSpc>
              <a:spcBef>
                <a:spcPts val="0"/>
              </a:spcBef>
              <a:buNone/>
            </a:pPr>
            <a:r>
              <a:rPr lang="en-US" sz="1600" dirty="0" smtClean="0">
                <a:latin typeface="Calibri (Corps)"/>
                <a:ea typeface="Calibri"/>
                <a:cs typeface="Times New Roman"/>
              </a:rPr>
              <a:t>	</a:t>
            </a:r>
            <a:r>
              <a:rPr lang="en-US" sz="1600" dirty="0" err="1" smtClean="0">
                <a:latin typeface="Calibri (Corps)"/>
                <a:ea typeface="Calibri"/>
                <a:cs typeface="Times New Roman"/>
              </a:rPr>
              <a:t>Indicateurs</a:t>
            </a:r>
            <a:r>
              <a:rPr lang="en-US" sz="1600" dirty="0" smtClean="0">
                <a:latin typeface="Calibri (Corps)"/>
                <a:ea typeface="Calibri"/>
                <a:cs typeface="Times New Roman"/>
              </a:rPr>
              <a:t> </a:t>
            </a:r>
            <a:r>
              <a:rPr lang="en-US" sz="1600" dirty="0">
                <a:latin typeface="Calibri (Corps)"/>
                <a:ea typeface="Calibri"/>
                <a:cs typeface="Times New Roman"/>
              </a:rPr>
              <a:t>non </a:t>
            </a:r>
            <a:r>
              <a:rPr lang="en-US" sz="1600" dirty="0" err="1">
                <a:latin typeface="Calibri (Corps)"/>
                <a:ea typeface="Calibri"/>
                <a:cs typeface="Times New Roman"/>
              </a:rPr>
              <a:t>reportés</a:t>
            </a:r>
            <a:r>
              <a:rPr lang="en-US" sz="1600" dirty="0">
                <a:latin typeface="Calibri (Corps)"/>
                <a:ea typeface="Calibri"/>
                <a:cs typeface="Times New Roman"/>
              </a:rPr>
              <a:t> 0</a:t>
            </a:r>
          </a:p>
          <a:p>
            <a:pPr marL="0" indent="0">
              <a:buNone/>
            </a:pPr>
            <a:endParaRPr lang="fr-FR" dirty="0"/>
          </a:p>
        </p:txBody>
      </p:sp>
      <p:sp>
        <p:nvSpPr>
          <p:cNvPr id="5" name="Title 1"/>
          <p:cNvSpPr txBox="1">
            <a:spLocks/>
          </p:cNvSpPr>
          <p:nvPr/>
        </p:nvSpPr>
        <p:spPr>
          <a:xfrm>
            <a:off x="838200" y="546653"/>
            <a:ext cx="9129215" cy="757130"/>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dirty="0" smtClean="0">
                <a:latin typeface="Calibri (Corps)"/>
                <a:ea typeface="Calibri"/>
                <a:cs typeface="Times New Roman"/>
              </a:rPr>
              <a:t>PIA3: </a:t>
            </a:r>
            <a:r>
              <a:rPr lang="fr-FR" sz="2400" b="1" dirty="0" smtClean="0">
                <a:latin typeface="Calibri (Corps)"/>
                <a:ea typeface="Calibri"/>
                <a:cs typeface="Times New Roman"/>
              </a:rPr>
              <a:t>Amélioration de La Production et Diversification des Moyens De </a:t>
            </a:r>
            <a:r>
              <a:rPr lang="fr-FR" sz="2400" b="1" dirty="0" err="1" smtClean="0">
                <a:latin typeface="Calibri (Corps)"/>
                <a:ea typeface="Calibri"/>
                <a:cs typeface="Times New Roman"/>
              </a:rPr>
              <a:t>Subsistence</a:t>
            </a:r>
            <a:endParaRPr lang="en-US" sz="2400" dirty="0">
              <a:latin typeface="Calibri (Corps)"/>
            </a:endParaRPr>
          </a:p>
        </p:txBody>
      </p:sp>
      <p:graphicFrame>
        <p:nvGraphicFramePr>
          <p:cNvPr id="6" name="Tableau 5"/>
          <p:cNvGraphicFramePr>
            <a:graphicFrameLocks noGrp="1"/>
          </p:cNvGraphicFramePr>
          <p:nvPr>
            <p:extLst>
              <p:ext uri="{D42A27DB-BD31-4B8C-83A1-F6EECF244321}">
                <p14:modId xmlns:p14="http://schemas.microsoft.com/office/powerpoint/2010/main" val="4230976037"/>
              </p:ext>
            </p:extLst>
          </p:nvPr>
        </p:nvGraphicFramePr>
        <p:xfrm>
          <a:off x="1082229" y="3816626"/>
          <a:ext cx="8458200" cy="1278583"/>
        </p:xfrm>
        <a:graphic>
          <a:graphicData uri="http://schemas.openxmlformats.org/drawingml/2006/table">
            <a:tbl>
              <a:tblPr>
                <a:tableStyleId>{616DA210-FB5B-4158-B5E0-FEB733F419BA}</a:tableStyleId>
              </a:tblPr>
              <a:tblGrid>
                <a:gridCol w="4805736">
                  <a:extLst>
                    <a:ext uri="{9D8B030D-6E8A-4147-A177-3AD203B41FA5}">
                      <a16:colId xmlns="" xmlns:a16="http://schemas.microsoft.com/office/drawing/2014/main" val="422857965"/>
                    </a:ext>
                  </a:extLst>
                </a:gridCol>
                <a:gridCol w="1182301">
                  <a:extLst>
                    <a:ext uri="{9D8B030D-6E8A-4147-A177-3AD203B41FA5}">
                      <a16:colId xmlns="" xmlns:a16="http://schemas.microsoft.com/office/drawing/2014/main" val="663188818"/>
                    </a:ext>
                  </a:extLst>
                </a:gridCol>
                <a:gridCol w="633375">
                  <a:extLst>
                    <a:ext uri="{9D8B030D-6E8A-4147-A177-3AD203B41FA5}">
                      <a16:colId xmlns="" xmlns:a16="http://schemas.microsoft.com/office/drawing/2014/main" val="3712844563"/>
                    </a:ext>
                  </a:extLst>
                </a:gridCol>
                <a:gridCol w="1203413">
                  <a:extLst>
                    <a:ext uri="{9D8B030D-6E8A-4147-A177-3AD203B41FA5}">
                      <a16:colId xmlns="" xmlns:a16="http://schemas.microsoft.com/office/drawing/2014/main" val="278864959"/>
                    </a:ext>
                  </a:extLst>
                </a:gridCol>
                <a:gridCol w="633375">
                  <a:extLst>
                    <a:ext uri="{9D8B030D-6E8A-4147-A177-3AD203B41FA5}">
                      <a16:colId xmlns="" xmlns:a16="http://schemas.microsoft.com/office/drawing/2014/main" val="329334809"/>
                    </a:ext>
                  </a:extLst>
                </a:gridCol>
              </a:tblGrid>
              <a:tr h="233081">
                <a:tc rowSpan="2">
                  <a:txBody>
                    <a:bodyPr/>
                    <a:lstStyle/>
                    <a:p>
                      <a:pPr algn="ctr" rtl="0" fontAlgn="ctr"/>
                      <a:r>
                        <a:rPr lang="fr-FR" sz="1400" u="none" strike="noStrike" dirty="0">
                          <a:effectLst/>
                        </a:rPr>
                        <a:t>Indicateurs Définis pour le  CPP</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ctr"/>
                </a:tc>
                <a:tc rowSpan="2">
                  <a:txBody>
                    <a:bodyPr/>
                    <a:lstStyle/>
                    <a:p>
                      <a:pPr algn="ctr" rtl="0" fontAlgn="ctr"/>
                      <a:r>
                        <a:rPr lang="fr-FR" sz="1400" u="none" strike="noStrike" dirty="0">
                          <a:effectLst/>
                        </a:rPr>
                        <a:t>Données de base 2019/20</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ctr"/>
                </a:tc>
                <a:tc gridSpan="3">
                  <a:txBody>
                    <a:bodyPr/>
                    <a:lstStyle/>
                    <a:p>
                      <a:pPr algn="ctr" rtl="0" fontAlgn="ctr"/>
                      <a:r>
                        <a:rPr lang="fr-FR" sz="1400" u="none" strike="noStrike" dirty="0">
                          <a:effectLst/>
                        </a:rPr>
                        <a:t>2021/22</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ct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258347700"/>
                  </a:ext>
                </a:extLst>
              </a:tr>
              <a:tr h="233081">
                <a:tc vMerge="1">
                  <a:txBody>
                    <a:bodyPr/>
                    <a:lstStyle/>
                    <a:p>
                      <a:endParaRPr lang="fr-FR"/>
                    </a:p>
                  </a:txBody>
                  <a:tcPr/>
                </a:tc>
                <a:tc vMerge="1">
                  <a:txBody>
                    <a:bodyPr/>
                    <a:lstStyle/>
                    <a:p>
                      <a:endParaRPr lang="fr-FR"/>
                    </a:p>
                  </a:txBody>
                  <a:tcPr/>
                </a:tc>
                <a:tc>
                  <a:txBody>
                    <a:bodyPr/>
                    <a:lstStyle/>
                    <a:p>
                      <a:pPr algn="ctr" fontAlgn="b"/>
                      <a:r>
                        <a:rPr lang="fr-FR" sz="1400" u="none" strike="noStrike">
                          <a:effectLst/>
                        </a:rPr>
                        <a:t>Cible</a:t>
                      </a:r>
                      <a:endParaRPr lang="fr-F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b"/>
                </a:tc>
                <a:tc>
                  <a:txBody>
                    <a:bodyPr/>
                    <a:lstStyle/>
                    <a:p>
                      <a:pPr algn="ctr" fontAlgn="b"/>
                      <a:r>
                        <a:rPr lang="fr-FR" sz="1400" u="none" strike="noStrike">
                          <a:effectLst/>
                        </a:rPr>
                        <a:t>Réalisation</a:t>
                      </a:r>
                      <a:endParaRPr lang="fr-F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b"/>
                </a:tc>
                <a:tc>
                  <a:txBody>
                    <a:bodyPr/>
                    <a:lstStyle/>
                    <a:p>
                      <a:pPr algn="ctr" fontAlgn="b"/>
                      <a:r>
                        <a:rPr lang="fr-FR" sz="1400" u="none" strike="noStrike" dirty="0">
                          <a:effectLst/>
                        </a:rPr>
                        <a:t>%</a:t>
                      </a:r>
                      <a:endParaRPr lang="fr-F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b"/>
                </a:tc>
                <a:extLst>
                  <a:ext uri="{0D108BD9-81ED-4DB2-BD59-A6C34878D82A}">
                    <a16:rowId xmlns="" xmlns:a16="http://schemas.microsoft.com/office/drawing/2014/main" val="1108589930"/>
                  </a:ext>
                </a:extLst>
              </a:tr>
              <a:tr h="203105">
                <a:tc>
                  <a:txBody>
                    <a:bodyPr/>
                    <a:lstStyle/>
                    <a:p>
                      <a:pPr algn="l" fontAlgn="b"/>
                      <a:r>
                        <a:rPr lang="fr-FR" sz="1200" u="none" strike="noStrike" dirty="0">
                          <a:effectLst/>
                          <a:latin typeface="Times New Roman" panose="02020603050405020304" pitchFamily="18" charset="0"/>
                          <a:cs typeface="Times New Roman" panose="02020603050405020304" pitchFamily="18" charset="0"/>
                        </a:rPr>
                        <a:t>Nombre de textes réglementaire mise à jour</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b"/>
                </a:tc>
                <a:tc>
                  <a:txBody>
                    <a:bodyPr/>
                    <a:lstStyle/>
                    <a:p>
                      <a:pPr algn="ctr" rtl="0" fontAlgn="b"/>
                      <a:r>
                        <a:rPr lang="fr-FR" sz="1200" u="none" strike="noStrike" dirty="0">
                          <a:effectLst/>
                          <a:latin typeface="Times New Roman" panose="02020603050405020304" pitchFamily="18" charset="0"/>
                          <a:cs typeface="Times New Roman" panose="02020603050405020304" pitchFamily="18" charset="0"/>
                        </a:rPr>
                        <a:t>1</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ctr"/>
                </a:tc>
                <a:tc>
                  <a:txBody>
                    <a:bodyPr/>
                    <a:lstStyle/>
                    <a:p>
                      <a:pPr algn="ctr" fontAlgn="b"/>
                      <a:r>
                        <a:rPr lang="fr-FR" sz="1200" u="none" strike="noStrike">
                          <a:effectLst/>
                          <a:latin typeface="Times New Roman" panose="02020603050405020304" pitchFamily="18" charset="0"/>
                          <a:cs typeface="Times New Roman" panose="02020603050405020304" pitchFamily="18" charset="0"/>
                        </a:rPr>
                        <a:t>3</a:t>
                      </a:r>
                      <a:endParaRPr lang="fr-F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ctr"/>
                </a:tc>
                <a:tc>
                  <a:txBody>
                    <a:bodyPr/>
                    <a:lstStyle/>
                    <a:p>
                      <a:pPr algn="ctr" fontAlgn="b"/>
                      <a:r>
                        <a:rPr lang="fr-FR" sz="1200" u="none" strike="noStrike" dirty="0">
                          <a:effectLst/>
                          <a:latin typeface="Times New Roman" panose="02020603050405020304" pitchFamily="18" charset="0"/>
                          <a:cs typeface="Times New Roman" panose="02020603050405020304" pitchFamily="18" charset="0"/>
                        </a:rPr>
                        <a:t>2</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ctr"/>
                </a:tc>
                <a:tc>
                  <a:txBody>
                    <a:bodyPr/>
                    <a:lstStyle/>
                    <a:p>
                      <a:pPr algn="ctr" fontAlgn="b"/>
                      <a:r>
                        <a:rPr lang="fr-FR" sz="1200" u="none" strike="noStrike" dirty="0">
                          <a:effectLst/>
                          <a:latin typeface="Times New Roman" panose="02020603050405020304" pitchFamily="18" charset="0"/>
                          <a:cs typeface="Times New Roman" panose="02020603050405020304" pitchFamily="18" charset="0"/>
                        </a:rPr>
                        <a:t>67%</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ctr"/>
                </a:tc>
                <a:extLst>
                  <a:ext uri="{0D108BD9-81ED-4DB2-BD59-A6C34878D82A}">
                    <a16:rowId xmlns="" xmlns:a16="http://schemas.microsoft.com/office/drawing/2014/main" val="2254905758"/>
                  </a:ext>
                </a:extLst>
              </a:tr>
              <a:tr h="203105">
                <a:tc>
                  <a:txBody>
                    <a:bodyPr/>
                    <a:lstStyle/>
                    <a:p>
                      <a:pPr algn="l" fontAlgn="b"/>
                      <a:r>
                        <a:rPr lang="fr-FR" sz="1200" u="none" strike="noStrike" dirty="0">
                          <a:effectLst/>
                          <a:latin typeface="Times New Roman" panose="02020603050405020304" pitchFamily="18" charset="0"/>
                          <a:cs typeface="Times New Roman" panose="02020603050405020304" pitchFamily="18" charset="0"/>
                        </a:rPr>
                        <a:t>Nombre d’enquêtes cadre et étude pèche réalisée (statistique pèche)</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b"/>
                </a:tc>
                <a:tc>
                  <a:txBody>
                    <a:bodyPr/>
                    <a:lstStyle/>
                    <a:p>
                      <a:pPr algn="ctr" rtl="0" fontAlgn="b"/>
                      <a:r>
                        <a:rPr lang="fr-FR" sz="1200" u="none" strike="noStrike" dirty="0">
                          <a:effectLst/>
                          <a:latin typeface="Times New Roman" panose="02020603050405020304" pitchFamily="18" charset="0"/>
                          <a:cs typeface="Times New Roman" panose="02020603050405020304" pitchFamily="18" charset="0"/>
                        </a:rPr>
                        <a:t>2</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ctr"/>
                </a:tc>
                <a:tc>
                  <a:txBody>
                    <a:bodyPr/>
                    <a:lstStyle/>
                    <a:p>
                      <a:pPr algn="ctr" fontAlgn="b"/>
                      <a:r>
                        <a:rPr lang="fr-FR" sz="1200" u="none" strike="noStrike">
                          <a:effectLst/>
                          <a:latin typeface="Times New Roman" panose="02020603050405020304" pitchFamily="18" charset="0"/>
                          <a:cs typeface="Times New Roman" panose="02020603050405020304" pitchFamily="18" charset="0"/>
                        </a:rPr>
                        <a:t>3</a:t>
                      </a:r>
                      <a:endParaRPr lang="fr-F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ctr"/>
                </a:tc>
                <a:tc>
                  <a:txBody>
                    <a:bodyPr/>
                    <a:lstStyle/>
                    <a:p>
                      <a:pPr algn="ctr" fontAlgn="b"/>
                      <a:r>
                        <a:rPr lang="fr-FR" sz="1200" u="none" strike="noStrike" dirty="0">
                          <a:effectLst/>
                          <a:latin typeface="Times New Roman" panose="02020603050405020304" pitchFamily="18" charset="0"/>
                          <a:cs typeface="Times New Roman" panose="02020603050405020304" pitchFamily="18" charset="0"/>
                        </a:rPr>
                        <a:t>2</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ctr"/>
                </a:tc>
                <a:tc>
                  <a:txBody>
                    <a:bodyPr/>
                    <a:lstStyle/>
                    <a:p>
                      <a:pPr algn="ctr" fontAlgn="b"/>
                      <a:r>
                        <a:rPr lang="fr-FR" sz="1200" u="none" strike="noStrike" dirty="0">
                          <a:effectLst/>
                          <a:latin typeface="Times New Roman" panose="02020603050405020304" pitchFamily="18" charset="0"/>
                          <a:cs typeface="Times New Roman" panose="02020603050405020304" pitchFamily="18" charset="0"/>
                        </a:rPr>
                        <a:t>67%</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ctr"/>
                </a:tc>
                <a:extLst>
                  <a:ext uri="{0D108BD9-81ED-4DB2-BD59-A6C34878D82A}">
                    <a16:rowId xmlns="" xmlns:a16="http://schemas.microsoft.com/office/drawing/2014/main" val="2227947477"/>
                  </a:ext>
                </a:extLst>
              </a:tr>
              <a:tr h="406211">
                <a:tc>
                  <a:txBody>
                    <a:bodyPr/>
                    <a:lstStyle/>
                    <a:p>
                      <a:pPr algn="l" fontAlgn="b"/>
                      <a:r>
                        <a:rPr lang="fr-FR" sz="1200" u="none" strike="noStrike" dirty="0">
                          <a:effectLst/>
                          <a:latin typeface="Times New Roman" panose="02020603050405020304" pitchFamily="18" charset="0"/>
                          <a:cs typeface="Times New Roman" panose="02020603050405020304" pitchFamily="18" charset="0"/>
                        </a:rPr>
                        <a:t>Nombre d’activités génératrices de revenues crées (apiculture, aviculture, artisanale, eco- touriste </a:t>
                      </a:r>
                      <a:r>
                        <a:rPr lang="fr-FR" sz="1200" u="none" strike="noStrike" dirty="0" err="1">
                          <a:effectLst/>
                          <a:latin typeface="Times New Roman" panose="02020603050405020304" pitchFamily="18" charset="0"/>
                          <a:cs typeface="Times New Roman" panose="02020603050405020304" pitchFamily="18" charset="0"/>
                        </a:rPr>
                        <a:t>etc</a:t>
                      </a:r>
                      <a:r>
                        <a:rPr lang="fr-FR" sz="1200" u="none" strike="noStrike" dirty="0">
                          <a:effectLst/>
                          <a:latin typeface="Times New Roman" panose="02020603050405020304" pitchFamily="18" charset="0"/>
                          <a:cs typeface="Times New Roman" panose="02020603050405020304" pitchFamily="18" charset="0"/>
                        </a:rPr>
                        <a:t>)) par genre</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b"/>
                </a:tc>
                <a:tc>
                  <a:txBody>
                    <a:bodyPr/>
                    <a:lstStyle/>
                    <a:p>
                      <a:pPr algn="ctr" rtl="0" fontAlgn="ctr"/>
                      <a:r>
                        <a:rPr lang="fr-FR" sz="1200" u="none" strike="noStrike" dirty="0">
                          <a:effectLst/>
                          <a:latin typeface="Times New Roman" panose="02020603050405020304" pitchFamily="18" charset="0"/>
                          <a:cs typeface="Times New Roman" panose="02020603050405020304" pitchFamily="18" charset="0"/>
                        </a:rPr>
                        <a:t>3</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ctr"/>
                </a:tc>
                <a:tc>
                  <a:txBody>
                    <a:bodyPr/>
                    <a:lstStyle/>
                    <a:p>
                      <a:pPr algn="ctr" fontAlgn="ctr"/>
                      <a:r>
                        <a:rPr lang="fr-FR" sz="1200" u="none" strike="noStrike">
                          <a:effectLst/>
                          <a:latin typeface="Times New Roman" panose="02020603050405020304" pitchFamily="18" charset="0"/>
                          <a:cs typeface="Times New Roman" panose="02020603050405020304" pitchFamily="18" charset="0"/>
                        </a:rPr>
                        <a:t>3</a:t>
                      </a:r>
                      <a:endParaRPr lang="fr-F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ctr"/>
                </a:tc>
                <a:tc>
                  <a:txBody>
                    <a:bodyPr/>
                    <a:lstStyle/>
                    <a:p>
                      <a:pPr algn="ctr" fontAlgn="ctr"/>
                      <a:r>
                        <a:rPr lang="fr-FR" sz="1200" u="none" strike="noStrike" dirty="0">
                          <a:effectLst/>
                          <a:latin typeface="Times New Roman" panose="02020603050405020304" pitchFamily="18" charset="0"/>
                          <a:cs typeface="Times New Roman" panose="02020603050405020304" pitchFamily="18" charset="0"/>
                        </a:rPr>
                        <a:t>3</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ctr"/>
                </a:tc>
                <a:tc>
                  <a:txBody>
                    <a:bodyPr/>
                    <a:lstStyle/>
                    <a:p>
                      <a:pPr algn="ctr" fontAlgn="b"/>
                      <a:r>
                        <a:rPr lang="fr-FR" sz="1200" u="none" strike="noStrike" dirty="0">
                          <a:effectLst/>
                          <a:latin typeface="Times New Roman" panose="02020603050405020304" pitchFamily="18" charset="0"/>
                          <a:cs typeface="Times New Roman" panose="02020603050405020304" pitchFamily="18" charset="0"/>
                        </a:rPr>
                        <a:t>100%</a:t>
                      </a:r>
                      <a:endParaRPr lang="fr-F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706" marR="7706" marT="7706" marB="0" anchor="ctr"/>
                </a:tc>
                <a:extLst>
                  <a:ext uri="{0D108BD9-81ED-4DB2-BD59-A6C34878D82A}">
                    <a16:rowId xmlns="" xmlns:a16="http://schemas.microsoft.com/office/drawing/2014/main" val="648067325"/>
                  </a:ext>
                </a:extLst>
              </a:tr>
            </a:tbl>
          </a:graphicData>
        </a:graphic>
      </p:graphicFrame>
    </p:spTree>
    <p:extLst>
      <p:ext uri="{BB962C8B-B14F-4D97-AF65-F5344CB8AC3E}">
        <p14:creationId xmlns:p14="http://schemas.microsoft.com/office/powerpoint/2010/main" val="2718471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marR="0" indent="0">
              <a:lnSpc>
                <a:spcPct val="115000"/>
              </a:lnSpc>
              <a:spcBef>
                <a:spcPts val="0"/>
              </a:spcBef>
              <a:spcAft>
                <a:spcPts val="1000"/>
              </a:spcAft>
              <a:buNone/>
            </a:pPr>
            <a:r>
              <a:rPr lang="en-US" sz="1600" b="1" dirty="0" err="1">
                <a:latin typeface="Calibri (Corps)"/>
                <a:ea typeface="Calibri"/>
                <a:cs typeface="Times New Roman"/>
              </a:rPr>
              <a:t>Résultat</a:t>
            </a:r>
            <a:r>
              <a:rPr lang="en-US" sz="1600" b="1" dirty="0">
                <a:latin typeface="Calibri (Corps)"/>
                <a:ea typeface="Calibri"/>
                <a:cs typeface="Times New Roman"/>
              </a:rPr>
              <a:t> </a:t>
            </a:r>
            <a:r>
              <a:rPr lang="en-US" sz="1600" b="1" dirty="0" err="1">
                <a:latin typeface="Calibri (Corps)"/>
                <a:ea typeface="Calibri"/>
                <a:cs typeface="Times New Roman"/>
              </a:rPr>
              <a:t>Attendu</a:t>
            </a:r>
            <a:r>
              <a:rPr lang="en-US" sz="1600" b="1" dirty="0">
                <a:latin typeface="Calibri (Corps)"/>
                <a:ea typeface="Calibri"/>
                <a:cs typeface="Times New Roman"/>
              </a:rPr>
              <a:t> : </a:t>
            </a:r>
            <a:r>
              <a:rPr lang="fr-FR" sz="1600" b="1" dirty="0">
                <a:latin typeface="Calibri (Corps)"/>
                <a:ea typeface="Calibri"/>
                <a:cs typeface="Times New Roman"/>
              </a:rPr>
              <a:t>Amélioration de la réponse rapide aux informations d'alerte précoce</a:t>
            </a:r>
            <a:endParaRPr lang="en-US" sz="1600" b="1" dirty="0">
              <a:latin typeface="Calibri (Corps)"/>
              <a:ea typeface="Calibri"/>
              <a:cs typeface="Times New Roman"/>
            </a:endParaRPr>
          </a:p>
          <a:p>
            <a:pPr marL="0" lvl="1" indent="0">
              <a:lnSpc>
                <a:spcPct val="115000"/>
              </a:lnSpc>
              <a:spcBef>
                <a:spcPts val="0"/>
              </a:spcBef>
              <a:buNone/>
            </a:pPr>
            <a:r>
              <a:rPr lang="en-US" sz="1600" b="1" dirty="0">
                <a:latin typeface="Calibri (Corps)"/>
                <a:ea typeface="Calibri"/>
                <a:cs typeface="Times New Roman"/>
              </a:rPr>
              <a:t>4.1  Secretariat </a:t>
            </a:r>
            <a:r>
              <a:rPr lang="en-US" sz="1600" b="1" dirty="0" err="1">
                <a:latin typeface="Calibri (Corps)"/>
                <a:ea typeface="Calibri"/>
                <a:cs typeface="Times New Roman"/>
              </a:rPr>
              <a:t>Executif</a:t>
            </a:r>
            <a:r>
              <a:rPr lang="en-US" sz="1600" b="1" dirty="0">
                <a:latin typeface="Calibri (Corps)"/>
                <a:ea typeface="Calibri"/>
                <a:cs typeface="Times New Roman"/>
              </a:rPr>
              <a:t> pour la </a:t>
            </a:r>
            <a:r>
              <a:rPr lang="en-US" sz="1600" b="1" dirty="0" err="1">
                <a:latin typeface="Calibri (Corps)"/>
                <a:ea typeface="Calibri"/>
                <a:cs typeface="Times New Roman"/>
              </a:rPr>
              <a:t>gestion</a:t>
            </a:r>
            <a:r>
              <a:rPr lang="en-US" sz="1600" b="1" dirty="0">
                <a:latin typeface="Calibri (Corps)"/>
                <a:ea typeface="Calibri"/>
                <a:cs typeface="Times New Roman"/>
              </a:rPr>
              <a:t> de la Catastrophe du </a:t>
            </a:r>
            <a:r>
              <a:rPr lang="fr-FR" sz="1600" b="1" dirty="0">
                <a:latin typeface="Calibri (Corps)"/>
                <a:ea typeface="Calibri"/>
                <a:cs typeface="Times New Roman"/>
              </a:rPr>
              <a:t>Ministère de l'Intérieur</a:t>
            </a:r>
            <a:endParaRPr lang="en-US" sz="1600" b="1" dirty="0">
              <a:latin typeface="Calibri (Corps)"/>
              <a:ea typeface="Calibri"/>
              <a:cs typeface="Times New Roman"/>
            </a:endParaRPr>
          </a:p>
          <a:p>
            <a:pPr marL="0" marR="0" indent="0">
              <a:lnSpc>
                <a:spcPct val="115000"/>
              </a:lnSpc>
              <a:spcBef>
                <a:spcPts val="0"/>
              </a:spcBef>
              <a:spcAft>
                <a:spcPts val="0"/>
              </a:spcAft>
              <a:buNone/>
            </a:pPr>
            <a:r>
              <a:rPr lang="en-US" sz="1600" dirty="0">
                <a:latin typeface="Calibri (Corps)"/>
                <a:ea typeface="Calibri"/>
                <a:cs typeface="Times New Roman"/>
              </a:rPr>
              <a:t>        </a:t>
            </a:r>
            <a:r>
              <a:rPr lang="en-US" sz="1600" dirty="0" smtClean="0">
                <a:latin typeface="Calibri (Corps)"/>
                <a:ea typeface="Calibri"/>
                <a:cs typeface="Times New Roman"/>
              </a:rPr>
              <a:t>  </a:t>
            </a:r>
            <a:r>
              <a:rPr lang="en-US" sz="1600" dirty="0">
                <a:latin typeface="Calibri (Corps)"/>
                <a:ea typeface="Calibri"/>
                <a:cs typeface="Times New Roman"/>
              </a:rPr>
              <a:t>Total </a:t>
            </a:r>
            <a:r>
              <a:rPr lang="en-US" sz="1600" dirty="0" err="1">
                <a:latin typeface="Calibri (Corps)"/>
                <a:ea typeface="Calibri"/>
                <a:cs typeface="Times New Roman"/>
              </a:rPr>
              <a:t>Indicateurs</a:t>
            </a:r>
            <a:r>
              <a:rPr lang="en-US" sz="1600" dirty="0">
                <a:latin typeface="Calibri (Corps)"/>
                <a:ea typeface="Calibri"/>
                <a:cs typeface="Times New Roman"/>
              </a:rPr>
              <a:t> : 9</a:t>
            </a:r>
          </a:p>
          <a:p>
            <a:pPr marL="0" marR="0" indent="0">
              <a:lnSpc>
                <a:spcPct val="115000"/>
              </a:lnSpc>
              <a:spcBef>
                <a:spcPts val="0"/>
              </a:spcBef>
              <a:spcAft>
                <a:spcPts val="0"/>
              </a:spcAft>
              <a:buNone/>
            </a:pPr>
            <a:r>
              <a:rPr lang="en-US" sz="1600" dirty="0">
                <a:latin typeface="Calibri (Corps)"/>
                <a:ea typeface="Calibri"/>
                <a:cs typeface="Times New Roman"/>
              </a:rPr>
              <a:t>         </a:t>
            </a:r>
            <a:r>
              <a:rPr lang="en-US" sz="1600" dirty="0" smtClean="0">
                <a:latin typeface="Calibri (Corps)"/>
                <a:ea typeface="Calibri"/>
                <a:cs typeface="Times New Roman"/>
              </a:rPr>
              <a:t> </a:t>
            </a:r>
            <a:r>
              <a:rPr lang="en-US" sz="1600" dirty="0" err="1" smtClean="0">
                <a:latin typeface="Calibri (Corps)"/>
                <a:ea typeface="Calibri"/>
                <a:cs typeface="Times New Roman"/>
              </a:rPr>
              <a:t>Indicateurs</a:t>
            </a:r>
            <a:r>
              <a:rPr lang="en-US" sz="1600" dirty="0" smtClean="0">
                <a:latin typeface="Calibri (Corps)"/>
                <a:ea typeface="Calibri"/>
                <a:cs typeface="Times New Roman"/>
              </a:rPr>
              <a:t> </a:t>
            </a:r>
            <a:r>
              <a:rPr lang="en-US" sz="1600" dirty="0" err="1">
                <a:latin typeface="Calibri (Corps)"/>
                <a:ea typeface="Calibri"/>
                <a:cs typeface="Times New Roman"/>
              </a:rPr>
              <a:t>reportés</a:t>
            </a:r>
            <a:r>
              <a:rPr lang="en-US" sz="1600" dirty="0">
                <a:latin typeface="Calibri (Corps)"/>
                <a:ea typeface="Calibri"/>
                <a:cs typeface="Times New Roman"/>
              </a:rPr>
              <a:t>  : 3</a:t>
            </a:r>
          </a:p>
          <a:p>
            <a:pPr marL="0" marR="0" indent="0">
              <a:lnSpc>
                <a:spcPct val="115000"/>
              </a:lnSpc>
              <a:spcBef>
                <a:spcPts val="0"/>
              </a:spcBef>
              <a:spcAft>
                <a:spcPts val="0"/>
              </a:spcAft>
              <a:buNone/>
            </a:pPr>
            <a:r>
              <a:rPr lang="en-US" sz="1600" dirty="0">
                <a:latin typeface="Calibri (Corps)"/>
                <a:ea typeface="Calibri"/>
                <a:cs typeface="Times New Roman"/>
              </a:rPr>
              <a:t>     </a:t>
            </a:r>
            <a:r>
              <a:rPr lang="en-US" sz="1600" dirty="0" smtClean="0">
                <a:latin typeface="Calibri (Corps)"/>
                <a:ea typeface="Calibri"/>
                <a:cs typeface="Times New Roman"/>
              </a:rPr>
              <a:t>     </a:t>
            </a:r>
            <a:r>
              <a:rPr lang="en-US" sz="1600" dirty="0" err="1" smtClean="0">
                <a:latin typeface="Calibri (Corps)"/>
                <a:ea typeface="Calibri"/>
                <a:cs typeface="Times New Roman"/>
              </a:rPr>
              <a:t>Indicateurs</a:t>
            </a:r>
            <a:r>
              <a:rPr lang="en-US" sz="1600" dirty="0" smtClean="0">
                <a:latin typeface="Calibri (Corps)"/>
                <a:ea typeface="Calibri"/>
                <a:cs typeface="Times New Roman"/>
              </a:rPr>
              <a:t> </a:t>
            </a:r>
            <a:r>
              <a:rPr lang="en-US" sz="1600" dirty="0">
                <a:latin typeface="Calibri (Corps)"/>
                <a:ea typeface="Calibri"/>
                <a:cs typeface="Times New Roman"/>
              </a:rPr>
              <a:t>non </a:t>
            </a:r>
            <a:r>
              <a:rPr lang="en-US" sz="1600" dirty="0" err="1">
                <a:latin typeface="Calibri (Corps)"/>
                <a:ea typeface="Calibri"/>
                <a:cs typeface="Times New Roman"/>
              </a:rPr>
              <a:t>reportés</a:t>
            </a:r>
            <a:r>
              <a:rPr lang="en-US" sz="1600" dirty="0">
                <a:latin typeface="Calibri (Corps)"/>
                <a:ea typeface="Calibri"/>
                <a:cs typeface="Times New Roman"/>
              </a:rPr>
              <a:t> :6	</a:t>
            </a:r>
            <a:endParaRPr lang="fr-FR" dirty="0">
              <a:latin typeface="Calibri (Corps)"/>
            </a:endParaRPr>
          </a:p>
        </p:txBody>
      </p:sp>
      <p:sp>
        <p:nvSpPr>
          <p:cNvPr id="3" name="Title 1"/>
          <p:cNvSpPr txBox="1">
            <a:spLocks/>
          </p:cNvSpPr>
          <p:nvPr/>
        </p:nvSpPr>
        <p:spPr>
          <a:xfrm>
            <a:off x="838200" y="637941"/>
            <a:ext cx="9129216" cy="757130"/>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dirty="0" smtClean="0">
                <a:latin typeface="Calibri (Corps)"/>
                <a:ea typeface="Calibri"/>
                <a:cs typeface="Times New Roman"/>
              </a:rPr>
              <a:t>PIA4: </a:t>
            </a:r>
            <a:r>
              <a:rPr lang="fr-FR" sz="2400" b="1" dirty="0" smtClean="0">
                <a:latin typeface="Calibri (Corps)"/>
                <a:ea typeface="Calibri"/>
                <a:cs typeface="Times New Roman"/>
              </a:rPr>
              <a:t>Gestion des Risques </a:t>
            </a:r>
          </a:p>
          <a:p>
            <a:pPr algn="ctr"/>
            <a:r>
              <a:rPr lang="fr-FR" sz="2400" b="1" dirty="0" smtClean="0">
                <a:latin typeface="Calibri (Corps)"/>
                <a:ea typeface="Calibri"/>
                <a:cs typeface="Times New Roman"/>
              </a:rPr>
              <a:t>de Catastrophe</a:t>
            </a:r>
            <a:endParaRPr lang="en-US" sz="2400" dirty="0">
              <a:latin typeface="Calibri (Corps)"/>
            </a:endParaRPr>
          </a:p>
        </p:txBody>
      </p:sp>
      <p:pic>
        <p:nvPicPr>
          <p:cNvPr id="4" name="Image 3"/>
          <p:cNvPicPr>
            <a:picLocks noChangeAspect="1"/>
          </p:cNvPicPr>
          <p:nvPr/>
        </p:nvPicPr>
        <p:blipFill>
          <a:blip r:embed="rId2"/>
          <a:stretch>
            <a:fillRect/>
          </a:stretch>
        </p:blipFill>
        <p:spPr>
          <a:xfrm>
            <a:off x="1718813" y="3448223"/>
            <a:ext cx="8248603" cy="2883658"/>
          </a:xfrm>
          <a:prstGeom prst="rect">
            <a:avLst/>
          </a:prstGeom>
        </p:spPr>
      </p:pic>
    </p:spTree>
    <p:extLst>
      <p:ext uri="{BB962C8B-B14F-4D97-AF65-F5344CB8AC3E}">
        <p14:creationId xmlns:p14="http://schemas.microsoft.com/office/powerpoint/2010/main" val="3216549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lvl="1" indent="0">
              <a:lnSpc>
                <a:spcPct val="115000"/>
              </a:lnSpc>
              <a:spcBef>
                <a:spcPts val="0"/>
              </a:spcBef>
              <a:buNone/>
            </a:pPr>
            <a:r>
              <a:rPr lang="en-US" sz="1400" b="1" dirty="0" err="1">
                <a:latin typeface="Calibri (Corps)"/>
                <a:ea typeface="Calibri"/>
                <a:cs typeface="Times New Roman"/>
              </a:rPr>
              <a:t>Résultat</a:t>
            </a:r>
            <a:r>
              <a:rPr lang="en-US" sz="1400" b="1" dirty="0">
                <a:latin typeface="Calibri (Corps)"/>
                <a:ea typeface="Calibri"/>
                <a:cs typeface="Times New Roman"/>
              </a:rPr>
              <a:t> : </a:t>
            </a:r>
            <a:r>
              <a:rPr lang="fr-FR" sz="1400" b="1" dirty="0">
                <a:latin typeface="Calibri (Corps)"/>
                <a:ea typeface="Calibri"/>
                <a:cs typeface="Times New Roman"/>
              </a:rPr>
              <a:t>Amélioration de l'accès aux technologies adaptatives et aux innovations dans les communautés sujettes à la sécheresse</a:t>
            </a:r>
            <a:r>
              <a:rPr lang="en-US" sz="1400" b="1" dirty="0">
                <a:latin typeface="Calibri (Corps)"/>
                <a:ea typeface="Calibri"/>
                <a:cs typeface="Times New Roman"/>
              </a:rPr>
              <a:t>           </a:t>
            </a:r>
          </a:p>
          <a:p>
            <a:pPr marL="0" indent="0">
              <a:buNone/>
            </a:pPr>
            <a:r>
              <a:rPr lang="en-US" sz="1600" b="1" dirty="0">
                <a:latin typeface="Calibri (Corps)"/>
                <a:cs typeface="Times New Roman"/>
              </a:rPr>
              <a:t>5.1 </a:t>
            </a:r>
            <a:r>
              <a:rPr lang="fr-FR" sz="1600" b="1" dirty="0">
                <a:latin typeface="Calibri (Corps)"/>
                <a:cs typeface="Times New Roman"/>
              </a:rPr>
              <a:t>Ministère de L'enseignement Supérieur et de La Recherche</a:t>
            </a:r>
            <a:endParaRPr lang="en-US" sz="1600" b="1" dirty="0">
              <a:latin typeface="Calibri (Corps)"/>
              <a:cs typeface="Times New Roman"/>
            </a:endParaRPr>
          </a:p>
          <a:p>
            <a:pPr marL="0" indent="0">
              <a:lnSpc>
                <a:spcPct val="115000"/>
              </a:lnSpc>
              <a:spcBef>
                <a:spcPts val="0"/>
              </a:spcBef>
              <a:buNone/>
            </a:pPr>
            <a:r>
              <a:rPr lang="en-US" sz="1600" dirty="0" smtClean="0">
                <a:latin typeface="Calibri (Corps)"/>
              </a:rPr>
              <a:t>	</a:t>
            </a:r>
          </a:p>
          <a:p>
            <a:pPr marL="0" indent="0">
              <a:lnSpc>
                <a:spcPct val="115000"/>
              </a:lnSpc>
              <a:spcBef>
                <a:spcPts val="0"/>
              </a:spcBef>
              <a:buNone/>
            </a:pPr>
            <a:r>
              <a:rPr lang="en-US" sz="1600" dirty="0">
                <a:latin typeface="Calibri (Corps)"/>
              </a:rPr>
              <a:t>	</a:t>
            </a:r>
            <a:r>
              <a:rPr lang="en-US" sz="1600" dirty="0" smtClean="0">
                <a:latin typeface="Calibri (Corps)"/>
              </a:rPr>
              <a:t>Total </a:t>
            </a:r>
            <a:r>
              <a:rPr lang="en-US" sz="1600" dirty="0" err="1">
                <a:latin typeface="Calibri (Corps)"/>
              </a:rPr>
              <a:t>Indicateurs</a:t>
            </a:r>
            <a:r>
              <a:rPr lang="en-US" sz="1600" dirty="0">
                <a:latin typeface="Calibri (Corps)"/>
              </a:rPr>
              <a:t> = 11</a:t>
            </a:r>
          </a:p>
          <a:p>
            <a:pPr marL="0" indent="0">
              <a:lnSpc>
                <a:spcPct val="115000"/>
              </a:lnSpc>
              <a:spcBef>
                <a:spcPts val="0"/>
              </a:spcBef>
              <a:buNone/>
            </a:pPr>
            <a:r>
              <a:rPr lang="en-US" sz="1600" dirty="0" smtClean="0">
                <a:latin typeface="Calibri (Corps)"/>
              </a:rPr>
              <a:t>	</a:t>
            </a:r>
            <a:r>
              <a:rPr lang="en-US" sz="1600" dirty="0" err="1" smtClean="0">
                <a:latin typeface="Calibri (Corps)"/>
              </a:rPr>
              <a:t>Indicateurs</a:t>
            </a:r>
            <a:r>
              <a:rPr lang="en-US" sz="1600" dirty="0" smtClean="0">
                <a:latin typeface="Calibri (Corps)"/>
              </a:rPr>
              <a:t> </a:t>
            </a:r>
            <a:r>
              <a:rPr lang="en-US" sz="1600" dirty="0" err="1">
                <a:latin typeface="Calibri (Corps)"/>
              </a:rPr>
              <a:t>reportés</a:t>
            </a:r>
            <a:r>
              <a:rPr lang="en-US" sz="1600" dirty="0">
                <a:latin typeface="Calibri (Corps)"/>
              </a:rPr>
              <a:t>  : 5</a:t>
            </a:r>
          </a:p>
          <a:p>
            <a:pPr marL="0" indent="0">
              <a:lnSpc>
                <a:spcPct val="115000"/>
              </a:lnSpc>
              <a:spcBef>
                <a:spcPts val="0"/>
              </a:spcBef>
              <a:buNone/>
            </a:pPr>
            <a:r>
              <a:rPr lang="en-US" sz="1600" dirty="0" smtClean="0">
                <a:latin typeface="Calibri (Corps)"/>
              </a:rPr>
              <a:t>	</a:t>
            </a:r>
            <a:r>
              <a:rPr lang="en-US" sz="1600" dirty="0" err="1" smtClean="0">
                <a:latin typeface="Calibri (Corps)"/>
              </a:rPr>
              <a:t>Indicateurs</a:t>
            </a:r>
            <a:r>
              <a:rPr lang="en-US" sz="1600" dirty="0" smtClean="0">
                <a:latin typeface="Calibri (Corps)"/>
              </a:rPr>
              <a:t> </a:t>
            </a:r>
            <a:r>
              <a:rPr lang="en-US" sz="1600" dirty="0">
                <a:latin typeface="Calibri (Corps)"/>
              </a:rPr>
              <a:t>non </a:t>
            </a:r>
            <a:r>
              <a:rPr lang="en-US" sz="1600" dirty="0" err="1">
                <a:latin typeface="Calibri (Corps)"/>
              </a:rPr>
              <a:t>reportés</a:t>
            </a:r>
            <a:r>
              <a:rPr lang="en-US" sz="1600" dirty="0">
                <a:latin typeface="Calibri (Corps)"/>
              </a:rPr>
              <a:t> :6</a:t>
            </a:r>
          </a:p>
          <a:p>
            <a:pPr marL="0" indent="0">
              <a:buNone/>
            </a:pPr>
            <a:endParaRPr lang="fr-FR" dirty="0"/>
          </a:p>
        </p:txBody>
      </p:sp>
      <p:sp>
        <p:nvSpPr>
          <p:cNvPr id="3" name="Title 1"/>
          <p:cNvSpPr txBox="1">
            <a:spLocks/>
          </p:cNvSpPr>
          <p:nvPr/>
        </p:nvSpPr>
        <p:spPr>
          <a:xfrm>
            <a:off x="838200" y="411598"/>
            <a:ext cx="9129216" cy="757130"/>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dirty="0" smtClean="0">
                <a:latin typeface="Calibri (Corps)"/>
                <a:ea typeface="Calibri"/>
                <a:cs typeface="Times New Roman"/>
              </a:rPr>
              <a:t>PIA5: </a:t>
            </a:r>
            <a:r>
              <a:rPr lang="fr-FR" sz="2400" b="1" dirty="0" smtClean="0">
                <a:latin typeface="Calibri (Corps)"/>
                <a:ea typeface="Calibri"/>
                <a:cs typeface="Times New Roman"/>
              </a:rPr>
              <a:t>Recherche, Gestion des Connaissances </a:t>
            </a:r>
            <a:br>
              <a:rPr lang="fr-FR" sz="2400" b="1" dirty="0" smtClean="0">
                <a:latin typeface="Calibri (Corps)"/>
                <a:ea typeface="Calibri"/>
                <a:cs typeface="Times New Roman"/>
              </a:rPr>
            </a:br>
            <a:r>
              <a:rPr lang="fr-FR" sz="2400" b="1" dirty="0" smtClean="0">
                <a:latin typeface="Calibri (Corps)"/>
                <a:ea typeface="Calibri"/>
                <a:cs typeface="Times New Roman"/>
              </a:rPr>
              <a:t>et Transfert de Technologie</a:t>
            </a:r>
            <a:endParaRPr lang="en-US" sz="2400" b="1" dirty="0">
              <a:latin typeface="Calibri (Corps)"/>
              <a:ea typeface="Calibri"/>
              <a:cs typeface="Times New Roman"/>
            </a:endParaRPr>
          </a:p>
        </p:txBody>
      </p:sp>
      <p:graphicFrame>
        <p:nvGraphicFramePr>
          <p:cNvPr id="5" name="Table 3"/>
          <p:cNvGraphicFramePr>
            <a:graphicFrameLocks noGrp="1"/>
          </p:cNvGraphicFramePr>
          <p:nvPr>
            <p:extLst>
              <p:ext uri="{D42A27DB-BD31-4B8C-83A1-F6EECF244321}">
                <p14:modId xmlns:p14="http://schemas.microsoft.com/office/powerpoint/2010/main" val="470498529"/>
              </p:ext>
            </p:extLst>
          </p:nvPr>
        </p:nvGraphicFramePr>
        <p:xfrm>
          <a:off x="4250635" y="2915611"/>
          <a:ext cx="7512424" cy="3356877"/>
        </p:xfrm>
        <a:graphic>
          <a:graphicData uri="http://schemas.openxmlformats.org/drawingml/2006/table">
            <a:tbl>
              <a:tblPr firstRow="1" firstCol="1" bandRow="1"/>
              <a:tblGrid>
                <a:gridCol w="2951309">
                  <a:extLst>
                    <a:ext uri="{9D8B030D-6E8A-4147-A177-3AD203B41FA5}">
                      <a16:colId xmlns="" xmlns:a16="http://schemas.microsoft.com/office/drawing/2014/main" val="20000"/>
                    </a:ext>
                  </a:extLst>
                </a:gridCol>
                <a:gridCol w="1341504">
                  <a:extLst>
                    <a:ext uri="{9D8B030D-6E8A-4147-A177-3AD203B41FA5}">
                      <a16:colId xmlns="" xmlns:a16="http://schemas.microsoft.com/office/drawing/2014/main" val="20001"/>
                    </a:ext>
                  </a:extLst>
                </a:gridCol>
                <a:gridCol w="1006129">
                  <a:extLst>
                    <a:ext uri="{9D8B030D-6E8A-4147-A177-3AD203B41FA5}">
                      <a16:colId xmlns="" xmlns:a16="http://schemas.microsoft.com/office/drawing/2014/main" val="20002"/>
                    </a:ext>
                  </a:extLst>
                </a:gridCol>
                <a:gridCol w="1408579">
                  <a:extLst>
                    <a:ext uri="{9D8B030D-6E8A-4147-A177-3AD203B41FA5}">
                      <a16:colId xmlns="" xmlns:a16="http://schemas.microsoft.com/office/drawing/2014/main" val="20003"/>
                    </a:ext>
                  </a:extLst>
                </a:gridCol>
                <a:gridCol w="804903">
                  <a:extLst>
                    <a:ext uri="{9D8B030D-6E8A-4147-A177-3AD203B41FA5}">
                      <a16:colId xmlns="" xmlns:a16="http://schemas.microsoft.com/office/drawing/2014/main" val="20004"/>
                    </a:ext>
                  </a:extLst>
                </a:gridCol>
              </a:tblGrid>
              <a:tr h="206079">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400" strike="noStrike" noProof="0" dirty="0">
                          <a:effectLst/>
                          <a:latin typeface="Nyala"/>
                          <a:ea typeface="Calibri"/>
                          <a:cs typeface="Times New Roman"/>
                        </a:rPr>
                        <a:t>Indicateurs</a:t>
                      </a:r>
                      <a:r>
                        <a:rPr lang="en-US" sz="1400" strike="noStrike" dirty="0">
                          <a:effectLst/>
                          <a:latin typeface="Nyala"/>
                          <a:ea typeface="Calibri"/>
                          <a:cs typeface="Times New Roman"/>
                        </a:rPr>
                        <a:t> Définis pour le  CPP</a:t>
                      </a:r>
                      <a:endParaRPr lang="en-US" sz="1400" strike="noStrike" dirty="0">
                        <a:effectLst/>
                        <a:latin typeface="+mn-lt"/>
                        <a:ea typeface="Calibri"/>
                        <a:cs typeface="Times New Roman"/>
                      </a:endParaRPr>
                    </a:p>
                    <a:p>
                      <a:pPr marL="0" marR="0" algn="ctr">
                        <a:lnSpc>
                          <a:spcPct val="115000"/>
                        </a:lnSpc>
                        <a:spcBef>
                          <a:spcPts val="0"/>
                        </a:spcBef>
                        <a:spcAft>
                          <a:spcPts val="0"/>
                        </a:spcAft>
                      </a:pPr>
                      <a:endParaRPr lang="en-US" sz="1400" strike="noStrike"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strike="noStrike" dirty="0">
                          <a:effectLst/>
                          <a:latin typeface="Nyala"/>
                          <a:ea typeface="Calibri"/>
                          <a:cs typeface="Times New Roman"/>
                        </a:rPr>
                        <a:t>Données de base</a:t>
                      </a:r>
                    </a:p>
                    <a:p>
                      <a:pPr marL="0" marR="0" algn="ctr">
                        <a:lnSpc>
                          <a:spcPct val="115000"/>
                        </a:lnSpc>
                        <a:spcBef>
                          <a:spcPts val="0"/>
                        </a:spcBef>
                        <a:spcAft>
                          <a:spcPts val="0"/>
                        </a:spcAft>
                      </a:pPr>
                      <a:r>
                        <a:rPr lang="en-US" sz="1400" strike="noStrike" dirty="0">
                          <a:effectLst/>
                          <a:latin typeface="Nyala"/>
                          <a:ea typeface="Calibri"/>
                          <a:cs typeface="Times New Roman"/>
                        </a:rPr>
                        <a:t> 2019/20</a:t>
                      </a:r>
                      <a:endParaRPr lang="en-US" sz="1400" strike="noStrike"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400" strike="noStrike" dirty="0">
                          <a:effectLst/>
                          <a:latin typeface="Nyala"/>
                          <a:ea typeface="Calibri"/>
                          <a:cs typeface="Times New Roman"/>
                        </a:rPr>
                        <a:t>2021/22</a:t>
                      </a:r>
                      <a:endParaRPr lang="en-US" sz="1400" strike="noStrike"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40547">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strike="noStrike" dirty="0">
                          <a:solidFill>
                            <a:srgbClr val="000000"/>
                          </a:solidFill>
                          <a:effectLst/>
                          <a:latin typeface="Calibri"/>
                          <a:ea typeface="Calibri"/>
                          <a:cs typeface="Times New Roman"/>
                        </a:rPr>
                        <a:t>Cible </a:t>
                      </a:r>
                      <a:endParaRPr lang="en-US" sz="1400" strike="noStrike"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strike="noStrike" dirty="0">
                          <a:solidFill>
                            <a:srgbClr val="000000"/>
                          </a:solidFill>
                          <a:effectLst/>
                          <a:latin typeface="Nyala"/>
                          <a:ea typeface="Calibri"/>
                          <a:cs typeface="Times New Roman"/>
                        </a:rPr>
                        <a:t>Réalisation </a:t>
                      </a:r>
                      <a:endParaRPr lang="en-US" sz="1400" strike="noStrike"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strike="noStrike" dirty="0">
                          <a:solidFill>
                            <a:srgbClr val="000000"/>
                          </a:solidFill>
                          <a:effectLst/>
                          <a:latin typeface="Calibri"/>
                          <a:ea typeface="Calibri"/>
                          <a:cs typeface="Times New Roman"/>
                        </a:rPr>
                        <a:t>(%)</a:t>
                      </a:r>
                      <a:endParaRPr lang="en-US" sz="1400" strike="noStrike"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27607">
                <a:tc>
                  <a:txBody>
                    <a:bodyPr/>
                    <a:lstStyle/>
                    <a:p>
                      <a:pPr marL="0" marR="0">
                        <a:lnSpc>
                          <a:spcPct val="115000"/>
                        </a:lnSpc>
                        <a:spcBef>
                          <a:spcPts val="0"/>
                        </a:spcBef>
                        <a:spcAft>
                          <a:spcPts val="0"/>
                        </a:spcAft>
                      </a:pPr>
                      <a:r>
                        <a:rPr lang="fr-FR" sz="1400" strike="noStrike" dirty="0">
                          <a:effectLst/>
                          <a:latin typeface="+mn-lt"/>
                          <a:ea typeface="Calibri"/>
                          <a:cs typeface="Times New Roman"/>
                        </a:rPr>
                        <a:t>Nombre de projets de recherches appliquées</a:t>
                      </a:r>
                      <a:endParaRPr lang="en-US" sz="1400" strike="noStrike"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dirty="0">
                          <a:solidFill>
                            <a:srgbClr val="000000"/>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dirty="0">
                          <a:solidFill>
                            <a:srgbClr val="000000"/>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fr-FR" sz="1800" strike="noStrike" dirty="0">
                          <a:effectLst/>
                          <a:latin typeface="Times New Roman" panose="02020603050405020304" pitchFamily="18" charset="0"/>
                          <a:ea typeface="Calibri"/>
                          <a:cs typeface="Times New Roman" panose="02020603050405020304" pitchFamily="18" charset="0"/>
                        </a:rPr>
                        <a:t>67</a:t>
                      </a:r>
                      <a:endParaRPr lang="en-US" sz="1800" strike="noStrike"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r h="427607">
                <a:tc>
                  <a:txBody>
                    <a:bodyPr/>
                    <a:lstStyle/>
                    <a:p>
                      <a:pPr marL="0" marR="0">
                        <a:lnSpc>
                          <a:spcPct val="115000"/>
                        </a:lnSpc>
                        <a:spcBef>
                          <a:spcPts val="0"/>
                        </a:spcBef>
                        <a:spcAft>
                          <a:spcPts val="0"/>
                        </a:spcAft>
                      </a:pPr>
                      <a:r>
                        <a:rPr lang="fr-FR" sz="1400" strike="noStrike" dirty="0">
                          <a:effectLst/>
                          <a:latin typeface="+mn-lt"/>
                          <a:ea typeface="Calibri"/>
                          <a:cs typeface="Times New Roman"/>
                        </a:rPr>
                        <a:t>Nombre de laboratoires de recherche appliquées crées</a:t>
                      </a:r>
                      <a:endParaRPr lang="en-US" sz="1400" strike="noStrike"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dirty="0">
                          <a:solidFill>
                            <a:srgbClr val="000000"/>
                          </a:solidFill>
                          <a:effectLst/>
                          <a:latin typeface="Times New Roman" panose="02020603050405020304" pitchFamily="18" charset="0"/>
                          <a:cs typeface="Times New Roman" panose="02020603050405020304" pitchFamily="18"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dirty="0">
                          <a:solidFill>
                            <a:srgbClr val="000000"/>
                          </a:solidFill>
                          <a:effectLst/>
                          <a:latin typeface="Times New Roman" panose="02020603050405020304" pitchFamily="18" charset="0"/>
                          <a:cs typeface="Times New Roman" panose="02020603050405020304" pitchFamily="18"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fr-FR" sz="1800" strike="noStrike" dirty="0">
                          <a:effectLst/>
                          <a:latin typeface="Times New Roman" panose="02020603050405020304" pitchFamily="18" charset="0"/>
                          <a:ea typeface="Calibri"/>
                          <a:cs typeface="Times New Roman" panose="02020603050405020304" pitchFamily="18" charset="0"/>
                        </a:rPr>
                        <a:t>75</a:t>
                      </a:r>
                      <a:endParaRPr lang="en-US" sz="1800" strike="noStrike"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3"/>
                  </a:ext>
                </a:extLst>
              </a:tr>
              <a:tr h="774720">
                <a:tc>
                  <a:txBody>
                    <a:bodyPr/>
                    <a:lstStyle/>
                    <a:p>
                      <a:pPr marL="0" marR="0">
                        <a:lnSpc>
                          <a:spcPct val="115000"/>
                        </a:lnSpc>
                        <a:spcBef>
                          <a:spcPts val="0"/>
                        </a:spcBef>
                        <a:spcAft>
                          <a:spcPts val="0"/>
                        </a:spcAft>
                      </a:pPr>
                      <a:r>
                        <a:rPr lang="fr-FR" sz="1400" strike="noStrike" dirty="0">
                          <a:effectLst/>
                          <a:latin typeface="+mn-lt"/>
                          <a:ea typeface="Calibri"/>
                          <a:cs typeface="Times New Roman"/>
                        </a:rPr>
                        <a:t>Part du budget alloué à la recherche</a:t>
                      </a:r>
                      <a:endParaRPr lang="en-US" sz="1400" strike="noStrike"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dirty="0">
                          <a:solidFill>
                            <a:srgbClr val="000000"/>
                          </a:solidFill>
                          <a:effectLst/>
                          <a:latin typeface="Times New Roman" panose="02020603050405020304" pitchFamily="18" charset="0"/>
                          <a:cs typeface="Times New Roman" panose="02020603050405020304" pitchFamily="18" charset="0"/>
                        </a:rPr>
                        <a:t>50 000 000 DJF ( 282 500 $)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400" b="0" i="0" u="none" strike="noStrike" dirty="0">
                          <a:solidFill>
                            <a:srgbClr val="000000"/>
                          </a:solidFill>
                          <a:effectLst/>
                          <a:latin typeface="Times New Roman" panose="02020603050405020304" pitchFamily="18" charset="0"/>
                          <a:cs typeface="Times New Roman" panose="02020603050405020304" pitchFamily="18" charset="0"/>
                        </a:rPr>
                        <a:t>50 000 000 DJF ( 282 500 $)</a:t>
                      </a:r>
                    </a:p>
                    <a:p>
                      <a:pPr algn="ctr" fontAlgn="ctr"/>
                      <a:r>
                        <a:rPr lang="fr-FR"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dirty="0">
                          <a:solidFill>
                            <a:srgbClr val="000000"/>
                          </a:solidFill>
                          <a:effectLst/>
                          <a:latin typeface="Times New Roman" panose="02020603050405020304" pitchFamily="18" charset="0"/>
                          <a:cs typeface="Times New Roman" panose="02020603050405020304" pitchFamily="18" charset="0"/>
                        </a:rPr>
                        <a:t>50 000 000 DJF ( 282 500 $)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fr-FR" sz="1800" strike="noStrike" dirty="0">
                          <a:effectLst/>
                          <a:latin typeface="Times New Roman" panose="02020603050405020304" pitchFamily="18" charset="0"/>
                          <a:ea typeface="Calibri"/>
                          <a:cs typeface="Times New Roman" panose="02020603050405020304" pitchFamily="18" charset="0"/>
                        </a:rPr>
                        <a:t>100</a:t>
                      </a:r>
                      <a:endParaRPr lang="en-US" sz="1800" strike="noStrike"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301893">
                <a:tc>
                  <a:txBody>
                    <a:bodyPr/>
                    <a:lstStyle/>
                    <a:p>
                      <a:pPr marL="0" marR="0">
                        <a:lnSpc>
                          <a:spcPct val="115000"/>
                        </a:lnSpc>
                        <a:spcBef>
                          <a:spcPts val="0"/>
                        </a:spcBef>
                        <a:spcAft>
                          <a:spcPts val="0"/>
                        </a:spcAft>
                      </a:pPr>
                      <a:r>
                        <a:rPr lang="fr-FR" sz="1400" strike="noStrike" dirty="0">
                          <a:effectLst/>
                          <a:latin typeface="+mn-lt"/>
                          <a:ea typeface="Calibri"/>
                          <a:cs typeface="Times New Roman"/>
                        </a:rPr>
                        <a:t>Nombre de publications de recherche</a:t>
                      </a:r>
                      <a:endParaRPr lang="en-US" sz="1400" strike="noStrike"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dirty="0">
                          <a:solidFill>
                            <a:srgbClr val="000000"/>
                          </a:solidFill>
                          <a:effectLst/>
                          <a:latin typeface="Times New Roman" panose="02020603050405020304" pitchFamily="18" charset="0"/>
                          <a:cs typeface="Times New Roman" panose="02020603050405020304" pitchFamily="18" charset="0"/>
                        </a:rPr>
                        <a:t>208 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fr-FR" sz="1800" strike="noStrike" dirty="0">
                          <a:effectLst/>
                          <a:latin typeface="Times New Roman" panose="02020603050405020304" pitchFamily="18" charset="0"/>
                          <a:ea typeface="Calibri"/>
                          <a:cs typeface="Times New Roman" panose="02020603050405020304" pitchFamily="18" charset="0"/>
                        </a:rPr>
                        <a:t>34</a:t>
                      </a:r>
                      <a:endParaRPr lang="en-US" sz="1800" strike="noStrike"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519110">
                <a:tc>
                  <a:txBody>
                    <a:bodyPr/>
                    <a:lstStyle/>
                    <a:p>
                      <a:pPr marL="0" marR="0">
                        <a:lnSpc>
                          <a:spcPct val="115000"/>
                        </a:lnSpc>
                        <a:spcBef>
                          <a:spcPts val="0"/>
                        </a:spcBef>
                        <a:spcAft>
                          <a:spcPts val="0"/>
                        </a:spcAft>
                      </a:pPr>
                      <a:r>
                        <a:rPr lang="fr-FR" sz="1400" strike="noStrike" dirty="0">
                          <a:effectLst/>
                          <a:latin typeface="+mn-lt"/>
                          <a:ea typeface="Calibri"/>
                          <a:cs typeface="Times New Roman"/>
                        </a:rPr>
                        <a:t>Nombre de plateformes d’échanges de connaissances crées</a:t>
                      </a:r>
                      <a:endParaRPr lang="en-US" sz="1400" strike="noStrike"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dirty="0">
                          <a:solidFill>
                            <a:srgbClr val="000000"/>
                          </a:solidFill>
                          <a:effectLst/>
                          <a:latin typeface="Times New Roman" panose="02020603050405020304" pitchFamily="18" charset="0"/>
                          <a:cs typeface="Times New Roman" panose="02020603050405020304" pitchFamily="18" charset="0"/>
                        </a:rPr>
                        <a:t>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fr-FR" sz="1800" strike="noStrike" dirty="0">
                          <a:effectLst/>
                          <a:latin typeface="Times New Roman" panose="02020603050405020304" pitchFamily="18" charset="0"/>
                          <a:ea typeface="Calibri"/>
                          <a:cs typeface="Times New Roman" panose="02020603050405020304" pitchFamily="18" charset="0"/>
                        </a:rPr>
                        <a:t>34</a:t>
                      </a:r>
                      <a:endParaRPr lang="en-US" sz="1800" strike="noStrike"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78780702"/>
                  </a:ext>
                </a:extLst>
              </a:tr>
            </a:tbl>
          </a:graphicData>
        </a:graphic>
      </p:graphicFrame>
    </p:spTree>
    <p:extLst>
      <p:ext uri="{BB962C8B-B14F-4D97-AF65-F5344CB8AC3E}">
        <p14:creationId xmlns:p14="http://schemas.microsoft.com/office/powerpoint/2010/main" val="799885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en-US" sz="1400" b="1" dirty="0" err="1">
                <a:latin typeface="Calibri (Corps)"/>
              </a:rPr>
              <a:t>Résultat</a:t>
            </a:r>
            <a:r>
              <a:rPr lang="en-US" sz="1400" b="1" dirty="0">
                <a:latin typeface="Calibri (Corps)"/>
              </a:rPr>
              <a:t> </a:t>
            </a:r>
            <a:r>
              <a:rPr lang="en-US" sz="1400" b="1" dirty="0" err="1">
                <a:latin typeface="Calibri (Corps)"/>
              </a:rPr>
              <a:t>attendu</a:t>
            </a:r>
            <a:r>
              <a:rPr lang="en-US" sz="1400" b="1" dirty="0">
                <a:latin typeface="Calibri (Corps)"/>
              </a:rPr>
              <a:t> : </a:t>
            </a:r>
            <a:r>
              <a:rPr lang="fr-FR" sz="1400" b="1" dirty="0">
                <a:latin typeface="Calibri (Corps)"/>
              </a:rPr>
              <a:t>Réduction de l'incidence des conflits violents dans les communautés sujettes à la sécheresse</a:t>
            </a:r>
          </a:p>
          <a:p>
            <a:pPr marL="0" indent="0">
              <a:buNone/>
            </a:pPr>
            <a:endParaRPr lang="fr-FR" sz="1600" b="1" dirty="0">
              <a:latin typeface="Calibri (Corps)"/>
            </a:endParaRPr>
          </a:p>
          <a:p>
            <a:pPr marL="0" indent="0">
              <a:buNone/>
            </a:pPr>
            <a:r>
              <a:rPr lang="fr-FR" sz="1600" b="1" dirty="0">
                <a:latin typeface="Calibri (Corps)"/>
              </a:rPr>
              <a:t>6.1 Ministère des Affaires Etrangères et de la Coopération Internationale</a:t>
            </a:r>
          </a:p>
          <a:p>
            <a:pPr marL="0" indent="0">
              <a:buNone/>
            </a:pPr>
            <a:r>
              <a:rPr lang="en-US" sz="1600" dirty="0">
                <a:latin typeface="Calibri (Corps)"/>
                <a:ea typeface="Calibri"/>
                <a:cs typeface="Times New Roman"/>
              </a:rPr>
              <a:t>   </a:t>
            </a:r>
            <a:r>
              <a:rPr lang="en-US" sz="1600" dirty="0" smtClean="0">
                <a:latin typeface="Calibri (Corps)"/>
                <a:ea typeface="Calibri"/>
                <a:cs typeface="Times New Roman"/>
              </a:rPr>
              <a:t>	</a:t>
            </a:r>
            <a:r>
              <a:rPr lang="en-US" sz="1400" dirty="0" smtClean="0">
                <a:latin typeface="Calibri (Corps)"/>
                <a:ea typeface="Calibri"/>
                <a:cs typeface="Times New Roman"/>
              </a:rPr>
              <a:t> </a:t>
            </a:r>
            <a:r>
              <a:rPr lang="en-US" sz="1400" dirty="0">
                <a:latin typeface="Calibri (Corps)"/>
                <a:ea typeface="Calibri"/>
                <a:cs typeface="Times New Roman"/>
              </a:rPr>
              <a:t>Total </a:t>
            </a:r>
            <a:r>
              <a:rPr lang="en-US" sz="1400" dirty="0" err="1">
                <a:latin typeface="Calibri (Corps)"/>
                <a:ea typeface="Calibri"/>
                <a:cs typeface="Times New Roman"/>
              </a:rPr>
              <a:t>Indicateurs</a:t>
            </a:r>
            <a:r>
              <a:rPr lang="en-US" sz="1400" dirty="0">
                <a:latin typeface="Calibri (Corps)"/>
                <a:ea typeface="Calibri"/>
                <a:cs typeface="Times New Roman"/>
              </a:rPr>
              <a:t> = 6</a:t>
            </a:r>
          </a:p>
          <a:p>
            <a:pPr marL="0" marR="0" indent="0">
              <a:lnSpc>
                <a:spcPct val="115000"/>
              </a:lnSpc>
              <a:spcBef>
                <a:spcPts val="0"/>
              </a:spcBef>
              <a:spcAft>
                <a:spcPts val="0"/>
              </a:spcAft>
              <a:buNone/>
            </a:pPr>
            <a:r>
              <a:rPr lang="en-US" sz="1400" dirty="0">
                <a:latin typeface="Calibri (Corps)"/>
                <a:ea typeface="Calibri"/>
                <a:cs typeface="Times New Roman"/>
              </a:rPr>
              <a:t>    </a:t>
            </a:r>
            <a:r>
              <a:rPr lang="en-US" sz="1400" dirty="0" smtClean="0">
                <a:latin typeface="Calibri (Corps)"/>
                <a:ea typeface="Calibri"/>
                <a:cs typeface="Times New Roman"/>
              </a:rPr>
              <a:t>	  </a:t>
            </a:r>
            <a:r>
              <a:rPr lang="en-US" sz="1400" dirty="0" err="1" smtClean="0">
                <a:latin typeface="Calibri (Corps)"/>
                <a:ea typeface="Calibri"/>
                <a:cs typeface="Times New Roman"/>
              </a:rPr>
              <a:t>Indicateurs</a:t>
            </a:r>
            <a:r>
              <a:rPr lang="en-US" sz="1400" dirty="0" smtClean="0">
                <a:latin typeface="Calibri (Corps)"/>
                <a:ea typeface="Calibri"/>
                <a:cs typeface="Times New Roman"/>
              </a:rPr>
              <a:t> </a:t>
            </a:r>
            <a:r>
              <a:rPr lang="en-US" sz="1400" dirty="0" err="1">
                <a:latin typeface="Calibri (Corps)"/>
                <a:ea typeface="Calibri"/>
                <a:cs typeface="Times New Roman"/>
              </a:rPr>
              <a:t>reportés</a:t>
            </a:r>
            <a:r>
              <a:rPr lang="en-US" sz="1400" dirty="0">
                <a:latin typeface="Calibri (Corps)"/>
                <a:ea typeface="Calibri"/>
                <a:cs typeface="Times New Roman"/>
              </a:rPr>
              <a:t>  : 5</a:t>
            </a:r>
          </a:p>
          <a:p>
            <a:pPr marL="0" marR="0" indent="0">
              <a:lnSpc>
                <a:spcPct val="115000"/>
              </a:lnSpc>
              <a:spcBef>
                <a:spcPts val="0"/>
              </a:spcBef>
              <a:spcAft>
                <a:spcPts val="0"/>
              </a:spcAft>
              <a:buNone/>
            </a:pPr>
            <a:r>
              <a:rPr lang="en-US" sz="1400" dirty="0">
                <a:latin typeface="Calibri (Corps)"/>
                <a:ea typeface="Calibri"/>
                <a:cs typeface="Times New Roman"/>
              </a:rPr>
              <a:t> </a:t>
            </a:r>
            <a:r>
              <a:rPr lang="en-US" sz="1400" dirty="0" smtClean="0">
                <a:latin typeface="Calibri (Corps)"/>
                <a:ea typeface="Calibri"/>
                <a:cs typeface="Times New Roman"/>
              </a:rPr>
              <a:t>	  </a:t>
            </a:r>
            <a:r>
              <a:rPr lang="en-US" sz="1400" dirty="0" err="1" smtClean="0">
                <a:latin typeface="Calibri (Corps)"/>
                <a:ea typeface="Calibri"/>
                <a:cs typeface="Times New Roman"/>
              </a:rPr>
              <a:t>Indicateurs</a:t>
            </a:r>
            <a:r>
              <a:rPr lang="en-US" sz="1400" dirty="0" smtClean="0">
                <a:latin typeface="Calibri (Corps)"/>
                <a:ea typeface="Calibri"/>
                <a:cs typeface="Times New Roman"/>
              </a:rPr>
              <a:t> </a:t>
            </a:r>
            <a:r>
              <a:rPr lang="en-US" sz="1400" dirty="0">
                <a:latin typeface="Calibri (Corps)"/>
                <a:ea typeface="Calibri"/>
                <a:cs typeface="Times New Roman"/>
              </a:rPr>
              <a:t>non </a:t>
            </a:r>
            <a:r>
              <a:rPr lang="en-US" sz="1400" dirty="0" err="1">
                <a:latin typeface="Calibri (Corps)"/>
                <a:ea typeface="Calibri"/>
                <a:cs typeface="Times New Roman"/>
              </a:rPr>
              <a:t>reportés</a:t>
            </a:r>
            <a:r>
              <a:rPr lang="en-US" sz="1400" dirty="0">
                <a:latin typeface="Calibri (Corps)"/>
                <a:ea typeface="Calibri"/>
                <a:cs typeface="Times New Roman"/>
              </a:rPr>
              <a:t> :1</a:t>
            </a:r>
          </a:p>
          <a:p>
            <a:pPr marL="0" indent="0">
              <a:buNone/>
            </a:pPr>
            <a:endParaRPr lang="fr-FR" dirty="0"/>
          </a:p>
        </p:txBody>
      </p:sp>
      <p:sp>
        <p:nvSpPr>
          <p:cNvPr id="4" name="Title 1"/>
          <p:cNvSpPr txBox="1">
            <a:spLocks/>
          </p:cNvSpPr>
          <p:nvPr/>
        </p:nvSpPr>
        <p:spPr>
          <a:xfrm>
            <a:off x="838200" y="671935"/>
            <a:ext cx="9129216" cy="757130"/>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dirty="0" smtClean="0">
                <a:latin typeface="Calibri (Corps)"/>
                <a:ea typeface="Calibri"/>
                <a:cs typeface="Times New Roman"/>
              </a:rPr>
              <a:t>PIA6: </a:t>
            </a:r>
            <a:r>
              <a:rPr lang="fr-FR" sz="2400" b="1" dirty="0" smtClean="0">
                <a:latin typeface="Calibri (Corps)"/>
                <a:ea typeface="Calibri"/>
                <a:cs typeface="Times New Roman"/>
              </a:rPr>
              <a:t>Renforcement de La Paix, Prévention et Résolution des Conflits</a:t>
            </a:r>
            <a:endParaRPr lang="en-US" sz="2400" b="1" dirty="0">
              <a:latin typeface="Calibri (Corps)"/>
              <a:ea typeface="Calibri"/>
              <a:cs typeface="Times New Roman"/>
            </a:endParaRPr>
          </a:p>
        </p:txBody>
      </p:sp>
      <p:pic>
        <p:nvPicPr>
          <p:cNvPr id="5" name="Image 4"/>
          <p:cNvPicPr>
            <a:picLocks noChangeAspect="1"/>
          </p:cNvPicPr>
          <p:nvPr/>
        </p:nvPicPr>
        <p:blipFill>
          <a:blip r:embed="rId2"/>
          <a:stretch>
            <a:fillRect/>
          </a:stretch>
        </p:blipFill>
        <p:spPr>
          <a:xfrm>
            <a:off x="1633462" y="3829800"/>
            <a:ext cx="8333954" cy="2347163"/>
          </a:xfrm>
          <a:prstGeom prst="rect">
            <a:avLst/>
          </a:prstGeom>
        </p:spPr>
      </p:pic>
    </p:spTree>
    <p:extLst>
      <p:ext uri="{BB962C8B-B14F-4D97-AF65-F5344CB8AC3E}">
        <p14:creationId xmlns:p14="http://schemas.microsoft.com/office/powerpoint/2010/main" val="333309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en-US" sz="1400" b="1" dirty="0" err="1"/>
              <a:t>Résultat</a:t>
            </a:r>
            <a:r>
              <a:rPr lang="en-US" sz="1400" b="1" dirty="0"/>
              <a:t> </a:t>
            </a:r>
            <a:r>
              <a:rPr lang="en-US" sz="1400" b="1" dirty="0" err="1"/>
              <a:t>attendu</a:t>
            </a:r>
            <a:r>
              <a:rPr lang="en-US" sz="1400" b="1" dirty="0"/>
              <a:t> : </a:t>
            </a:r>
            <a:r>
              <a:rPr lang="fr-FR" sz="1400" b="1" dirty="0"/>
              <a:t>Réduction de l'incidence des conflits violents dans les communautés sujettes à la sécheresse</a:t>
            </a:r>
          </a:p>
          <a:p>
            <a:pPr marL="0" indent="0">
              <a:buNone/>
            </a:pPr>
            <a:endParaRPr lang="fr-FR" sz="1600" b="1" dirty="0"/>
          </a:p>
          <a:p>
            <a:pPr marL="0" indent="0">
              <a:buNone/>
            </a:pPr>
            <a:r>
              <a:rPr lang="fr-FR" sz="1600" b="1" dirty="0">
                <a:latin typeface="Calibri (Corps)"/>
                <a:ea typeface="Calibri"/>
                <a:cs typeface="Times New Roman"/>
              </a:rPr>
              <a:t>7.1 Ministère de L‘Agriculture, de L'eau, de La Pêche, de L'élevage chargé des Ressources Halieutiques &amp; institutions gouvernementales </a:t>
            </a:r>
            <a:r>
              <a:rPr lang="en-US" sz="1600" b="1" dirty="0">
                <a:latin typeface="Calibri (Corps)"/>
                <a:ea typeface="Calibri"/>
                <a:cs typeface="Times New Roman"/>
              </a:rPr>
              <a:t> /</a:t>
            </a:r>
            <a:r>
              <a:rPr lang="en-US" sz="1600" b="1" dirty="0" smtClean="0">
                <a:latin typeface="Calibri (Corps)"/>
                <a:ea typeface="Calibri"/>
                <a:cs typeface="Times New Roman"/>
              </a:rPr>
              <a:t>IDDRSI-PCU</a:t>
            </a:r>
            <a:endParaRPr lang="en-US" sz="1600" dirty="0" smtClean="0">
              <a:latin typeface="Calibri (Corps)"/>
            </a:endParaRPr>
          </a:p>
          <a:p>
            <a:pPr marL="0" indent="0">
              <a:lnSpc>
                <a:spcPct val="115000"/>
              </a:lnSpc>
              <a:spcBef>
                <a:spcPts val="0"/>
              </a:spcBef>
              <a:buNone/>
            </a:pPr>
            <a:r>
              <a:rPr lang="en-US" sz="1600" dirty="0"/>
              <a:t>	</a:t>
            </a:r>
            <a:r>
              <a:rPr lang="en-US" sz="1400" dirty="0" smtClean="0"/>
              <a:t>Total </a:t>
            </a:r>
            <a:r>
              <a:rPr lang="en-US" sz="1400" dirty="0" err="1"/>
              <a:t>Indicateurs</a:t>
            </a:r>
            <a:r>
              <a:rPr lang="en-US" sz="1400" dirty="0"/>
              <a:t> = 19</a:t>
            </a:r>
          </a:p>
          <a:p>
            <a:pPr marL="0" indent="0">
              <a:lnSpc>
                <a:spcPct val="115000"/>
              </a:lnSpc>
              <a:spcBef>
                <a:spcPts val="0"/>
              </a:spcBef>
              <a:buNone/>
            </a:pPr>
            <a:r>
              <a:rPr lang="en-US" sz="1400" dirty="0" smtClean="0"/>
              <a:t>	</a:t>
            </a:r>
            <a:r>
              <a:rPr lang="en-US" sz="1400" dirty="0" err="1" smtClean="0"/>
              <a:t>Indicateurs</a:t>
            </a:r>
            <a:r>
              <a:rPr lang="en-US" sz="1400" dirty="0" smtClean="0"/>
              <a:t> </a:t>
            </a:r>
            <a:r>
              <a:rPr lang="en-US" sz="1400" dirty="0" err="1"/>
              <a:t>reportés</a:t>
            </a:r>
            <a:r>
              <a:rPr lang="en-US" sz="1400" dirty="0"/>
              <a:t>  : 6</a:t>
            </a:r>
          </a:p>
          <a:p>
            <a:pPr marL="0" indent="0">
              <a:lnSpc>
                <a:spcPct val="115000"/>
              </a:lnSpc>
              <a:spcBef>
                <a:spcPts val="0"/>
              </a:spcBef>
              <a:buNone/>
            </a:pPr>
            <a:r>
              <a:rPr lang="en-US" sz="1400" dirty="0" smtClean="0"/>
              <a:t>	</a:t>
            </a:r>
            <a:r>
              <a:rPr lang="en-US" sz="1400" dirty="0" err="1" smtClean="0"/>
              <a:t>Indicateurs</a:t>
            </a:r>
            <a:r>
              <a:rPr lang="en-US" sz="1400" dirty="0" smtClean="0"/>
              <a:t> </a:t>
            </a:r>
            <a:r>
              <a:rPr lang="en-US" sz="1400" dirty="0"/>
              <a:t>non </a:t>
            </a:r>
            <a:r>
              <a:rPr lang="en-US" sz="1400" dirty="0" err="1"/>
              <a:t>reportés</a:t>
            </a:r>
            <a:r>
              <a:rPr lang="en-US" sz="1400" dirty="0"/>
              <a:t> :13</a:t>
            </a:r>
          </a:p>
          <a:p>
            <a:pPr marL="0" indent="0">
              <a:buNone/>
            </a:pPr>
            <a:endParaRPr lang="fr-FR" sz="1600" b="1" dirty="0">
              <a:latin typeface="Nyala"/>
              <a:ea typeface="Calibri"/>
              <a:cs typeface="Times New Roman"/>
            </a:endParaRPr>
          </a:p>
          <a:p>
            <a:pPr marL="0" indent="0">
              <a:buNone/>
            </a:pPr>
            <a:endParaRPr lang="fr-FR" dirty="0"/>
          </a:p>
        </p:txBody>
      </p:sp>
      <p:sp>
        <p:nvSpPr>
          <p:cNvPr id="3" name="Title 1"/>
          <p:cNvSpPr txBox="1">
            <a:spLocks/>
          </p:cNvSpPr>
          <p:nvPr/>
        </p:nvSpPr>
        <p:spPr>
          <a:xfrm>
            <a:off x="838200" y="479840"/>
            <a:ext cx="9129216" cy="757130"/>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dirty="0" smtClean="0">
                <a:latin typeface="Calibri (Corps)"/>
                <a:ea typeface="Calibri"/>
                <a:cs typeface="Times New Roman"/>
              </a:rPr>
              <a:t>PIA7: </a:t>
            </a:r>
            <a:r>
              <a:rPr lang="fr-FR" sz="2400" b="1" dirty="0" smtClean="0">
                <a:latin typeface="Calibri (Corps)"/>
                <a:ea typeface="Calibri"/>
                <a:cs typeface="Times New Roman"/>
              </a:rPr>
              <a:t>Coordination, Renforcement Institutionnel et Partenariats</a:t>
            </a:r>
            <a:endParaRPr lang="en-US" sz="2400" b="1" dirty="0">
              <a:latin typeface="Calibri (Corps)"/>
              <a:ea typeface="Calibri"/>
              <a:cs typeface="Times New Roman"/>
            </a:endParaRPr>
          </a:p>
        </p:txBody>
      </p:sp>
      <p:pic>
        <p:nvPicPr>
          <p:cNvPr id="4" name="Image 3"/>
          <p:cNvPicPr>
            <a:picLocks noChangeAspect="1"/>
          </p:cNvPicPr>
          <p:nvPr/>
        </p:nvPicPr>
        <p:blipFill>
          <a:blip r:embed="rId2"/>
          <a:stretch>
            <a:fillRect/>
          </a:stretch>
        </p:blipFill>
        <p:spPr>
          <a:xfrm>
            <a:off x="2396709" y="3869637"/>
            <a:ext cx="8559526" cy="2501345"/>
          </a:xfrm>
          <a:prstGeom prst="rect">
            <a:avLst/>
          </a:prstGeom>
        </p:spPr>
      </p:pic>
    </p:spTree>
    <p:extLst>
      <p:ext uri="{BB962C8B-B14F-4D97-AF65-F5344CB8AC3E}">
        <p14:creationId xmlns:p14="http://schemas.microsoft.com/office/powerpoint/2010/main" val="1225953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2F9F32A-1791-EC49-9533-0D1A6948F48B}"/>
              </a:ext>
            </a:extLst>
          </p:cNvPr>
          <p:cNvSpPr>
            <a:spLocks noGrp="1"/>
          </p:cNvSpPr>
          <p:nvPr>
            <p:ph idx="1"/>
          </p:nvPr>
        </p:nvSpPr>
        <p:spPr/>
        <p:txBody>
          <a:bodyPr>
            <a:normAutofit fontScale="62500" lnSpcReduction="20000"/>
          </a:bodyPr>
          <a:lstStyle/>
          <a:p>
            <a:pPr>
              <a:lnSpc>
                <a:spcPct val="200000"/>
              </a:lnSpc>
              <a:spcBef>
                <a:spcPts val="0"/>
              </a:spcBef>
            </a:pPr>
            <a:r>
              <a:rPr lang="en-US" b="1" dirty="0">
                <a:latin typeface="Tahoma" panose="020B0604030504040204" pitchFamily="34" charset="0"/>
                <a:ea typeface="Tahoma" panose="020B0604030504040204" pitchFamily="34" charset="0"/>
                <a:cs typeface="Tahoma" panose="020B0604030504040204" pitchFamily="34" charset="0"/>
              </a:rPr>
              <a:t>Introduction </a:t>
            </a:r>
          </a:p>
          <a:p>
            <a:pPr>
              <a:lnSpc>
                <a:spcPct val="200000"/>
              </a:lnSpc>
              <a:spcBef>
                <a:spcPts val="0"/>
              </a:spcBef>
            </a:pPr>
            <a:r>
              <a:rPr lang="fr-FR" b="1" dirty="0">
                <a:latin typeface="Tahoma" panose="020B0604030504040204" pitchFamily="34" charset="0"/>
                <a:ea typeface="Tahoma" panose="020B0604030504040204" pitchFamily="34" charset="0"/>
                <a:cs typeface="Tahoma" panose="020B0604030504040204" pitchFamily="34" charset="0"/>
              </a:rPr>
              <a:t>Progrès réalisés dans la mise en œuvre des recommandations du 15ème </a:t>
            </a:r>
            <a:r>
              <a:rPr lang="fr-FR" b="1" dirty="0" smtClean="0">
                <a:latin typeface="Tahoma" panose="020B0604030504040204" pitchFamily="34" charset="0"/>
                <a:ea typeface="Tahoma" panose="020B0604030504040204" pitchFamily="34" charset="0"/>
                <a:cs typeface="Tahoma" panose="020B0604030504040204" pitchFamily="34" charset="0"/>
              </a:rPr>
              <a:t>CPS</a:t>
            </a:r>
          </a:p>
          <a:p>
            <a:pPr>
              <a:lnSpc>
                <a:spcPct val="200000"/>
              </a:lnSpc>
              <a:spcBef>
                <a:spcPts val="0"/>
              </a:spcBef>
            </a:pPr>
            <a:r>
              <a:rPr lang="fr-FR" b="1" dirty="0" smtClean="0">
                <a:latin typeface="Tahoma" panose="020B0604030504040204" pitchFamily="34" charset="0"/>
                <a:ea typeface="Tahoma" panose="020B0604030504040204" pitchFamily="34" charset="0"/>
                <a:cs typeface="Tahoma" panose="020B0604030504040204" pitchFamily="34" charset="0"/>
              </a:rPr>
              <a:t>Actualisation </a:t>
            </a:r>
            <a:r>
              <a:rPr lang="fr-FR" b="1" dirty="0">
                <a:latin typeface="Tahoma" panose="020B0604030504040204" pitchFamily="34" charset="0"/>
                <a:ea typeface="Tahoma" panose="020B0604030504040204" pitchFamily="34" charset="0"/>
                <a:cs typeface="Tahoma" panose="020B0604030504040204" pitchFamily="34" charset="0"/>
              </a:rPr>
              <a:t>de la mise en œuvre des projets de résilience </a:t>
            </a:r>
          </a:p>
          <a:p>
            <a:pPr>
              <a:lnSpc>
                <a:spcPct val="200000"/>
              </a:lnSpc>
              <a:spcBef>
                <a:spcPts val="0"/>
              </a:spcBef>
            </a:pPr>
            <a:r>
              <a:rPr lang="en-US" b="1" dirty="0">
                <a:latin typeface="Tahoma" panose="020B0604030504040204" pitchFamily="34" charset="0"/>
                <a:ea typeface="Tahoma" panose="020B0604030504040204" pitchFamily="34" charset="0"/>
                <a:cs typeface="Tahoma" panose="020B0604030504040204" pitchFamily="34" charset="0"/>
              </a:rPr>
              <a:t>Performances par PIA</a:t>
            </a:r>
          </a:p>
          <a:p>
            <a:pPr>
              <a:lnSpc>
                <a:spcPct val="200000"/>
              </a:lnSpc>
              <a:spcBef>
                <a:spcPts val="0"/>
              </a:spcBef>
            </a:pPr>
            <a:r>
              <a:rPr lang="fr-FR" b="1" dirty="0" smtClean="0">
                <a:latin typeface="Tahoma" panose="020B0604030504040204" pitchFamily="34" charset="0"/>
                <a:ea typeface="Tahoma" panose="020B0604030504040204" pitchFamily="34" charset="0"/>
                <a:cs typeface="Tahoma" panose="020B0604030504040204" pitchFamily="34" charset="0"/>
              </a:rPr>
              <a:t>Défis</a:t>
            </a:r>
            <a:endParaRPr lang="fr-FR" b="1" dirty="0">
              <a:latin typeface="Tahoma" panose="020B0604030504040204" pitchFamily="34" charset="0"/>
              <a:ea typeface="Tahoma" panose="020B0604030504040204" pitchFamily="34" charset="0"/>
              <a:cs typeface="Tahoma" panose="020B0604030504040204" pitchFamily="34" charset="0"/>
            </a:endParaRPr>
          </a:p>
          <a:p>
            <a:pPr>
              <a:lnSpc>
                <a:spcPct val="200000"/>
              </a:lnSpc>
              <a:spcBef>
                <a:spcPts val="0"/>
              </a:spcBef>
            </a:pPr>
            <a:r>
              <a:rPr lang="fr-FR" b="1" dirty="0" err="1">
                <a:latin typeface="Tahoma" panose="020B0604030504040204" pitchFamily="34" charset="0"/>
                <a:ea typeface="Tahoma" panose="020B0604030504040204" pitchFamily="34" charset="0"/>
                <a:cs typeface="Tahoma" panose="020B0604030504040204" pitchFamily="34" charset="0"/>
              </a:rPr>
              <a:t>Lecons</a:t>
            </a:r>
            <a:r>
              <a:rPr lang="fr-FR" b="1" dirty="0">
                <a:latin typeface="Tahoma" panose="020B0604030504040204" pitchFamily="34" charset="0"/>
                <a:ea typeface="Tahoma" panose="020B0604030504040204" pitchFamily="34" charset="0"/>
                <a:cs typeface="Tahoma" panose="020B0604030504040204" pitchFamily="34" charset="0"/>
              </a:rPr>
              <a:t> apprises</a:t>
            </a:r>
          </a:p>
          <a:p>
            <a:pPr>
              <a:lnSpc>
                <a:spcPct val="200000"/>
              </a:lnSpc>
              <a:spcBef>
                <a:spcPts val="0"/>
              </a:spcBef>
            </a:pPr>
            <a:r>
              <a:rPr lang="fr-FR" b="1" dirty="0" err="1">
                <a:latin typeface="Tahoma" panose="020B0604030504040204" pitchFamily="34" charset="0"/>
                <a:ea typeface="Tahoma" panose="020B0604030504040204" pitchFamily="34" charset="0"/>
                <a:cs typeface="Tahoma" panose="020B0604030504040204" pitchFamily="34" charset="0"/>
              </a:rPr>
              <a:t>Recommendations</a:t>
            </a:r>
            <a:r>
              <a:rPr lang="fr-FR"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200000"/>
              </a:lnSpc>
              <a:spcBef>
                <a:spcPts val="0"/>
              </a:spcBef>
            </a:pPr>
            <a:r>
              <a:rPr lang="en-US" b="1" dirty="0" err="1">
                <a:latin typeface="Tahoma" panose="020B0604030504040204" pitchFamily="34" charset="0"/>
                <a:ea typeface="Tahoma" panose="020B0604030504040204" pitchFamily="34" charset="0"/>
                <a:cs typeface="Tahoma" panose="020B0604030504040204" pitchFamily="34" charset="0"/>
              </a:rPr>
              <a:t>Prochaines</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Etapes</a:t>
            </a:r>
            <a:r>
              <a:rPr lang="en-US" b="1" dirty="0">
                <a:latin typeface="Tahoma" panose="020B0604030504040204" pitchFamily="34" charset="0"/>
                <a:ea typeface="Tahoma" panose="020B0604030504040204" pitchFamily="34" charset="0"/>
                <a:cs typeface="Tahoma" panose="020B0604030504040204" pitchFamily="34" charset="0"/>
              </a:rPr>
              <a:t> </a:t>
            </a:r>
            <a:endParaRPr lang="en-US" dirty="0"/>
          </a:p>
        </p:txBody>
      </p:sp>
      <p:sp>
        <p:nvSpPr>
          <p:cNvPr id="3" name="ZoneTexte 2"/>
          <p:cNvSpPr txBox="1"/>
          <p:nvPr/>
        </p:nvSpPr>
        <p:spPr>
          <a:xfrm>
            <a:off x="2554357" y="715618"/>
            <a:ext cx="6629400" cy="646331"/>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3600" dirty="0">
                <a:latin typeface="Algerian" panose="04020705040A02060702" pitchFamily="82" charset="0"/>
              </a:rPr>
              <a:t> </a:t>
            </a:r>
            <a:r>
              <a:rPr lang="fr-FR" sz="3600" dirty="0">
                <a:latin typeface="Calibri (Corps)"/>
              </a:rPr>
              <a:t>S</a:t>
            </a:r>
            <a:r>
              <a:rPr lang="fr-FR" sz="3600" dirty="0" smtClean="0">
                <a:latin typeface="Calibri (Corps)"/>
              </a:rPr>
              <a:t>ommaire</a:t>
            </a:r>
            <a:endParaRPr lang="fr-FR" sz="3600" dirty="0">
              <a:latin typeface="Calibri (Corps)"/>
            </a:endParaRPr>
          </a:p>
        </p:txBody>
      </p:sp>
    </p:spTree>
    <p:extLst>
      <p:ext uri="{BB962C8B-B14F-4D97-AF65-F5344CB8AC3E}">
        <p14:creationId xmlns:p14="http://schemas.microsoft.com/office/powerpoint/2010/main" val="2525663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marL="0" indent="0">
              <a:buNone/>
            </a:pPr>
            <a:r>
              <a:rPr lang="en-US" sz="1600" b="1" dirty="0" err="1"/>
              <a:t>Résultat</a:t>
            </a:r>
            <a:r>
              <a:rPr lang="en-US" sz="1600" b="1" dirty="0"/>
              <a:t> </a:t>
            </a:r>
            <a:r>
              <a:rPr lang="en-US" sz="1600" b="1" dirty="0" err="1"/>
              <a:t>attendu</a:t>
            </a:r>
            <a:r>
              <a:rPr lang="en-US" sz="1600" b="1" dirty="0"/>
              <a:t>: </a:t>
            </a:r>
            <a:r>
              <a:rPr lang="fr-FR" sz="1600" b="1" dirty="0"/>
              <a:t>Communautés saines et bien nourries dans les zones sujettes à la sécheresse des ASAL</a:t>
            </a:r>
            <a:r>
              <a:rPr lang="fr-FR" sz="1600" dirty="0"/>
              <a:t> </a:t>
            </a:r>
            <a:endParaRPr lang="fr-FR" sz="1600" dirty="0" smtClean="0"/>
          </a:p>
          <a:p>
            <a:pPr marL="0" indent="0">
              <a:buNone/>
            </a:pPr>
            <a:r>
              <a:rPr lang="fr-FR" sz="1600" b="1" dirty="0"/>
              <a:t>8.1 Ministère de L'Education Nationale et de la Formation Professionnelle</a:t>
            </a:r>
            <a:endParaRPr lang="en-US" sz="1600" dirty="0"/>
          </a:p>
          <a:p>
            <a:pPr marL="0" indent="0">
              <a:lnSpc>
                <a:spcPct val="115000"/>
              </a:lnSpc>
              <a:spcBef>
                <a:spcPts val="0"/>
              </a:spcBef>
              <a:buNone/>
            </a:pPr>
            <a:endParaRPr lang="en-US" sz="1600" dirty="0" smtClean="0"/>
          </a:p>
          <a:p>
            <a:pPr marL="0" indent="0">
              <a:lnSpc>
                <a:spcPct val="115000"/>
              </a:lnSpc>
              <a:spcBef>
                <a:spcPts val="0"/>
              </a:spcBef>
              <a:buNone/>
            </a:pPr>
            <a:r>
              <a:rPr lang="en-US" sz="1600" dirty="0" smtClean="0"/>
              <a:t>Total </a:t>
            </a:r>
            <a:r>
              <a:rPr lang="en-US" sz="1600" dirty="0" err="1"/>
              <a:t>Indicateurs</a:t>
            </a:r>
            <a:r>
              <a:rPr lang="en-US" sz="1600" dirty="0"/>
              <a:t> = 6</a:t>
            </a:r>
          </a:p>
          <a:p>
            <a:pPr marL="0" indent="0">
              <a:lnSpc>
                <a:spcPct val="115000"/>
              </a:lnSpc>
              <a:spcBef>
                <a:spcPts val="0"/>
              </a:spcBef>
              <a:buNone/>
            </a:pPr>
            <a:r>
              <a:rPr lang="en-US" sz="1600" dirty="0" err="1"/>
              <a:t>Indicateurs</a:t>
            </a:r>
            <a:r>
              <a:rPr lang="en-US" sz="1600" dirty="0"/>
              <a:t> </a:t>
            </a:r>
            <a:r>
              <a:rPr lang="en-US" sz="1600" dirty="0" err="1"/>
              <a:t>reportés</a:t>
            </a:r>
            <a:r>
              <a:rPr lang="en-US" sz="1600" dirty="0"/>
              <a:t>  :2 </a:t>
            </a:r>
          </a:p>
          <a:p>
            <a:pPr marL="0" indent="0">
              <a:lnSpc>
                <a:spcPct val="115000"/>
              </a:lnSpc>
              <a:spcBef>
                <a:spcPts val="0"/>
              </a:spcBef>
              <a:buNone/>
            </a:pPr>
            <a:r>
              <a:rPr lang="en-US" sz="1600" dirty="0" err="1"/>
              <a:t>Indicateurs</a:t>
            </a:r>
            <a:r>
              <a:rPr lang="en-US" sz="1600" dirty="0"/>
              <a:t> non </a:t>
            </a:r>
            <a:r>
              <a:rPr lang="en-US" sz="1600" dirty="0" err="1"/>
              <a:t>reportés</a:t>
            </a:r>
            <a:r>
              <a:rPr lang="en-US" sz="1600" dirty="0"/>
              <a:t> :4</a:t>
            </a:r>
          </a:p>
          <a:p>
            <a:pPr marL="0" indent="0">
              <a:buNone/>
            </a:pPr>
            <a:endParaRPr lang="fr-FR" sz="1600" dirty="0" smtClean="0"/>
          </a:p>
          <a:p>
            <a:pPr marL="0" indent="0">
              <a:buNone/>
            </a:pPr>
            <a:endParaRPr lang="fr-FR" sz="1600" dirty="0"/>
          </a:p>
          <a:p>
            <a:pPr marL="0" indent="0">
              <a:buNone/>
            </a:pPr>
            <a:endParaRPr lang="fr-FR" sz="1600" dirty="0"/>
          </a:p>
          <a:p>
            <a:pPr marL="0" indent="0">
              <a:buNone/>
            </a:pPr>
            <a:r>
              <a:rPr lang="fr-FR" sz="1600" b="1" dirty="0"/>
              <a:t>8.2 Ministère de la </a:t>
            </a:r>
            <a:r>
              <a:rPr lang="fr-FR" sz="1600" b="1" dirty="0" smtClean="0"/>
              <a:t>Santé</a:t>
            </a:r>
          </a:p>
          <a:p>
            <a:pPr marL="0" indent="0">
              <a:buNone/>
            </a:pPr>
            <a:endParaRPr lang="en-US" sz="1600" dirty="0"/>
          </a:p>
          <a:p>
            <a:pPr marL="0" indent="0">
              <a:lnSpc>
                <a:spcPct val="115000"/>
              </a:lnSpc>
              <a:spcBef>
                <a:spcPts val="0"/>
              </a:spcBef>
              <a:buNone/>
            </a:pPr>
            <a:r>
              <a:rPr lang="en-US" sz="1600" dirty="0" smtClean="0"/>
              <a:t>Total </a:t>
            </a:r>
            <a:r>
              <a:rPr lang="en-US" sz="1600" dirty="0" err="1" smtClean="0"/>
              <a:t>Indicateurs</a:t>
            </a:r>
            <a:r>
              <a:rPr lang="en-US" sz="1600" dirty="0" smtClean="0"/>
              <a:t> = 8</a:t>
            </a:r>
          </a:p>
          <a:p>
            <a:pPr marL="0" indent="0">
              <a:lnSpc>
                <a:spcPct val="115000"/>
              </a:lnSpc>
              <a:spcBef>
                <a:spcPts val="0"/>
              </a:spcBef>
              <a:buNone/>
            </a:pPr>
            <a:r>
              <a:rPr lang="en-US" sz="1600" dirty="0" err="1" smtClean="0"/>
              <a:t>Indicateurs</a:t>
            </a:r>
            <a:r>
              <a:rPr lang="en-US" sz="1600" dirty="0" smtClean="0"/>
              <a:t> </a:t>
            </a:r>
            <a:r>
              <a:rPr lang="en-US" sz="1600" dirty="0" err="1" smtClean="0"/>
              <a:t>reportés</a:t>
            </a:r>
            <a:r>
              <a:rPr lang="en-US" sz="1600" dirty="0" smtClean="0"/>
              <a:t>  : 2</a:t>
            </a:r>
          </a:p>
          <a:p>
            <a:pPr marL="0" indent="0">
              <a:lnSpc>
                <a:spcPct val="115000"/>
              </a:lnSpc>
              <a:spcBef>
                <a:spcPts val="0"/>
              </a:spcBef>
              <a:buNone/>
            </a:pPr>
            <a:r>
              <a:rPr lang="en-US" sz="1600" dirty="0" err="1" smtClean="0"/>
              <a:t>Indicateurs</a:t>
            </a:r>
            <a:r>
              <a:rPr lang="en-US" sz="1600" dirty="0" smtClean="0"/>
              <a:t> non </a:t>
            </a:r>
            <a:r>
              <a:rPr lang="en-US" sz="1600" dirty="0" err="1" smtClean="0"/>
              <a:t>reportés</a:t>
            </a:r>
            <a:r>
              <a:rPr lang="en-US" sz="1600" dirty="0" smtClean="0"/>
              <a:t> :6</a:t>
            </a:r>
          </a:p>
          <a:p>
            <a:pPr marL="0" indent="0">
              <a:buNone/>
            </a:pPr>
            <a:endParaRPr lang="fr-FR" sz="1600" dirty="0"/>
          </a:p>
          <a:p>
            <a:pPr marL="0" indent="0">
              <a:buNone/>
            </a:pPr>
            <a:endParaRPr lang="fr-FR" dirty="0"/>
          </a:p>
        </p:txBody>
      </p:sp>
      <p:sp>
        <p:nvSpPr>
          <p:cNvPr id="3" name="Title 1"/>
          <p:cNvSpPr txBox="1">
            <a:spLocks/>
          </p:cNvSpPr>
          <p:nvPr/>
        </p:nvSpPr>
        <p:spPr>
          <a:xfrm>
            <a:off x="838200" y="846662"/>
            <a:ext cx="9129216" cy="757130"/>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dirty="0" smtClean="0">
                <a:latin typeface="Calibri (Corps)"/>
                <a:ea typeface="Calibri"/>
                <a:cs typeface="Times New Roman"/>
              </a:rPr>
              <a:t>PIA8: </a:t>
            </a:r>
            <a:r>
              <a:rPr lang="fr-FR" sz="2400" b="1" dirty="0" smtClean="0">
                <a:latin typeface="Calibri (Corps)"/>
                <a:ea typeface="Calibri"/>
                <a:cs typeface="Times New Roman"/>
              </a:rPr>
              <a:t>Capital Humain, Genre</a:t>
            </a:r>
          </a:p>
          <a:p>
            <a:pPr algn="ctr"/>
            <a:r>
              <a:rPr lang="fr-FR" sz="2400" b="1" dirty="0" smtClean="0">
                <a:latin typeface="Calibri (Corps)"/>
                <a:ea typeface="Calibri"/>
                <a:cs typeface="Times New Roman"/>
              </a:rPr>
              <a:t> et Développement Social</a:t>
            </a:r>
            <a:endParaRPr lang="en-US" sz="2400" b="1" dirty="0">
              <a:latin typeface="Calibri (Corps)"/>
              <a:ea typeface="Calibri"/>
              <a:cs typeface="Times New Roman"/>
            </a:endParaRPr>
          </a:p>
        </p:txBody>
      </p:sp>
      <p:pic>
        <p:nvPicPr>
          <p:cNvPr id="4" name="Image 3"/>
          <p:cNvPicPr>
            <a:picLocks noChangeAspect="1"/>
          </p:cNvPicPr>
          <p:nvPr/>
        </p:nvPicPr>
        <p:blipFill>
          <a:blip r:embed="rId2"/>
          <a:stretch>
            <a:fillRect/>
          </a:stretch>
        </p:blipFill>
        <p:spPr>
          <a:xfrm>
            <a:off x="4112532" y="2468811"/>
            <a:ext cx="6431837" cy="2401363"/>
          </a:xfrm>
          <a:prstGeom prst="rect">
            <a:avLst/>
          </a:prstGeom>
        </p:spPr>
      </p:pic>
      <p:pic>
        <p:nvPicPr>
          <p:cNvPr id="6" name="Image 5"/>
          <p:cNvPicPr>
            <a:picLocks noChangeAspect="1"/>
          </p:cNvPicPr>
          <p:nvPr/>
        </p:nvPicPr>
        <p:blipFill>
          <a:blip r:embed="rId3"/>
          <a:stretch>
            <a:fillRect/>
          </a:stretch>
        </p:blipFill>
        <p:spPr>
          <a:xfrm>
            <a:off x="4112532" y="4856210"/>
            <a:ext cx="6962235" cy="1448271"/>
          </a:xfrm>
          <a:prstGeom prst="rect">
            <a:avLst/>
          </a:prstGeom>
        </p:spPr>
      </p:pic>
    </p:spTree>
    <p:extLst>
      <p:ext uri="{BB962C8B-B14F-4D97-AF65-F5344CB8AC3E}">
        <p14:creationId xmlns:p14="http://schemas.microsoft.com/office/powerpoint/2010/main" val="762631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en-US" sz="1600" b="1" dirty="0" err="1"/>
              <a:t>Résultat</a:t>
            </a:r>
            <a:r>
              <a:rPr lang="en-US" sz="1600" b="1" dirty="0"/>
              <a:t> </a:t>
            </a:r>
            <a:r>
              <a:rPr lang="en-US" sz="1600" b="1" dirty="0" err="1"/>
              <a:t>attendu</a:t>
            </a:r>
            <a:r>
              <a:rPr lang="en-US" sz="1600" b="1" dirty="0"/>
              <a:t>: </a:t>
            </a:r>
            <a:r>
              <a:rPr lang="fr-FR" sz="1600" b="1" dirty="0"/>
              <a:t>Communautés saines et bien nourries dans les zones sujettes à la sécheresse des ASAL</a:t>
            </a:r>
          </a:p>
          <a:p>
            <a:pPr marL="0" indent="0">
              <a:buNone/>
            </a:pPr>
            <a:r>
              <a:rPr lang="en-US" sz="1600" b="1" dirty="0">
                <a:latin typeface="Nyala"/>
                <a:ea typeface="Calibri"/>
                <a:cs typeface="Times New Roman"/>
              </a:rPr>
              <a:t>8.3 </a:t>
            </a:r>
            <a:r>
              <a:rPr lang="fr-FR" sz="1600" b="1" dirty="0"/>
              <a:t>Ministère de La Femme et de La Famille                  </a:t>
            </a:r>
            <a:endParaRPr lang="fr-FR" sz="1600" b="1" dirty="0" smtClean="0"/>
          </a:p>
          <a:p>
            <a:pPr marL="0" indent="0">
              <a:spcBef>
                <a:spcPts val="0"/>
              </a:spcBef>
              <a:buNone/>
            </a:pPr>
            <a:r>
              <a:rPr lang="en-US" sz="1600" dirty="0" smtClean="0">
                <a:latin typeface="Calibri (Corps)"/>
                <a:ea typeface="Calibri"/>
                <a:cs typeface="Times New Roman"/>
              </a:rPr>
              <a:t> </a:t>
            </a:r>
          </a:p>
          <a:p>
            <a:pPr marL="0" indent="0">
              <a:spcBef>
                <a:spcPts val="0"/>
              </a:spcBef>
              <a:buNone/>
            </a:pPr>
            <a:r>
              <a:rPr lang="en-US" sz="1600" dirty="0">
                <a:latin typeface="Calibri (Corps)"/>
                <a:ea typeface="Calibri"/>
                <a:cs typeface="Times New Roman"/>
              </a:rPr>
              <a:t> </a:t>
            </a:r>
            <a:r>
              <a:rPr lang="en-US" sz="1600" dirty="0" smtClean="0">
                <a:latin typeface="Calibri (Corps)"/>
                <a:ea typeface="Calibri"/>
                <a:cs typeface="Times New Roman"/>
              </a:rPr>
              <a:t>Total </a:t>
            </a:r>
            <a:r>
              <a:rPr lang="en-US" sz="1600" dirty="0" err="1" smtClean="0">
                <a:latin typeface="Calibri (Corps)"/>
                <a:ea typeface="Calibri"/>
                <a:cs typeface="Times New Roman"/>
              </a:rPr>
              <a:t>Indicateurs</a:t>
            </a:r>
            <a:r>
              <a:rPr lang="en-US" sz="1600" dirty="0" smtClean="0">
                <a:latin typeface="Calibri (Corps)"/>
                <a:ea typeface="Calibri"/>
                <a:cs typeface="Times New Roman"/>
              </a:rPr>
              <a:t> : 11</a:t>
            </a:r>
          </a:p>
          <a:p>
            <a:pPr marL="0" indent="0">
              <a:spcBef>
                <a:spcPts val="0"/>
              </a:spcBef>
              <a:buNone/>
            </a:pPr>
            <a:r>
              <a:rPr lang="en-US" sz="1600" dirty="0" smtClean="0">
                <a:latin typeface="Calibri (Corps)"/>
                <a:cs typeface="Times New Roman"/>
              </a:rPr>
              <a:t> </a:t>
            </a:r>
            <a:r>
              <a:rPr lang="en-US" sz="1600" dirty="0" err="1" smtClean="0">
                <a:latin typeface="Calibri (Corps)"/>
              </a:rPr>
              <a:t>Indicateurs</a:t>
            </a:r>
            <a:r>
              <a:rPr lang="en-US" sz="1600" dirty="0" smtClean="0">
                <a:latin typeface="Calibri (Corps)"/>
              </a:rPr>
              <a:t> </a:t>
            </a:r>
            <a:r>
              <a:rPr lang="en-US" sz="1600" dirty="0" err="1" smtClean="0">
                <a:latin typeface="Calibri (Corps)"/>
              </a:rPr>
              <a:t>reportés</a:t>
            </a:r>
            <a:r>
              <a:rPr lang="en-US" sz="1600" dirty="0" smtClean="0">
                <a:latin typeface="Calibri (Corps)"/>
              </a:rPr>
              <a:t>  : 6                                                                                                </a:t>
            </a:r>
          </a:p>
          <a:p>
            <a:pPr marL="0" indent="0">
              <a:spcBef>
                <a:spcPts val="0"/>
              </a:spcBef>
              <a:buNone/>
            </a:pPr>
            <a:r>
              <a:rPr lang="en-US" sz="1600" dirty="0" smtClean="0">
                <a:latin typeface="Calibri (Corps)"/>
              </a:rPr>
              <a:t> </a:t>
            </a:r>
            <a:r>
              <a:rPr lang="en-US" sz="1600" dirty="0" err="1" smtClean="0">
                <a:latin typeface="Calibri (Corps)"/>
                <a:ea typeface="Calibri"/>
                <a:cs typeface="Times New Roman"/>
              </a:rPr>
              <a:t>Indicateurs</a:t>
            </a:r>
            <a:r>
              <a:rPr lang="en-US" sz="1600" dirty="0" smtClean="0">
                <a:latin typeface="Calibri (Corps)"/>
                <a:ea typeface="Calibri"/>
                <a:cs typeface="Times New Roman"/>
              </a:rPr>
              <a:t> non </a:t>
            </a:r>
            <a:r>
              <a:rPr lang="en-US" sz="1600" dirty="0" err="1" smtClean="0">
                <a:latin typeface="Calibri (Corps)"/>
                <a:ea typeface="Calibri"/>
                <a:cs typeface="Times New Roman"/>
              </a:rPr>
              <a:t>reportés</a:t>
            </a:r>
            <a:r>
              <a:rPr lang="en-US" sz="1600" dirty="0" smtClean="0">
                <a:latin typeface="Calibri (Corps)"/>
                <a:ea typeface="Calibri"/>
                <a:cs typeface="Times New Roman"/>
              </a:rPr>
              <a:t> :5</a:t>
            </a:r>
            <a:endParaRPr lang="fr-FR" sz="1600" dirty="0" smtClean="0">
              <a:latin typeface="Calibri (Corps)"/>
              <a:ea typeface="Calibri"/>
              <a:cs typeface="Times New Roman"/>
            </a:endParaRPr>
          </a:p>
          <a:p>
            <a:pPr marL="0" indent="0">
              <a:buNone/>
            </a:pPr>
            <a:endParaRPr lang="fr-FR" dirty="0"/>
          </a:p>
        </p:txBody>
      </p:sp>
      <p:sp>
        <p:nvSpPr>
          <p:cNvPr id="3" name="Title 1"/>
          <p:cNvSpPr txBox="1">
            <a:spLocks/>
          </p:cNvSpPr>
          <p:nvPr/>
        </p:nvSpPr>
        <p:spPr>
          <a:xfrm>
            <a:off x="838200" y="747271"/>
            <a:ext cx="9129216" cy="757130"/>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dirty="0" smtClean="0">
                <a:latin typeface="Calibri (Corps)"/>
                <a:ea typeface="Calibri"/>
                <a:cs typeface="Times New Roman"/>
              </a:rPr>
              <a:t>PIA8: </a:t>
            </a:r>
            <a:r>
              <a:rPr lang="fr-FR" sz="2400" b="1" dirty="0" smtClean="0">
                <a:latin typeface="Calibri (Corps)"/>
                <a:ea typeface="Calibri"/>
                <a:cs typeface="Times New Roman"/>
              </a:rPr>
              <a:t>Capital Humain, Genre </a:t>
            </a:r>
          </a:p>
          <a:p>
            <a:pPr algn="ctr"/>
            <a:r>
              <a:rPr lang="fr-FR" sz="2400" b="1" dirty="0" smtClean="0">
                <a:latin typeface="Calibri (Corps)"/>
                <a:ea typeface="Calibri"/>
                <a:cs typeface="Times New Roman"/>
              </a:rPr>
              <a:t>et Développement Social</a:t>
            </a:r>
            <a:endParaRPr lang="en-US" sz="2400" b="1" dirty="0">
              <a:latin typeface="Calibri (Corps)"/>
              <a:ea typeface="Calibri"/>
              <a:cs typeface="Times New Roman"/>
            </a:endParaRPr>
          </a:p>
        </p:txBody>
      </p:sp>
      <p:pic>
        <p:nvPicPr>
          <p:cNvPr id="4" name="Image 3"/>
          <p:cNvPicPr>
            <a:picLocks noChangeAspect="1"/>
          </p:cNvPicPr>
          <p:nvPr/>
        </p:nvPicPr>
        <p:blipFill>
          <a:blip r:embed="rId2"/>
          <a:stretch>
            <a:fillRect/>
          </a:stretch>
        </p:blipFill>
        <p:spPr>
          <a:xfrm>
            <a:off x="3496355" y="2529277"/>
            <a:ext cx="8361027" cy="3921218"/>
          </a:xfrm>
          <a:prstGeom prst="rect">
            <a:avLst/>
          </a:prstGeom>
        </p:spPr>
      </p:pic>
    </p:spTree>
    <p:extLst>
      <p:ext uri="{BB962C8B-B14F-4D97-AF65-F5344CB8AC3E}">
        <p14:creationId xmlns:p14="http://schemas.microsoft.com/office/powerpoint/2010/main" val="1967246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fr-FR" sz="1600" dirty="0"/>
              <a:t>Résultat attendu: Communautés saines et bien nourries dans les zones sujettes à la sécheresse des ASAL</a:t>
            </a:r>
          </a:p>
          <a:p>
            <a:pPr marL="0" indent="0">
              <a:buNone/>
            </a:pPr>
            <a:r>
              <a:rPr lang="fr-FR" sz="1600" b="1" dirty="0"/>
              <a:t>8.4 Ministère de l'Intérieur</a:t>
            </a:r>
            <a:endParaRPr lang="en-US" sz="1600" dirty="0"/>
          </a:p>
          <a:p>
            <a:pPr marL="0" indent="0">
              <a:lnSpc>
                <a:spcPct val="115000"/>
              </a:lnSpc>
              <a:spcBef>
                <a:spcPts val="0"/>
              </a:spcBef>
              <a:buNone/>
            </a:pPr>
            <a:endParaRPr lang="en-US" sz="1600" dirty="0" smtClean="0"/>
          </a:p>
          <a:p>
            <a:pPr marL="0" indent="0">
              <a:lnSpc>
                <a:spcPct val="115000"/>
              </a:lnSpc>
              <a:spcBef>
                <a:spcPts val="0"/>
              </a:spcBef>
              <a:buNone/>
            </a:pPr>
            <a:r>
              <a:rPr lang="en-US" sz="1600" dirty="0" smtClean="0"/>
              <a:t>Total </a:t>
            </a:r>
            <a:r>
              <a:rPr lang="en-US" sz="1600" dirty="0" err="1"/>
              <a:t>Indicateurs</a:t>
            </a:r>
            <a:r>
              <a:rPr lang="en-US" sz="1600" dirty="0"/>
              <a:t> =6</a:t>
            </a:r>
          </a:p>
          <a:p>
            <a:pPr marL="0" indent="0">
              <a:lnSpc>
                <a:spcPct val="115000"/>
              </a:lnSpc>
              <a:spcBef>
                <a:spcPts val="0"/>
              </a:spcBef>
              <a:buNone/>
            </a:pPr>
            <a:r>
              <a:rPr lang="en-US" sz="1600" dirty="0" err="1"/>
              <a:t>Indicateurs</a:t>
            </a:r>
            <a:r>
              <a:rPr lang="en-US" sz="1600" dirty="0"/>
              <a:t> </a:t>
            </a:r>
            <a:r>
              <a:rPr lang="en-US" sz="1600" dirty="0" err="1"/>
              <a:t>reportés</a:t>
            </a:r>
            <a:r>
              <a:rPr lang="en-US" sz="1600" dirty="0"/>
              <a:t>  : 2</a:t>
            </a:r>
          </a:p>
          <a:p>
            <a:pPr marL="0" indent="0">
              <a:lnSpc>
                <a:spcPct val="115000"/>
              </a:lnSpc>
              <a:spcBef>
                <a:spcPts val="0"/>
              </a:spcBef>
              <a:buNone/>
            </a:pPr>
            <a:r>
              <a:rPr lang="en-US" sz="1600" dirty="0" err="1"/>
              <a:t>Indicateurs</a:t>
            </a:r>
            <a:r>
              <a:rPr lang="en-US" sz="1600" dirty="0"/>
              <a:t> non </a:t>
            </a:r>
            <a:r>
              <a:rPr lang="en-US" sz="1600" dirty="0" err="1"/>
              <a:t>reportés</a:t>
            </a:r>
            <a:r>
              <a:rPr lang="en-US" sz="1600" dirty="0"/>
              <a:t> :</a:t>
            </a:r>
            <a:r>
              <a:rPr lang="en-US" sz="1600" dirty="0" smtClean="0"/>
              <a:t>4</a:t>
            </a:r>
          </a:p>
          <a:p>
            <a:pPr marL="0" indent="0">
              <a:lnSpc>
                <a:spcPct val="115000"/>
              </a:lnSpc>
              <a:spcBef>
                <a:spcPts val="0"/>
              </a:spcBef>
              <a:buNone/>
            </a:pPr>
            <a:endParaRPr lang="en-US" sz="1600" dirty="0"/>
          </a:p>
          <a:p>
            <a:pPr marL="0" indent="0">
              <a:lnSpc>
                <a:spcPct val="115000"/>
              </a:lnSpc>
              <a:spcBef>
                <a:spcPts val="0"/>
              </a:spcBef>
              <a:buNone/>
            </a:pPr>
            <a:endParaRPr lang="en-US" sz="1600" dirty="0" smtClean="0"/>
          </a:p>
          <a:p>
            <a:pPr marL="0" indent="0">
              <a:lnSpc>
                <a:spcPct val="115000"/>
              </a:lnSpc>
              <a:spcBef>
                <a:spcPts val="0"/>
              </a:spcBef>
              <a:buNone/>
            </a:pPr>
            <a:endParaRPr lang="en-US" sz="1600" dirty="0"/>
          </a:p>
          <a:p>
            <a:pPr marL="0" indent="0">
              <a:lnSpc>
                <a:spcPct val="115000"/>
              </a:lnSpc>
              <a:spcBef>
                <a:spcPts val="0"/>
              </a:spcBef>
              <a:buNone/>
            </a:pPr>
            <a:endParaRPr lang="en-US" sz="1600" dirty="0" smtClean="0"/>
          </a:p>
          <a:p>
            <a:pPr marL="0" indent="0">
              <a:lnSpc>
                <a:spcPct val="115000"/>
              </a:lnSpc>
              <a:spcBef>
                <a:spcPts val="0"/>
              </a:spcBef>
              <a:buNone/>
            </a:pPr>
            <a:r>
              <a:rPr lang="fr-FR" sz="1600" b="1" dirty="0" smtClean="0"/>
              <a:t>8.5 </a:t>
            </a:r>
            <a:r>
              <a:rPr lang="fr-FR" sz="1600" b="1" dirty="0"/>
              <a:t>Ministère des Affaires Sociales et des </a:t>
            </a:r>
            <a:r>
              <a:rPr lang="fr-FR" sz="1600" b="1" dirty="0" smtClean="0"/>
              <a:t>Solidarités</a:t>
            </a:r>
          </a:p>
          <a:p>
            <a:pPr marL="0" indent="0">
              <a:lnSpc>
                <a:spcPct val="115000"/>
              </a:lnSpc>
              <a:spcBef>
                <a:spcPts val="0"/>
              </a:spcBef>
              <a:buNone/>
            </a:pPr>
            <a:endParaRPr lang="en-US" sz="1600" dirty="0" smtClean="0"/>
          </a:p>
          <a:p>
            <a:pPr marL="0" indent="0">
              <a:lnSpc>
                <a:spcPct val="115000"/>
              </a:lnSpc>
              <a:spcBef>
                <a:spcPts val="0"/>
              </a:spcBef>
              <a:buNone/>
            </a:pPr>
            <a:r>
              <a:rPr lang="en-US" sz="1600" dirty="0" smtClean="0"/>
              <a:t>Total </a:t>
            </a:r>
            <a:r>
              <a:rPr lang="en-US" sz="1600" dirty="0" err="1" smtClean="0"/>
              <a:t>Indicateurs</a:t>
            </a:r>
            <a:r>
              <a:rPr lang="en-US" sz="1600" dirty="0" smtClean="0"/>
              <a:t> =2</a:t>
            </a:r>
          </a:p>
          <a:p>
            <a:pPr marL="0" indent="0">
              <a:lnSpc>
                <a:spcPct val="115000"/>
              </a:lnSpc>
              <a:spcBef>
                <a:spcPts val="0"/>
              </a:spcBef>
              <a:buNone/>
            </a:pPr>
            <a:r>
              <a:rPr lang="en-US" sz="1600" dirty="0" err="1" smtClean="0"/>
              <a:t>Indicateurs</a:t>
            </a:r>
            <a:r>
              <a:rPr lang="en-US" sz="1600" dirty="0" smtClean="0"/>
              <a:t> </a:t>
            </a:r>
            <a:r>
              <a:rPr lang="en-US" sz="1600" dirty="0" err="1"/>
              <a:t>reportés</a:t>
            </a:r>
            <a:r>
              <a:rPr lang="en-US" sz="1600" dirty="0"/>
              <a:t>  : 1</a:t>
            </a:r>
          </a:p>
          <a:p>
            <a:pPr marL="0" indent="0">
              <a:lnSpc>
                <a:spcPct val="115000"/>
              </a:lnSpc>
              <a:spcBef>
                <a:spcPts val="0"/>
              </a:spcBef>
              <a:buNone/>
            </a:pPr>
            <a:r>
              <a:rPr lang="en-US" sz="1600" dirty="0" err="1"/>
              <a:t>Indicateurs</a:t>
            </a:r>
            <a:r>
              <a:rPr lang="en-US" sz="1600" dirty="0"/>
              <a:t> non </a:t>
            </a:r>
            <a:r>
              <a:rPr lang="en-US" sz="1600" dirty="0" err="1"/>
              <a:t>reportés</a:t>
            </a:r>
            <a:r>
              <a:rPr lang="en-US" sz="1600" dirty="0"/>
              <a:t> </a:t>
            </a:r>
            <a:r>
              <a:rPr lang="en-US" sz="1600" dirty="0" smtClean="0"/>
              <a:t>:1</a:t>
            </a:r>
            <a:endParaRPr lang="en-US" sz="1600" dirty="0"/>
          </a:p>
          <a:p>
            <a:pPr marL="0" indent="0">
              <a:lnSpc>
                <a:spcPct val="115000"/>
              </a:lnSpc>
              <a:spcBef>
                <a:spcPts val="0"/>
              </a:spcBef>
              <a:buNone/>
            </a:pPr>
            <a:endParaRPr lang="en-US" sz="1600" dirty="0"/>
          </a:p>
          <a:p>
            <a:pPr marL="0" indent="0">
              <a:buNone/>
            </a:pPr>
            <a:endParaRPr lang="fr-FR" dirty="0"/>
          </a:p>
        </p:txBody>
      </p:sp>
      <p:sp>
        <p:nvSpPr>
          <p:cNvPr id="3" name="Title 1"/>
          <p:cNvSpPr txBox="1">
            <a:spLocks/>
          </p:cNvSpPr>
          <p:nvPr/>
        </p:nvSpPr>
        <p:spPr>
          <a:xfrm>
            <a:off x="838200" y="767150"/>
            <a:ext cx="9129216" cy="757130"/>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dirty="0" smtClean="0">
                <a:latin typeface="Calibri (Corps)"/>
                <a:ea typeface="Calibri"/>
                <a:cs typeface="Times New Roman"/>
              </a:rPr>
              <a:t>PIA8: </a:t>
            </a:r>
            <a:r>
              <a:rPr lang="fr-FR" sz="2400" b="1" dirty="0" smtClean="0">
                <a:latin typeface="Calibri (Corps)"/>
                <a:ea typeface="Calibri"/>
                <a:cs typeface="Times New Roman"/>
              </a:rPr>
              <a:t>Capital Humain, Genre </a:t>
            </a:r>
          </a:p>
          <a:p>
            <a:pPr algn="ctr"/>
            <a:r>
              <a:rPr lang="fr-FR" sz="2400" b="1" dirty="0" smtClean="0">
                <a:latin typeface="Calibri (Corps)"/>
                <a:ea typeface="Calibri"/>
                <a:cs typeface="Times New Roman"/>
              </a:rPr>
              <a:t>et Développement Social</a:t>
            </a:r>
            <a:endParaRPr lang="en-US" sz="2400" b="1" dirty="0">
              <a:latin typeface="Calibri (Corps)"/>
              <a:ea typeface="Calibri"/>
              <a:cs typeface="Times New Roman"/>
            </a:endParaRPr>
          </a:p>
        </p:txBody>
      </p:sp>
      <p:pic>
        <p:nvPicPr>
          <p:cNvPr id="4" name="Image 3"/>
          <p:cNvPicPr>
            <a:picLocks noChangeAspect="1"/>
          </p:cNvPicPr>
          <p:nvPr/>
        </p:nvPicPr>
        <p:blipFill>
          <a:blip r:embed="rId2"/>
          <a:stretch>
            <a:fillRect/>
          </a:stretch>
        </p:blipFill>
        <p:spPr>
          <a:xfrm>
            <a:off x="4228625" y="2150189"/>
            <a:ext cx="6358679" cy="2517866"/>
          </a:xfrm>
          <a:prstGeom prst="rect">
            <a:avLst/>
          </a:prstGeom>
        </p:spPr>
      </p:pic>
      <p:pic>
        <p:nvPicPr>
          <p:cNvPr id="5" name="Image 4"/>
          <p:cNvPicPr>
            <a:picLocks noChangeAspect="1"/>
          </p:cNvPicPr>
          <p:nvPr/>
        </p:nvPicPr>
        <p:blipFill>
          <a:blip r:embed="rId3"/>
          <a:stretch>
            <a:fillRect/>
          </a:stretch>
        </p:blipFill>
        <p:spPr>
          <a:xfrm>
            <a:off x="4419059" y="4992619"/>
            <a:ext cx="6395258" cy="1298851"/>
          </a:xfrm>
          <a:prstGeom prst="rect">
            <a:avLst/>
          </a:prstGeom>
        </p:spPr>
      </p:pic>
    </p:spTree>
    <p:extLst>
      <p:ext uri="{BB962C8B-B14F-4D97-AF65-F5344CB8AC3E}">
        <p14:creationId xmlns:p14="http://schemas.microsoft.com/office/powerpoint/2010/main" val="1344362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381539" y="1262269"/>
            <a:ext cx="9601199" cy="4919869"/>
          </a:xfrm>
          <a:prstGeom prst="rect">
            <a:avLst/>
          </a:prstGeom>
        </p:spPr>
      </p:pic>
      <p:sp>
        <p:nvSpPr>
          <p:cNvPr id="3" name="Title 1"/>
          <p:cNvSpPr txBox="1">
            <a:spLocks/>
          </p:cNvSpPr>
          <p:nvPr/>
        </p:nvSpPr>
        <p:spPr>
          <a:xfrm>
            <a:off x="2736573" y="447261"/>
            <a:ext cx="5867400" cy="424732"/>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2400" b="1" dirty="0" smtClean="0"/>
              <a:t>Tableau récapitulatif des indicateurs</a:t>
            </a:r>
            <a:endParaRPr lang="en-US" sz="2400" b="1" dirty="0">
              <a:latin typeface="Nyala"/>
              <a:ea typeface="Calibri"/>
              <a:cs typeface="Times New Roman"/>
            </a:endParaRPr>
          </a:p>
        </p:txBody>
      </p:sp>
    </p:spTree>
    <p:extLst>
      <p:ext uri="{BB962C8B-B14F-4D97-AF65-F5344CB8AC3E}">
        <p14:creationId xmlns:p14="http://schemas.microsoft.com/office/powerpoint/2010/main" val="2130990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marL="0" indent="0">
              <a:buNone/>
            </a:pPr>
            <a:r>
              <a:rPr lang="fr-FR" dirty="0"/>
              <a:t>Les défis à relever sont nombreux : </a:t>
            </a:r>
            <a:endParaRPr lang="en-US" dirty="0"/>
          </a:p>
          <a:p>
            <a:pPr lvl="0"/>
            <a:r>
              <a:rPr lang="fr-FR" dirty="0"/>
              <a:t>Accès difficile aux données sectorielles pour assurer un suivi adéquat</a:t>
            </a:r>
            <a:endParaRPr lang="en-US" dirty="0"/>
          </a:p>
          <a:p>
            <a:pPr lvl="0"/>
            <a:r>
              <a:rPr lang="fr-FR" dirty="0"/>
              <a:t>Faible prise en compte de la dimension COVID 19 : intégration difficile aux projets ou programmes de résilience dans la riposte </a:t>
            </a:r>
            <a:r>
              <a:rPr lang="fr-FR" dirty="0" err="1"/>
              <a:t>Covid</a:t>
            </a:r>
            <a:r>
              <a:rPr lang="fr-FR" dirty="0"/>
              <a:t>, les plans de relèvement, et ainsi que la réorientation des financements vers la riposte immédiate. </a:t>
            </a:r>
            <a:endParaRPr lang="en-US" dirty="0"/>
          </a:p>
          <a:p>
            <a:pPr lvl="0"/>
            <a:r>
              <a:rPr lang="fr-FR" dirty="0"/>
              <a:t>Faible coopération et synergies entre les instructions publiques et privés concernés par les questions climatiques. </a:t>
            </a:r>
            <a:endParaRPr lang="en-US" dirty="0"/>
          </a:p>
          <a:p>
            <a:pPr lvl="0"/>
            <a:r>
              <a:rPr lang="fr-FR" dirty="0"/>
              <a:t>Faible coordination des activités liées aux changements climatiques entre les institutions publique et privé</a:t>
            </a:r>
            <a:endParaRPr lang="en-US" dirty="0"/>
          </a:p>
          <a:p>
            <a:pPr marL="0" indent="0">
              <a:buNone/>
            </a:pPr>
            <a:endParaRPr lang="fr-FR" dirty="0"/>
          </a:p>
        </p:txBody>
      </p:sp>
      <p:sp>
        <p:nvSpPr>
          <p:cNvPr id="3" name="ZoneTexte 2"/>
          <p:cNvSpPr txBox="1"/>
          <p:nvPr/>
        </p:nvSpPr>
        <p:spPr>
          <a:xfrm>
            <a:off x="1194842" y="337930"/>
            <a:ext cx="8382000" cy="584775"/>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3200" b="1" dirty="0" smtClean="0"/>
              <a:t>Principaux défis</a:t>
            </a:r>
            <a:endParaRPr lang="en-US" sz="3200" b="1" dirty="0"/>
          </a:p>
        </p:txBody>
      </p:sp>
    </p:spTree>
    <p:extLst>
      <p:ext uri="{BB962C8B-B14F-4D97-AF65-F5344CB8AC3E}">
        <p14:creationId xmlns:p14="http://schemas.microsoft.com/office/powerpoint/2010/main" val="2334290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lvl="0"/>
            <a:r>
              <a:rPr lang="fr-FR" dirty="0"/>
              <a:t>La pandémie de COVID 2019 a impacté négativement l’exécution des activités des projets </a:t>
            </a:r>
            <a:endParaRPr lang="en-US" dirty="0"/>
          </a:p>
          <a:p>
            <a:pPr lvl="0"/>
            <a:r>
              <a:rPr lang="fr-FR" dirty="0"/>
              <a:t>Un soutien politique de haut niveau est également nécessaire pour créer un environnement propice à une large participation des parties prenantes (incluant les femmes et le secteur privé).</a:t>
            </a:r>
            <a:endParaRPr lang="en-US" dirty="0"/>
          </a:p>
          <a:p>
            <a:pPr lvl="0"/>
            <a:r>
              <a:rPr lang="fr-FR" dirty="0"/>
              <a:t>Le développement de zones transfrontalières est une nouvelle idée qui retient l'attention des Partenaires de développement nationaux et internationaux. Les zones transfrontalières sont souvent isolées et difficiles d'accès en raison de la médiocrité des infrastructures routières. </a:t>
            </a:r>
            <a:endParaRPr lang="en-US" dirty="0"/>
          </a:p>
          <a:p>
            <a:pPr lvl="0"/>
            <a:r>
              <a:rPr lang="fr-FR" dirty="0"/>
              <a:t> Le principal défi à relever consiste à mobiliser d’énormes ressources pour améliorer les services sociaux de base et d’autres infrastructures principales (telles que les routes).</a:t>
            </a:r>
            <a:endParaRPr lang="en-US" dirty="0"/>
          </a:p>
          <a:p>
            <a:pPr marL="0" indent="0">
              <a:buNone/>
            </a:pPr>
            <a:endParaRPr lang="fr-FR" dirty="0"/>
          </a:p>
        </p:txBody>
      </p:sp>
      <p:sp>
        <p:nvSpPr>
          <p:cNvPr id="3" name="ZoneTexte 2"/>
          <p:cNvSpPr txBox="1"/>
          <p:nvPr/>
        </p:nvSpPr>
        <p:spPr>
          <a:xfrm>
            <a:off x="1194842" y="337930"/>
            <a:ext cx="8382000" cy="584775"/>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3200" b="1" dirty="0" smtClean="0"/>
              <a:t>Principaux défis (suite)</a:t>
            </a:r>
            <a:endParaRPr lang="en-US" sz="3200" b="1" dirty="0"/>
          </a:p>
        </p:txBody>
      </p:sp>
    </p:spTree>
    <p:extLst>
      <p:ext uri="{BB962C8B-B14F-4D97-AF65-F5344CB8AC3E}">
        <p14:creationId xmlns:p14="http://schemas.microsoft.com/office/powerpoint/2010/main" val="1713301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marL="0" indent="0">
              <a:buNone/>
            </a:pPr>
            <a:r>
              <a:rPr lang="fr-FR" dirty="0"/>
              <a:t>Les leçons apprises de la mise en œuvre du Projet adaptations au CC du MEDD pourraient servir pour d’autres projets similaires se présentent comme suit : </a:t>
            </a:r>
            <a:endParaRPr lang="en-US" dirty="0"/>
          </a:p>
          <a:p>
            <a:pPr lvl="0"/>
            <a:r>
              <a:rPr lang="fr-FR" dirty="0"/>
              <a:t> </a:t>
            </a:r>
            <a:r>
              <a:rPr lang="fr-FR" b="1" dirty="0"/>
              <a:t>La prise en compte de la dimension genre</a:t>
            </a:r>
            <a:r>
              <a:rPr lang="fr-FR" dirty="0"/>
              <a:t> : les femmes ont été largement impliquées dans les activités de production agricole, reboisements (mangrove, Acacia) et celles génératrices de revenus (artisanaux, aviculture, </a:t>
            </a:r>
            <a:r>
              <a:rPr lang="fr-FR" dirty="0" err="1"/>
              <a:t>etc</a:t>
            </a:r>
            <a:r>
              <a:rPr lang="fr-FR" dirty="0"/>
              <a:t>). Elles représentent le maillon indispensable pour la durabilité des activités initiées par le projet au regard de leur rôle dans la gestion de ménage, et surtout pour leur implication dans la mise en œuvre du projet. Exemple, une quarantaine de bénéficiaires dans le périmètre agropastoral de </a:t>
            </a:r>
            <a:r>
              <a:rPr lang="fr-FR" dirty="0" err="1"/>
              <a:t>Hanlé</a:t>
            </a:r>
            <a:r>
              <a:rPr lang="fr-FR" dirty="0"/>
              <a:t> dont 40 % sont des femmes, pareille pour les activités des reboisements et artisanales à </a:t>
            </a:r>
            <a:r>
              <a:rPr lang="fr-FR" dirty="0" err="1"/>
              <a:t>Raysali</a:t>
            </a:r>
            <a:r>
              <a:rPr lang="fr-FR" dirty="0"/>
              <a:t> et pour les activités aviculture à </a:t>
            </a:r>
            <a:r>
              <a:rPr lang="fr-FR" dirty="0" err="1"/>
              <a:t>Kalaf</a:t>
            </a:r>
            <a:r>
              <a:rPr lang="fr-FR" dirty="0"/>
              <a:t> et Ad-</a:t>
            </a:r>
            <a:r>
              <a:rPr lang="fr-FR" dirty="0" err="1"/>
              <a:t>Bouya</a:t>
            </a:r>
            <a:r>
              <a:rPr lang="fr-FR" dirty="0"/>
              <a:t>. </a:t>
            </a:r>
          </a:p>
        </p:txBody>
      </p:sp>
      <p:sp>
        <p:nvSpPr>
          <p:cNvPr id="4" name="ZoneTexte 3"/>
          <p:cNvSpPr txBox="1"/>
          <p:nvPr/>
        </p:nvSpPr>
        <p:spPr>
          <a:xfrm>
            <a:off x="1194842" y="337930"/>
            <a:ext cx="8382000" cy="584775"/>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3200" b="1" dirty="0" smtClean="0"/>
              <a:t>Leçons apprises</a:t>
            </a:r>
            <a:endParaRPr lang="en-US" sz="3200" b="1" dirty="0"/>
          </a:p>
        </p:txBody>
      </p:sp>
    </p:spTree>
    <p:extLst>
      <p:ext uri="{BB962C8B-B14F-4D97-AF65-F5344CB8AC3E}">
        <p14:creationId xmlns:p14="http://schemas.microsoft.com/office/powerpoint/2010/main" val="2076077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pPr lvl="0" algn="just">
              <a:buFont typeface="Wingdings" panose="05000000000000000000" pitchFamily="2" charset="2"/>
              <a:buChar char="§"/>
            </a:pPr>
            <a:r>
              <a:rPr lang="fr-FR" dirty="0" smtClean="0"/>
              <a:t>Les coordinateurs nationaux IDDRSI devraient   veiller à ce que les guidelines et directives  nécessaires à la préparation des rapports et des présentations soient transmis au moins deux mois en avance aux pays membres. Ce délai de  temps s’avère  nécessaire pour tenir les réunions des comites nationaux (NEP) et d’actualiser les données  afin d’avoir une bonne et complète rédaction des rapports nationaux d’activités tout en respectant le délai de transmission de  ces rapports.</a:t>
            </a:r>
            <a:endParaRPr lang="en-US" dirty="0" smtClean="0"/>
          </a:p>
          <a:p>
            <a:pPr lvl="0" algn="just">
              <a:buFont typeface="Wingdings" panose="05000000000000000000" pitchFamily="2" charset="2"/>
              <a:buChar char="§"/>
            </a:pPr>
            <a:r>
              <a:rPr lang="fr-FR" dirty="0" smtClean="0"/>
              <a:t>Un consultant national devrait être  recruté avant chaque Assemblée Générale pour la préparation  du  rapport et la présentation qui sera validé au cours d’une réunion du NEP.</a:t>
            </a:r>
            <a:endParaRPr lang="en-US" dirty="0" smtClean="0"/>
          </a:p>
          <a:p>
            <a:pPr lvl="0" algn="just">
              <a:buFont typeface="Wingdings" panose="05000000000000000000" pitchFamily="2" charset="2"/>
              <a:buChar char="§"/>
            </a:pPr>
            <a:r>
              <a:rPr lang="fr-FR" dirty="0" smtClean="0"/>
              <a:t>Les membres régionaux  du comité directeur de l’IDDRSI devraient être invités et pris en charge par le projet de Renforcement de la coordination et de la mise en œuvre de l’IDDRSI (SCII) pour les réunions  GHACOF de l’ICPAC. </a:t>
            </a:r>
            <a:endParaRPr lang="fr-FR" dirty="0"/>
          </a:p>
        </p:txBody>
      </p:sp>
      <p:sp>
        <p:nvSpPr>
          <p:cNvPr id="3" name="ZoneTexte 2"/>
          <p:cNvSpPr txBox="1"/>
          <p:nvPr/>
        </p:nvSpPr>
        <p:spPr>
          <a:xfrm>
            <a:off x="1194842" y="337930"/>
            <a:ext cx="8382000" cy="1077218"/>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CA" sz="3200" b="1" dirty="0"/>
              <a:t>Recommandations pour la mise en œuvre de l'IDDRSI de 2024 à </a:t>
            </a:r>
            <a:r>
              <a:rPr lang="fr-CA" sz="3200" b="1" dirty="0" smtClean="0"/>
              <a:t>2027</a:t>
            </a:r>
            <a:endParaRPr lang="en-US" sz="3200" dirty="0"/>
          </a:p>
        </p:txBody>
      </p:sp>
    </p:spTree>
    <p:extLst>
      <p:ext uri="{BB962C8B-B14F-4D97-AF65-F5344CB8AC3E}">
        <p14:creationId xmlns:p14="http://schemas.microsoft.com/office/powerpoint/2010/main" val="1345679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lvl="0" algn="just">
              <a:buFont typeface="Wingdings" panose="05000000000000000000" pitchFamily="2" charset="2"/>
              <a:buChar char="§"/>
            </a:pPr>
            <a:r>
              <a:rPr lang="fr-FR" dirty="0"/>
              <a:t>Nécessité de Renforcer les synergies- coopérations entre les institutions publiques, privé et les ONG</a:t>
            </a:r>
            <a:r>
              <a:rPr lang="fr-FR" dirty="0" smtClean="0"/>
              <a:t>.</a:t>
            </a:r>
            <a:r>
              <a:rPr lang="fr-FR" dirty="0"/>
              <a:t> </a:t>
            </a:r>
            <a:endParaRPr lang="en-US" dirty="0"/>
          </a:p>
          <a:p>
            <a:pPr lvl="0" algn="just">
              <a:buFont typeface="Wingdings" panose="05000000000000000000" pitchFamily="2" charset="2"/>
              <a:buChar char="§"/>
            </a:pPr>
            <a:r>
              <a:rPr lang="fr-FR" dirty="0"/>
              <a:t>La communauté internationale et le gouvernement devraient accorder la priorité à la recherche de solutions à long terme pour lutter contre l'insécurité alimentaire chronique, en accordant une attention particulière à l'accès à l'eau, essentiel à la survie de l'élevage et à la préservation des moyens de subsistance des ménages ruraux. </a:t>
            </a:r>
            <a:endParaRPr lang="en-US" dirty="0"/>
          </a:p>
          <a:p>
            <a:pPr lvl="0" algn="just">
              <a:buFont typeface="Wingdings" panose="05000000000000000000" pitchFamily="2" charset="2"/>
              <a:buChar char="§"/>
            </a:pPr>
            <a:r>
              <a:rPr lang="fr-FR" dirty="0"/>
              <a:t>Un renforcement des capacités institutionnelles et organisationnelles est nécessaire pour les comites nationaux IDDRSI.</a:t>
            </a:r>
            <a:endParaRPr lang="en-US" dirty="0"/>
          </a:p>
        </p:txBody>
      </p:sp>
      <p:sp>
        <p:nvSpPr>
          <p:cNvPr id="3" name="ZoneTexte 2"/>
          <p:cNvSpPr txBox="1"/>
          <p:nvPr/>
        </p:nvSpPr>
        <p:spPr>
          <a:xfrm>
            <a:off x="1194842" y="337930"/>
            <a:ext cx="8382000" cy="1077218"/>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CA" sz="3200" b="1" dirty="0"/>
              <a:t>Recommandations pour la mise en œuvre de l'IDDRSI de 2024 à </a:t>
            </a:r>
            <a:r>
              <a:rPr lang="fr-CA" sz="3200" b="1" dirty="0" smtClean="0"/>
              <a:t>2027 (</a:t>
            </a:r>
            <a:r>
              <a:rPr lang="fr-CA" sz="3200" b="1" dirty="0"/>
              <a:t>suite</a:t>
            </a:r>
            <a:r>
              <a:rPr lang="fr-CA" sz="3200" b="1" dirty="0" smtClean="0"/>
              <a:t>)</a:t>
            </a:r>
            <a:endParaRPr lang="en-US" sz="3200" dirty="0"/>
          </a:p>
        </p:txBody>
      </p:sp>
    </p:spTree>
    <p:extLst>
      <p:ext uri="{BB962C8B-B14F-4D97-AF65-F5344CB8AC3E}">
        <p14:creationId xmlns:p14="http://schemas.microsoft.com/office/powerpoint/2010/main" val="1650526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pPr marL="0" indent="0">
              <a:lnSpc>
                <a:spcPct val="150000"/>
              </a:lnSpc>
              <a:buNone/>
            </a:pPr>
            <a:r>
              <a:rPr lang="fr-FR" b="1" dirty="0"/>
              <a:t>1. </a:t>
            </a:r>
            <a:r>
              <a:rPr lang="fr-FR" dirty="0"/>
              <a:t>Tenue de la réunion annuelle au cours de la deuxième quinzaine du mois de décembre 2023 pour  Rechercher les indicateurs manquants  et actualiser le rapport du Dixième anniversaire IDDRSI</a:t>
            </a:r>
            <a:r>
              <a:rPr lang="fr-FR" b="1" dirty="0"/>
              <a:t>.</a:t>
            </a:r>
          </a:p>
          <a:p>
            <a:pPr marL="0" indent="0">
              <a:lnSpc>
                <a:spcPct val="150000"/>
              </a:lnSpc>
              <a:buNone/>
            </a:pPr>
            <a:r>
              <a:rPr lang="fr-FR" b="1" dirty="0"/>
              <a:t>2. </a:t>
            </a:r>
            <a:r>
              <a:rPr lang="fr-FR" dirty="0"/>
              <a:t>Mise en place d’un calendrier pour la collecte de données manquants  des autres départements.</a:t>
            </a:r>
          </a:p>
          <a:p>
            <a:pPr marL="0" indent="0">
              <a:lnSpc>
                <a:spcPct val="150000"/>
              </a:lnSpc>
              <a:buNone/>
            </a:pPr>
            <a:r>
              <a:rPr lang="fr-FR" b="1" dirty="0"/>
              <a:t>3</a:t>
            </a:r>
            <a:r>
              <a:rPr lang="fr-FR" b="1" dirty="0" smtClean="0"/>
              <a:t>. </a:t>
            </a:r>
            <a:r>
              <a:rPr lang="fr-FR" dirty="0" smtClean="0"/>
              <a:t>Renforcement </a:t>
            </a:r>
            <a:r>
              <a:rPr lang="fr-FR" dirty="0"/>
              <a:t>la capacité des institutions publiques pour la collecte et analyse des données</a:t>
            </a:r>
          </a:p>
          <a:p>
            <a:pPr marL="0" indent="0">
              <a:lnSpc>
                <a:spcPct val="150000"/>
              </a:lnSpc>
              <a:buNone/>
            </a:pPr>
            <a:r>
              <a:rPr lang="fr-FR" b="1" dirty="0"/>
              <a:t>4</a:t>
            </a:r>
            <a:r>
              <a:rPr lang="fr-FR" b="1" dirty="0" smtClean="0"/>
              <a:t>. </a:t>
            </a:r>
            <a:r>
              <a:rPr lang="fr-FR" dirty="0" smtClean="0"/>
              <a:t>Renforcer </a:t>
            </a:r>
            <a:r>
              <a:rPr lang="fr-FR" dirty="0"/>
              <a:t>le mécanisme de Suivi-Evaluation National</a:t>
            </a:r>
          </a:p>
          <a:p>
            <a:endParaRPr lang="fr-FR" dirty="0"/>
          </a:p>
        </p:txBody>
      </p:sp>
      <p:sp>
        <p:nvSpPr>
          <p:cNvPr id="3" name="ZoneTexte 2"/>
          <p:cNvSpPr txBox="1"/>
          <p:nvPr/>
        </p:nvSpPr>
        <p:spPr>
          <a:xfrm>
            <a:off x="1194842" y="337930"/>
            <a:ext cx="8382000" cy="584775"/>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CA" sz="3200" b="1" dirty="0" smtClean="0"/>
              <a:t>Prochaines étapes</a:t>
            </a:r>
            <a:endParaRPr lang="en-US" sz="3200" dirty="0"/>
          </a:p>
        </p:txBody>
      </p:sp>
    </p:spTree>
    <p:extLst>
      <p:ext uri="{BB962C8B-B14F-4D97-AF65-F5344CB8AC3E}">
        <p14:creationId xmlns:p14="http://schemas.microsoft.com/office/powerpoint/2010/main" val="742583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46E9202-71A4-E5C8-233B-678CE8C4F539}"/>
              </a:ext>
            </a:extLst>
          </p:cNvPr>
          <p:cNvSpPr>
            <a:spLocks noGrp="1"/>
          </p:cNvSpPr>
          <p:nvPr>
            <p:ph idx="1"/>
          </p:nvPr>
        </p:nvSpPr>
        <p:spPr/>
        <p:txBody>
          <a:bodyPr>
            <a:normAutofit fontScale="62500" lnSpcReduction="20000"/>
          </a:bodyPr>
          <a:lstStyle/>
          <a:p>
            <a:pPr marL="236538" marR="0" indent="-236538">
              <a:lnSpc>
                <a:spcPct val="115000"/>
              </a:lnSpc>
              <a:spcBef>
                <a:spcPts val="0"/>
              </a:spcBef>
              <a:spcAft>
                <a:spcPts val="1000"/>
              </a:spcAft>
            </a:pPr>
            <a:r>
              <a:rPr lang="fr-FR" b="1" dirty="0">
                <a:ea typeface="Calibri"/>
                <a:cs typeface="Times New Roman"/>
              </a:rPr>
              <a:t>Les crises provoquées par les sécheresses de 2010-2011 dans les régions de l'IGAD ont initié la nécessité d'efforts concertés des États pour renforcer la résilience à la sécheresse</a:t>
            </a:r>
          </a:p>
          <a:p>
            <a:pPr marL="236538" marR="0" indent="-236538">
              <a:lnSpc>
                <a:spcPct val="115000"/>
              </a:lnSpc>
              <a:spcBef>
                <a:spcPts val="0"/>
              </a:spcBef>
              <a:spcAft>
                <a:spcPts val="1000"/>
              </a:spcAft>
            </a:pPr>
            <a:r>
              <a:rPr lang="fr-FR" b="1" dirty="0">
                <a:ea typeface="Calibri"/>
                <a:cs typeface="Times New Roman"/>
              </a:rPr>
              <a:t>En 2011, les États de la région de l'IGAD ont tenu un sommet à Nairobi, au Kenya, pour discuter des crises et sont parvenus à un consensus pour travailler ensemble à la résolution du problème de la sécheresse.</a:t>
            </a:r>
          </a:p>
          <a:p>
            <a:pPr marL="236538" marR="0" indent="-236538">
              <a:lnSpc>
                <a:spcPct val="115000"/>
              </a:lnSpc>
              <a:spcBef>
                <a:spcPts val="0"/>
              </a:spcBef>
              <a:spcAft>
                <a:spcPts val="1000"/>
              </a:spcAft>
            </a:pPr>
            <a:r>
              <a:rPr lang="fr-FR" b="1" dirty="0">
                <a:ea typeface="Calibri"/>
                <a:cs typeface="Times New Roman"/>
              </a:rPr>
              <a:t>Le sommet a décidé de se lancer dans l'IDDRSI pour renforcer la résilience des communautés sujettes à la sécheresse dans la région de l'IGAD</a:t>
            </a:r>
          </a:p>
          <a:p>
            <a:pPr marL="236538" marR="0" indent="-236538">
              <a:lnSpc>
                <a:spcPct val="115000"/>
              </a:lnSpc>
              <a:spcBef>
                <a:spcPts val="0"/>
              </a:spcBef>
              <a:spcAft>
                <a:spcPts val="1000"/>
              </a:spcAft>
            </a:pPr>
            <a:r>
              <a:rPr lang="fr-FR" b="1" dirty="0">
                <a:ea typeface="Calibri"/>
                <a:cs typeface="Times New Roman"/>
              </a:rPr>
              <a:t>La stratégie IDDRSI depuis 2013 a été utilisée pour guider la mise en œuvre d'initiatives de résilience à la sécheresse dans toute la région</a:t>
            </a:r>
          </a:p>
          <a:p>
            <a:pPr marL="236538" marR="0" indent="-236538">
              <a:lnSpc>
                <a:spcPct val="115000"/>
              </a:lnSpc>
              <a:spcBef>
                <a:spcPts val="0"/>
              </a:spcBef>
              <a:spcAft>
                <a:spcPts val="1000"/>
              </a:spcAft>
            </a:pPr>
            <a:r>
              <a:rPr lang="fr-FR" b="1" dirty="0">
                <a:ea typeface="Calibri"/>
                <a:cs typeface="Times New Roman"/>
              </a:rPr>
              <a:t>IDDRSI a également été traduit en documents de programmation par pays (CPP) des pays membres de l'IGAD</a:t>
            </a:r>
          </a:p>
          <a:p>
            <a:pPr marL="236538" marR="0" indent="-236538">
              <a:lnSpc>
                <a:spcPct val="115000"/>
              </a:lnSpc>
              <a:spcBef>
                <a:spcPts val="0"/>
              </a:spcBef>
              <a:spcAft>
                <a:spcPts val="1000"/>
              </a:spcAft>
            </a:pPr>
            <a:r>
              <a:rPr lang="fr-FR" b="1" dirty="0">
                <a:ea typeface="Calibri"/>
                <a:cs typeface="Times New Roman"/>
              </a:rPr>
              <a:t>Djibouti, en tant que pays membre de l'IGAD, a également traduit IDDRSI dans son CPP en s'alignant sur les plans de développement sectoriels et nationaux sur 10 ans</a:t>
            </a:r>
            <a:r>
              <a:rPr lang="fr-FR" b="1" dirty="0" smtClean="0">
                <a:ea typeface="Calibri"/>
                <a:cs typeface="Times New Roman"/>
              </a:rPr>
              <a:t>.</a:t>
            </a:r>
            <a:endParaRPr lang="en-US" b="1" dirty="0"/>
          </a:p>
        </p:txBody>
      </p:sp>
      <p:sp>
        <p:nvSpPr>
          <p:cNvPr id="3" name="ZoneTexte 2"/>
          <p:cNvSpPr txBox="1"/>
          <p:nvPr/>
        </p:nvSpPr>
        <p:spPr>
          <a:xfrm>
            <a:off x="2604052" y="626166"/>
            <a:ext cx="6629400" cy="646331"/>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3600" dirty="0">
                <a:latin typeface="Calibri (Corps)"/>
              </a:rPr>
              <a:t>Introduction</a:t>
            </a:r>
            <a:r>
              <a:rPr lang="fr-FR" sz="3600" dirty="0">
                <a:latin typeface="Algerian" panose="04020705040A02060702" pitchFamily="82" charset="0"/>
              </a:rPr>
              <a:t> </a:t>
            </a:r>
          </a:p>
        </p:txBody>
      </p:sp>
    </p:spTree>
    <p:extLst>
      <p:ext uri="{BB962C8B-B14F-4D97-AF65-F5344CB8AC3E}">
        <p14:creationId xmlns:p14="http://schemas.microsoft.com/office/powerpoint/2010/main" val="2495847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smtClean="0"/>
          </a:p>
          <a:p>
            <a:pPr marL="0" indent="0" algn="ctr">
              <a:buNone/>
            </a:pPr>
            <a:endParaRPr lang="fr-FR" dirty="0"/>
          </a:p>
          <a:p>
            <a:pPr marL="0" indent="0" algn="ctr">
              <a:buNone/>
            </a:pPr>
            <a:r>
              <a:rPr lang="fr-FR" b="1" dirty="0" smtClean="0">
                <a:solidFill>
                  <a:srgbClr val="006600"/>
                </a:solidFill>
              </a:rPr>
              <a:t>FIN DE LA PRESENTATION</a:t>
            </a:r>
          </a:p>
          <a:p>
            <a:pPr marL="0" indent="0" algn="ctr">
              <a:buNone/>
            </a:pPr>
            <a:endParaRPr lang="fr-FR" b="1" dirty="0">
              <a:solidFill>
                <a:srgbClr val="006600"/>
              </a:solidFill>
            </a:endParaRPr>
          </a:p>
          <a:p>
            <a:pPr marL="0" indent="0" algn="ctr">
              <a:buNone/>
            </a:pPr>
            <a:endParaRPr lang="fr-FR" b="1" dirty="0" smtClean="0">
              <a:solidFill>
                <a:srgbClr val="006600"/>
              </a:solidFill>
            </a:endParaRPr>
          </a:p>
          <a:p>
            <a:pPr marL="0" indent="0" algn="ctr">
              <a:buNone/>
            </a:pPr>
            <a:r>
              <a:rPr lang="fr-FR" b="1" dirty="0" smtClean="0">
                <a:solidFill>
                  <a:srgbClr val="006600"/>
                </a:solidFill>
              </a:rPr>
              <a:t>MERCI DE VOTRE ATTENTION</a:t>
            </a:r>
          </a:p>
        </p:txBody>
      </p:sp>
      <p:pic>
        <p:nvPicPr>
          <p:cNvPr id="3" name="Image 2" descr="Logo ministère final"/>
          <p:cNvPicPr>
            <a:picLocks noChangeAspect="1"/>
          </p:cNvPicPr>
          <p:nvPr/>
        </p:nvPicPr>
        <p:blipFill>
          <a:blip r:embed="rId2" cstate="print"/>
          <a:srcRect/>
          <a:stretch>
            <a:fillRect/>
          </a:stretch>
        </p:blipFill>
        <p:spPr>
          <a:xfrm>
            <a:off x="2001894" y="277990"/>
            <a:ext cx="1781563" cy="1603717"/>
          </a:xfrm>
          <a:prstGeom prst="rect">
            <a:avLst/>
          </a:prstGeom>
          <a:noFill/>
          <a:ln cap="flat">
            <a:noFill/>
          </a:ln>
        </p:spPr>
      </p:pic>
      <p:pic>
        <p:nvPicPr>
          <p:cNvPr id="4" name="Image 3" descr="IMG-20231120-WA0031.jpg"/>
          <p:cNvPicPr>
            <a:picLocks noChangeAspect="1"/>
          </p:cNvPicPr>
          <p:nvPr/>
        </p:nvPicPr>
        <p:blipFill>
          <a:blip r:embed="rId3"/>
          <a:stretch>
            <a:fillRect/>
          </a:stretch>
        </p:blipFill>
        <p:spPr>
          <a:xfrm>
            <a:off x="4895588" y="195195"/>
            <a:ext cx="1818982" cy="1818982"/>
          </a:xfrm>
          <a:prstGeom prst="rect">
            <a:avLst/>
          </a:prstGeom>
        </p:spPr>
      </p:pic>
      <p:pic>
        <p:nvPicPr>
          <p:cNvPr id="5" name="Picture 2" descr="drapeau de l&amp;#39;illustration vectorielle de Djibouti 488518 - Telecharger  Vectoriel Gratuit, Clipart Graphique, Vecteur Dessins et Pictogramme Gratu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879" y="196557"/>
            <a:ext cx="1562050" cy="172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675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715370" y="1828800"/>
            <a:ext cx="10515600" cy="4880425"/>
          </a:xfrm>
        </p:spPr>
        <p:txBody>
          <a:bodyPr>
            <a:normAutofit fontScale="92500" lnSpcReduction="10000"/>
          </a:bodyPr>
          <a:lstStyle/>
          <a:p>
            <a:pPr algn="just"/>
            <a:endParaRPr lang="fr-FR" b="1" dirty="0" smtClean="0"/>
          </a:p>
          <a:p>
            <a:pPr algn="just"/>
            <a:r>
              <a:rPr lang="fr-FR" b="1" dirty="0" smtClean="0"/>
              <a:t>La </a:t>
            </a:r>
            <a:r>
              <a:rPr lang="fr-FR" b="1" dirty="0"/>
              <a:t>République de Djibouti, est vulnérable à plusieurs risques, notamment l'érosion côtière, la sécheresse, les inondations, les animaux transfrontaliers maladies, tremblements de terre et récemment invasions de </a:t>
            </a:r>
            <a:r>
              <a:rPr lang="fr-FR" b="1" dirty="0" smtClean="0"/>
              <a:t>criquets</a:t>
            </a:r>
            <a:r>
              <a:rPr lang="fr-FR" b="1" dirty="0"/>
              <a:t> </a:t>
            </a:r>
            <a:endParaRPr lang="en-US" dirty="0"/>
          </a:p>
          <a:p>
            <a:pPr algn="just"/>
            <a:r>
              <a:rPr lang="fr-FR" dirty="0"/>
              <a:t>C’est pourquoi A Djibouti la sécurité alimentaire demeure la priorité absolue dans </a:t>
            </a:r>
            <a:r>
              <a:rPr lang="fr-FR" dirty="0" smtClean="0"/>
              <a:t>le contexte </a:t>
            </a:r>
            <a:r>
              <a:rPr lang="fr-FR" dirty="0"/>
              <a:t>mondial de changement </a:t>
            </a:r>
            <a:r>
              <a:rPr lang="fr-FR" dirty="0" smtClean="0"/>
              <a:t>climatique.</a:t>
            </a:r>
          </a:p>
          <a:p>
            <a:pPr algn="just"/>
            <a:r>
              <a:rPr lang="fr-FR" dirty="0" smtClean="0"/>
              <a:t>En effet </a:t>
            </a:r>
            <a:r>
              <a:rPr lang="fr-FR" b="1" dirty="0" smtClean="0"/>
              <a:t>l’adaptation </a:t>
            </a:r>
            <a:r>
              <a:rPr lang="fr-FR" b="1" dirty="0"/>
              <a:t>et la résilience aux aléas climatiques des populations rurales est au cœur de la stratégie du Ministère de l’Agriculture et de l’Elevage, du Ministère de l’Environnement et Agences des Nations Unies présentes sur le territoire de </a:t>
            </a:r>
            <a:r>
              <a:rPr lang="fr-FR" b="1" dirty="0" smtClean="0"/>
              <a:t>Djibouti et ce à travers la mise en œuvre de projets de résilience.</a:t>
            </a:r>
            <a:endParaRPr lang="en-US" dirty="0"/>
          </a:p>
          <a:p>
            <a:pPr algn="just"/>
            <a:r>
              <a:rPr lang="fr-FR" b="1" dirty="0"/>
              <a:t> </a:t>
            </a:r>
            <a:endParaRPr lang="en-US" dirty="0"/>
          </a:p>
        </p:txBody>
      </p:sp>
      <p:sp>
        <p:nvSpPr>
          <p:cNvPr id="3" name="ZoneTexte 2"/>
          <p:cNvSpPr txBox="1"/>
          <p:nvPr/>
        </p:nvSpPr>
        <p:spPr>
          <a:xfrm>
            <a:off x="395785" y="337930"/>
            <a:ext cx="10440537" cy="830997"/>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fr-FR" sz="2400" b="1" dirty="0"/>
              <a:t>l’adaptation et la résilience aux aléas climatiques des populations rurales est au cœur de la stratégie du Ministère de </a:t>
            </a:r>
            <a:r>
              <a:rPr lang="fr-FR" sz="2400" b="1" dirty="0" smtClean="0"/>
              <a:t>l’Agriculture</a:t>
            </a:r>
            <a:endParaRPr lang="fr-FR" sz="3200" b="1" dirty="0"/>
          </a:p>
        </p:txBody>
      </p:sp>
    </p:spTree>
    <p:extLst>
      <p:ext uri="{BB962C8B-B14F-4D97-AF65-F5344CB8AC3E}">
        <p14:creationId xmlns:p14="http://schemas.microsoft.com/office/powerpoint/2010/main" val="2298164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2491865730"/>
              </p:ext>
            </p:extLst>
          </p:nvPr>
        </p:nvGraphicFramePr>
        <p:xfrm>
          <a:off x="838200" y="1624116"/>
          <a:ext cx="10383080" cy="4766745"/>
        </p:xfrm>
        <a:graphic>
          <a:graphicData uri="http://schemas.openxmlformats.org/drawingml/2006/table">
            <a:tbl>
              <a:tblPr firstRow="1" bandRow="1">
                <a:tableStyleId>{93296810-A885-4BE3-A3E7-6D5BEEA58F35}</a:tableStyleId>
              </a:tblPr>
              <a:tblGrid>
                <a:gridCol w="2076616">
                  <a:extLst>
                    <a:ext uri="{9D8B030D-6E8A-4147-A177-3AD203B41FA5}">
                      <a16:colId xmlns="" xmlns:a16="http://schemas.microsoft.com/office/drawing/2014/main" val="1403558956"/>
                    </a:ext>
                  </a:extLst>
                </a:gridCol>
                <a:gridCol w="2076616">
                  <a:extLst>
                    <a:ext uri="{9D8B030D-6E8A-4147-A177-3AD203B41FA5}">
                      <a16:colId xmlns="" xmlns:a16="http://schemas.microsoft.com/office/drawing/2014/main" val="631078311"/>
                    </a:ext>
                  </a:extLst>
                </a:gridCol>
                <a:gridCol w="2076616">
                  <a:extLst>
                    <a:ext uri="{9D8B030D-6E8A-4147-A177-3AD203B41FA5}">
                      <a16:colId xmlns="" xmlns:a16="http://schemas.microsoft.com/office/drawing/2014/main" val="4027800677"/>
                    </a:ext>
                  </a:extLst>
                </a:gridCol>
                <a:gridCol w="2076616">
                  <a:extLst>
                    <a:ext uri="{9D8B030D-6E8A-4147-A177-3AD203B41FA5}">
                      <a16:colId xmlns="" xmlns:a16="http://schemas.microsoft.com/office/drawing/2014/main" val="504357281"/>
                    </a:ext>
                  </a:extLst>
                </a:gridCol>
                <a:gridCol w="2076616">
                  <a:extLst>
                    <a:ext uri="{9D8B030D-6E8A-4147-A177-3AD203B41FA5}">
                      <a16:colId xmlns="" xmlns:a16="http://schemas.microsoft.com/office/drawing/2014/main" val="3730868013"/>
                    </a:ext>
                  </a:extLst>
                </a:gridCol>
              </a:tblGrid>
              <a:tr h="372878">
                <a:tc>
                  <a:txBody>
                    <a:bodyPr/>
                    <a:lstStyle/>
                    <a:p>
                      <a:pPr marL="0" marR="0">
                        <a:lnSpc>
                          <a:spcPct val="107000"/>
                        </a:lnSpc>
                        <a:spcBef>
                          <a:spcPts val="0"/>
                        </a:spcBef>
                        <a:spcAft>
                          <a:spcPts val="0"/>
                        </a:spcAft>
                      </a:pPr>
                      <a:r>
                        <a:rPr lang="fr-FR" sz="1200" dirty="0">
                          <a:effectLst/>
                        </a:rPr>
                        <a:t>N</a:t>
                      </a:r>
                      <a:r>
                        <a:rPr lang="fr-FR" sz="1200" baseline="30000" dirty="0">
                          <a:effectLst/>
                        </a:rPr>
                        <a: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FR" sz="1200" dirty="0">
                          <a:effectLst/>
                        </a:rPr>
                        <a:t>Titre du projet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fr-FR" sz="1200" dirty="0">
                          <a:effectLst/>
                        </a:rPr>
                        <a:t>Durée du projet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FR" sz="1200" dirty="0">
                          <a:effectLst/>
                        </a:rPr>
                        <a:t>Budget utilisé (USD)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fr-FR" sz="1200" dirty="0">
                          <a:effectLst/>
                        </a:rPr>
                        <a:t>PIA correspondant  au projet/programme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940546002"/>
                  </a:ext>
                </a:extLst>
              </a:tr>
              <a:tr h="997498">
                <a:tc>
                  <a:txBody>
                    <a:bodyPr/>
                    <a:lstStyle/>
                    <a:p>
                      <a:pPr marL="0" marR="0" lvl="0" indent="0" algn="ctr">
                        <a:lnSpc>
                          <a:spcPct val="107000"/>
                        </a:lnSpc>
                        <a:spcBef>
                          <a:spcPts val="0"/>
                        </a:spcBef>
                        <a:spcAft>
                          <a:spcPts val="0"/>
                        </a:spcAft>
                        <a:buFont typeface="+mj-lt"/>
                        <a:buNone/>
                      </a:pPr>
                      <a:r>
                        <a:rPr lang="en-US" sz="1200" dirty="0">
                          <a:effectLst/>
                        </a:rPr>
                        <a:t>1</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FR" sz="1200" dirty="0">
                          <a:effectLst/>
                        </a:rPr>
                        <a:t>Projet de Développement Rural Communautaire et Mobilisation des Eaux (PRODERMO)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fr-FR" sz="1200" dirty="0">
                          <a:effectLst/>
                        </a:rPr>
                        <a:t>2011-2019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fr-FR" sz="1200" dirty="0">
                          <a:effectLst/>
                        </a:rPr>
                        <a:t>14,83 million 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fr-FR" sz="1200" dirty="0">
                          <a:effectLst/>
                        </a:rPr>
                        <a:t>PIA 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259426043"/>
                  </a:ext>
                </a:extLst>
              </a:tr>
              <a:tr h="1595996">
                <a:tc>
                  <a:txBody>
                    <a:bodyPr/>
                    <a:lstStyle/>
                    <a:p>
                      <a:pPr marL="0" marR="0" lvl="0" indent="0" algn="ctr">
                        <a:lnSpc>
                          <a:spcPct val="107000"/>
                        </a:lnSpc>
                        <a:spcBef>
                          <a:spcPts val="0"/>
                        </a:spcBef>
                        <a:spcAft>
                          <a:spcPts val="0"/>
                        </a:spcAft>
                        <a:buFont typeface="+mj-lt"/>
                        <a:buNone/>
                      </a:pPr>
                      <a:r>
                        <a:rPr lang="en-US" sz="1200" dirty="0">
                          <a:effectLst/>
                        </a:rPr>
                        <a:t>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fr-FR" sz="1200" dirty="0">
                          <a:effectLst/>
                        </a:rPr>
                        <a:t>Programme de Résilience à la Sécheresse  et Développement des Moyens de Subsistance Durable dans les pays de de la Corne de l’Afrique (DRSLP.III)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fr-FR" sz="1200" dirty="0">
                          <a:effectLst/>
                        </a:rPr>
                        <a:t>2013-2022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fr-FR" sz="1200" dirty="0">
                          <a:effectLst/>
                        </a:rPr>
                        <a:t>18 Million 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fr-FR" sz="1200" dirty="0">
                          <a:effectLst/>
                        </a:rPr>
                        <a:t>PIA 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34125616"/>
                  </a:ext>
                </a:extLst>
              </a:tr>
              <a:tr h="634767">
                <a:tc>
                  <a:txBody>
                    <a:bodyPr/>
                    <a:lstStyle/>
                    <a:p>
                      <a:pPr marL="0" marR="0" lvl="0" indent="0" algn="ctr">
                        <a:lnSpc>
                          <a:spcPct val="107000"/>
                        </a:lnSpc>
                        <a:spcBef>
                          <a:spcPts val="0"/>
                        </a:spcBef>
                        <a:spcAft>
                          <a:spcPts val="0"/>
                        </a:spcAft>
                        <a:buFont typeface="+mj-lt"/>
                        <a:buNone/>
                      </a:pPr>
                      <a:r>
                        <a:rPr lang="en-US" sz="1200" dirty="0">
                          <a:effectLst/>
                        </a:rPr>
                        <a:t>3</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FR" sz="1200" dirty="0">
                          <a:effectLst/>
                        </a:rPr>
                        <a:t>Programme de Gestion des Eaux et des Sols</a:t>
                      </a:r>
                      <a:endParaRPr lang="en-US" sz="1200" dirty="0">
                        <a:effectLst/>
                      </a:endParaRPr>
                    </a:p>
                    <a:p>
                      <a:pPr marL="0" marR="0">
                        <a:lnSpc>
                          <a:spcPct val="107000"/>
                        </a:lnSpc>
                        <a:spcBef>
                          <a:spcPts val="0"/>
                        </a:spcBef>
                        <a:spcAft>
                          <a:spcPts val="0"/>
                        </a:spcAft>
                      </a:pPr>
                      <a:r>
                        <a:rPr lang="fr-FR" sz="1200" dirty="0">
                          <a:effectLst/>
                        </a:rPr>
                        <a:t>(PROGRES)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fr-FR" sz="1200" dirty="0">
                          <a:effectLst/>
                        </a:rPr>
                        <a:t>2017-2021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fr-FR" sz="1200" dirty="0">
                          <a:effectLst/>
                        </a:rPr>
                        <a:t>17,05 millions USD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fr-FR" sz="1200" dirty="0">
                          <a:effectLst/>
                        </a:rPr>
                        <a:t>PIA 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488085740"/>
                  </a:ext>
                </a:extLst>
              </a:tr>
              <a:tr h="964096">
                <a:tc>
                  <a:txBody>
                    <a:bodyPr/>
                    <a:lstStyle/>
                    <a:p>
                      <a:pPr marL="0" marR="0" lvl="0" indent="0" algn="ctr">
                        <a:lnSpc>
                          <a:spcPct val="107000"/>
                        </a:lnSpc>
                        <a:spcBef>
                          <a:spcPts val="0"/>
                        </a:spcBef>
                        <a:spcAft>
                          <a:spcPts val="0"/>
                        </a:spcAft>
                        <a:buFont typeface="+mj-lt"/>
                        <a:buNone/>
                      </a:pPr>
                      <a:r>
                        <a:rPr lang="en-US" sz="1200" dirty="0">
                          <a:effectLst/>
                        </a:rPr>
                        <a:t>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fr-FR" sz="1200" dirty="0">
                          <a:effectLst/>
                        </a:rPr>
                        <a:t>Projet de Renforcement des Moyens de Subsistance et de Réduction de la Vulnérabilité des Communautés Pastorales en République de Djibouti   (PRMSRVCP)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fr-FR" sz="1200" dirty="0">
                          <a:effectLst/>
                        </a:rPr>
                        <a:t>2014-2021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fr-FR" sz="1200" dirty="0">
                          <a:effectLst/>
                        </a:rPr>
                        <a:t>13,97 millions $US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fr-FR" sz="1200" dirty="0">
                          <a:effectLst/>
                        </a:rPr>
                        <a:t>PIA 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63228640"/>
                  </a:ext>
                </a:extLst>
              </a:tr>
            </a:tbl>
          </a:graphicData>
        </a:graphic>
      </p:graphicFrame>
      <p:sp>
        <p:nvSpPr>
          <p:cNvPr id="3" name="Title 1"/>
          <p:cNvSpPr txBox="1">
            <a:spLocks/>
          </p:cNvSpPr>
          <p:nvPr/>
        </p:nvSpPr>
        <p:spPr>
          <a:xfrm>
            <a:off x="1135139" y="683519"/>
            <a:ext cx="8915400" cy="523220"/>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2800" b="1" dirty="0"/>
              <a:t>Grands projets de résilience  mis en œuvre</a:t>
            </a:r>
            <a:endParaRPr lang="en-US" sz="2800" dirty="0">
              <a:latin typeface="Algerian" panose="04020705040A02060702" pitchFamily="82" charset="0"/>
            </a:endParaRPr>
          </a:p>
        </p:txBody>
      </p:sp>
    </p:spTree>
    <p:extLst>
      <p:ext uri="{BB962C8B-B14F-4D97-AF65-F5344CB8AC3E}">
        <p14:creationId xmlns:p14="http://schemas.microsoft.com/office/powerpoint/2010/main" val="718292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2483039440"/>
              </p:ext>
            </p:extLst>
          </p:nvPr>
        </p:nvGraphicFramePr>
        <p:xfrm>
          <a:off x="838200" y="1624117"/>
          <a:ext cx="10383080" cy="4548083"/>
        </p:xfrm>
        <a:graphic>
          <a:graphicData uri="http://schemas.openxmlformats.org/drawingml/2006/table">
            <a:tbl>
              <a:tblPr firstRow="1" bandRow="1">
                <a:tableStyleId>{93296810-A885-4BE3-A3E7-6D5BEEA58F35}</a:tableStyleId>
              </a:tblPr>
              <a:tblGrid>
                <a:gridCol w="2076616">
                  <a:extLst>
                    <a:ext uri="{9D8B030D-6E8A-4147-A177-3AD203B41FA5}">
                      <a16:colId xmlns="" xmlns:a16="http://schemas.microsoft.com/office/drawing/2014/main" val="1403558956"/>
                    </a:ext>
                  </a:extLst>
                </a:gridCol>
                <a:gridCol w="2076616">
                  <a:extLst>
                    <a:ext uri="{9D8B030D-6E8A-4147-A177-3AD203B41FA5}">
                      <a16:colId xmlns="" xmlns:a16="http://schemas.microsoft.com/office/drawing/2014/main" val="631078311"/>
                    </a:ext>
                  </a:extLst>
                </a:gridCol>
                <a:gridCol w="2076616">
                  <a:extLst>
                    <a:ext uri="{9D8B030D-6E8A-4147-A177-3AD203B41FA5}">
                      <a16:colId xmlns="" xmlns:a16="http://schemas.microsoft.com/office/drawing/2014/main" val="4027800677"/>
                    </a:ext>
                  </a:extLst>
                </a:gridCol>
                <a:gridCol w="2076616">
                  <a:extLst>
                    <a:ext uri="{9D8B030D-6E8A-4147-A177-3AD203B41FA5}">
                      <a16:colId xmlns="" xmlns:a16="http://schemas.microsoft.com/office/drawing/2014/main" val="504357281"/>
                    </a:ext>
                  </a:extLst>
                </a:gridCol>
                <a:gridCol w="2076616">
                  <a:extLst>
                    <a:ext uri="{9D8B030D-6E8A-4147-A177-3AD203B41FA5}">
                      <a16:colId xmlns="" xmlns:a16="http://schemas.microsoft.com/office/drawing/2014/main" val="3730868013"/>
                    </a:ext>
                  </a:extLst>
                </a:gridCol>
              </a:tblGrid>
              <a:tr h="393488">
                <a:tc>
                  <a:txBody>
                    <a:bodyPr/>
                    <a:lstStyle/>
                    <a:p>
                      <a:pPr marL="0" marR="0">
                        <a:lnSpc>
                          <a:spcPct val="107000"/>
                        </a:lnSpc>
                        <a:spcBef>
                          <a:spcPts val="0"/>
                        </a:spcBef>
                        <a:spcAft>
                          <a:spcPts val="0"/>
                        </a:spcAft>
                      </a:pPr>
                      <a:r>
                        <a:rPr lang="fr-FR" sz="1200" dirty="0">
                          <a:effectLst/>
                        </a:rPr>
                        <a:t>N</a:t>
                      </a:r>
                      <a:r>
                        <a:rPr lang="fr-FR" sz="1200" baseline="30000" dirty="0">
                          <a:effectLst/>
                        </a:rPr>
                        <a: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FR" sz="1200" dirty="0">
                          <a:effectLst/>
                        </a:rPr>
                        <a:t>Titre du projet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FR" sz="1200">
                          <a:effectLst/>
                        </a:rPr>
                        <a:t>Durée du projet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FR" sz="1200" dirty="0">
                          <a:effectLst/>
                        </a:rPr>
                        <a:t>Budget utilisé (USD)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rPr>
                        <a:t>PIA correspondant  au projet/programme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940546002"/>
                  </a:ext>
                </a:extLst>
              </a:tr>
              <a:tr h="1573951">
                <a:tc>
                  <a:txBody>
                    <a:bodyPr/>
                    <a:lstStyle/>
                    <a:p>
                      <a:pPr marL="0" marR="0" lvl="0" indent="0" algn="ctr">
                        <a:lnSpc>
                          <a:spcPct val="107000"/>
                        </a:lnSpc>
                        <a:spcBef>
                          <a:spcPts val="0"/>
                        </a:spcBef>
                        <a:spcAft>
                          <a:spcPts val="0"/>
                        </a:spcAft>
                        <a:buFont typeface="+mj-lt"/>
                        <a:buNone/>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marL="0" marR="0" algn="just">
                        <a:lnSpc>
                          <a:spcPct val="107000"/>
                        </a:lnSpc>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Projet d’Alimentation en Eau Potable et d’Assainissement en milieu rural et des centres secondaires des régions de </a:t>
                      </a:r>
                      <a:r>
                        <a:rPr lang="fr-FR" sz="1200" kern="1200" dirty="0" err="1">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Tadjourah</a:t>
                      </a: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 d’Arta et d’Ali </a:t>
                      </a:r>
                      <a:r>
                        <a:rPr lang="fr-FR" sz="1200" kern="1200" dirty="0" err="1">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Sabieh</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(PAEPARC)</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2013-2022</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7.15 millions USD</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PIA 1</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259426043"/>
                  </a:ext>
                </a:extLst>
              </a:tr>
              <a:tr h="1203437">
                <a:tc>
                  <a:txBody>
                    <a:bodyPr/>
                    <a:lstStyle/>
                    <a:p>
                      <a:pPr marL="0" marR="0" lvl="0" indent="0" algn="ctr">
                        <a:lnSpc>
                          <a:spcPct val="107000"/>
                        </a:lnSpc>
                        <a:spcBef>
                          <a:spcPts val="0"/>
                        </a:spcBef>
                        <a:spcAft>
                          <a:spcPts val="0"/>
                        </a:spcAft>
                        <a:buFont typeface="+mj-lt"/>
                        <a:buNone/>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marL="0" marR="0" algn="just">
                        <a:lnSpc>
                          <a:spcPct val="107000"/>
                        </a:lnSpc>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Projet d’Appui à la Résilience des Populations Rurales de Djibouti</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(PARPR)</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2019-2023</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14,2 million euros</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PIA 1</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34125616"/>
                  </a:ext>
                </a:extLst>
              </a:tr>
              <a:tr h="590232">
                <a:tc>
                  <a:txBody>
                    <a:bodyPr/>
                    <a:lstStyle/>
                    <a:p>
                      <a:pPr marL="0" marR="0" lvl="0" indent="0" algn="ctr">
                        <a:lnSpc>
                          <a:spcPct val="107000"/>
                        </a:lnSpc>
                        <a:spcBef>
                          <a:spcPts val="0"/>
                        </a:spcBef>
                        <a:spcAft>
                          <a:spcPts val="0"/>
                        </a:spcAft>
                        <a:buFont typeface="+mj-lt"/>
                        <a:buNone/>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marL="0" marR="0" algn="just">
                        <a:lnSpc>
                          <a:spcPct val="107000"/>
                        </a:lnSpc>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Projet de Construction du Barrage de l’Amitié</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(WEAH P17)</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2017-2019</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17,5 millions euro</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PIA 1</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488085740"/>
                  </a:ext>
                </a:extLst>
              </a:tr>
              <a:tr h="786975">
                <a:tc>
                  <a:txBody>
                    <a:bodyPr/>
                    <a:lstStyle/>
                    <a:p>
                      <a:pPr marL="0" marR="0" lvl="0" indent="0" algn="ctr">
                        <a:lnSpc>
                          <a:spcPct val="107000"/>
                        </a:lnSpc>
                        <a:spcBef>
                          <a:spcPts val="0"/>
                        </a:spcBef>
                        <a:spcAft>
                          <a:spcPts val="0"/>
                        </a:spcAft>
                        <a:buFont typeface="+mj-lt"/>
                        <a:buNone/>
                      </a:pPr>
                      <a:r>
                        <a:rPr lang="en-U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Projet d’adaptation des moyens de subsistance au changement climatique (RLACC)</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2016-2022</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5.4 Million USD</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fr-FR"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rPr>
                        <a:t>PIA 1 et PIA 5</a:t>
                      </a:r>
                      <a:endParaRPr lang="en-US" sz="1200" kern="1200" dirty="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63228640"/>
                  </a:ext>
                </a:extLst>
              </a:tr>
            </a:tbl>
          </a:graphicData>
        </a:graphic>
      </p:graphicFrame>
      <p:sp>
        <p:nvSpPr>
          <p:cNvPr id="3" name="Title 1"/>
          <p:cNvSpPr txBox="1">
            <a:spLocks/>
          </p:cNvSpPr>
          <p:nvPr/>
        </p:nvSpPr>
        <p:spPr>
          <a:xfrm>
            <a:off x="1135139" y="683519"/>
            <a:ext cx="8915400" cy="523220"/>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2800" b="1" dirty="0"/>
              <a:t>Grands projets de résilience  mis en œuvre</a:t>
            </a:r>
            <a:endParaRPr lang="en-US" sz="2800" dirty="0">
              <a:latin typeface="Algerian" panose="04020705040A02060702" pitchFamily="82" charset="0"/>
            </a:endParaRPr>
          </a:p>
        </p:txBody>
      </p:sp>
    </p:spTree>
    <p:extLst>
      <p:ext uri="{BB962C8B-B14F-4D97-AF65-F5344CB8AC3E}">
        <p14:creationId xmlns:p14="http://schemas.microsoft.com/office/powerpoint/2010/main" val="502729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1247976516"/>
              </p:ext>
            </p:extLst>
          </p:nvPr>
        </p:nvGraphicFramePr>
        <p:xfrm>
          <a:off x="838200" y="1624117"/>
          <a:ext cx="10383080" cy="4617157"/>
        </p:xfrm>
        <a:graphic>
          <a:graphicData uri="http://schemas.openxmlformats.org/drawingml/2006/table">
            <a:tbl>
              <a:tblPr firstRow="1" bandRow="1">
                <a:tableStyleId>{93296810-A885-4BE3-A3E7-6D5BEEA58F35}</a:tableStyleId>
              </a:tblPr>
              <a:tblGrid>
                <a:gridCol w="2076616">
                  <a:extLst>
                    <a:ext uri="{9D8B030D-6E8A-4147-A177-3AD203B41FA5}">
                      <a16:colId xmlns="" xmlns:a16="http://schemas.microsoft.com/office/drawing/2014/main" val="1403558956"/>
                    </a:ext>
                  </a:extLst>
                </a:gridCol>
                <a:gridCol w="2076616">
                  <a:extLst>
                    <a:ext uri="{9D8B030D-6E8A-4147-A177-3AD203B41FA5}">
                      <a16:colId xmlns="" xmlns:a16="http://schemas.microsoft.com/office/drawing/2014/main" val="631078311"/>
                    </a:ext>
                  </a:extLst>
                </a:gridCol>
                <a:gridCol w="2076616">
                  <a:extLst>
                    <a:ext uri="{9D8B030D-6E8A-4147-A177-3AD203B41FA5}">
                      <a16:colId xmlns="" xmlns:a16="http://schemas.microsoft.com/office/drawing/2014/main" val="4027800677"/>
                    </a:ext>
                  </a:extLst>
                </a:gridCol>
                <a:gridCol w="2076616">
                  <a:extLst>
                    <a:ext uri="{9D8B030D-6E8A-4147-A177-3AD203B41FA5}">
                      <a16:colId xmlns="" xmlns:a16="http://schemas.microsoft.com/office/drawing/2014/main" val="504357281"/>
                    </a:ext>
                  </a:extLst>
                </a:gridCol>
                <a:gridCol w="2076616">
                  <a:extLst>
                    <a:ext uri="{9D8B030D-6E8A-4147-A177-3AD203B41FA5}">
                      <a16:colId xmlns="" xmlns:a16="http://schemas.microsoft.com/office/drawing/2014/main" val="3730868013"/>
                    </a:ext>
                  </a:extLst>
                </a:gridCol>
              </a:tblGrid>
              <a:tr h="369471">
                <a:tc>
                  <a:txBody>
                    <a:bodyPr/>
                    <a:lstStyle/>
                    <a:p>
                      <a:pPr marL="0" marR="0">
                        <a:lnSpc>
                          <a:spcPct val="107000"/>
                        </a:lnSpc>
                        <a:spcBef>
                          <a:spcPts val="0"/>
                        </a:spcBef>
                        <a:spcAft>
                          <a:spcPts val="0"/>
                        </a:spcAft>
                      </a:pPr>
                      <a:r>
                        <a:rPr lang="fr-FR" sz="1200" dirty="0">
                          <a:effectLst/>
                        </a:rPr>
                        <a:t>N</a:t>
                      </a:r>
                      <a:r>
                        <a:rPr lang="fr-FR" sz="1200" baseline="30000" dirty="0">
                          <a:effectLst/>
                        </a:rPr>
                        <a: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fr-FR" sz="1200" dirty="0">
                          <a:effectLst/>
                        </a:rPr>
                        <a:t>Titre du projet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FR" sz="1200" dirty="0">
                          <a:effectLst/>
                        </a:rPr>
                        <a:t>Durée du projet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FR" sz="1200" dirty="0">
                          <a:effectLst/>
                        </a:rPr>
                        <a:t>Budget utilisé (USD)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rPr>
                        <a:t>PIA correspondant  au projet/programme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940546002"/>
                  </a:ext>
                </a:extLst>
              </a:tr>
              <a:tr h="1162451">
                <a:tc>
                  <a:txBody>
                    <a:bodyPr/>
                    <a:lstStyle/>
                    <a:p>
                      <a:pPr marL="0" marR="0" lvl="0" indent="0" algn="ctr">
                        <a:lnSpc>
                          <a:spcPct val="107000"/>
                        </a:lnSpc>
                        <a:spcBef>
                          <a:spcPts val="0"/>
                        </a:spcBef>
                        <a:spcAft>
                          <a:spcPts val="0"/>
                        </a:spcAft>
                        <a:buFont typeface="+mj-lt"/>
                        <a:buNone/>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nchor="ctr"/>
                </a:tc>
                <a:tc>
                  <a:txBody>
                    <a:bodyPr/>
                    <a:lstStyle/>
                    <a:p>
                      <a:pPr marL="0" marR="0" algn="just">
                        <a:lnSpc>
                          <a:spcPct val="107000"/>
                        </a:lnSpc>
                        <a:spcBef>
                          <a:spcPts val="0"/>
                        </a:spcBef>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Programme Visant à Renforcer la Résilience Face à l’Insécurité Alimentaire et Nutritionnelle dans la Corne de l’Afrique (BREFONS)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2022-2027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16,49 Million USD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fr-CA" sz="1200" b="0" kern="1200" dirty="0">
                          <a:solidFill>
                            <a:schemeClr val="dk1"/>
                          </a:solidFill>
                          <a:effectLst/>
                          <a:latin typeface="+mn-lt"/>
                          <a:ea typeface="+mn-ea"/>
                          <a:cs typeface="+mn-cs"/>
                        </a:rPr>
                        <a:t>PIA 2</a:t>
                      </a:r>
                      <a:endParaRPr lang="en-US" sz="1200" b="0" kern="1200" dirty="0">
                        <a:solidFill>
                          <a:schemeClr val="dk1"/>
                        </a:solidFill>
                        <a:effectLst/>
                        <a:latin typeface="+mn-lt"/>
                        <a:ea typeface="+mn-ea"/>
                        <a:cs typeface="+mn-cs"/>
                      </a:endParaRPr>
                    </a:p>
                  </a:txBody>
                  <a:tcPr marL="68580" marR="68580" marT="0" marB="0" anchor="ctr"/>
                </a:tc>
                <a:extLst>
                  <a:ext uri="{0D108BD9-81ED-4DB2-BD59-A6C34878D82A}">
                    <a16:rowId xmlns="" xmlns:a16="http://schemas.microsoft.com/office/drawing/2014/main" val="2259426043"/>
                  </a:ext>
                </a:extLst>
              </a:tr>
              <a:tr h="888806">
                <a:tc>
                  <a:txBody>
                    <a:bodyPr/>
                    <a:lstStyle/>
                    <a:p>
                      <a:pPr marL="0" marR="0" lvl="0" indent="0" algn="ctr">
                        <a:lnSpc>
                          <a:spcPct val="107000"/>
                        </a:lnSpc>
                        <a:spcBef>
                          <a:spcPts val="0"/>
                        </a:spcBef>
                        <a:spcAft>
                          <a:spcPts val="0"/>
                        </a:spcAft>
                        <a:buFont typeface="+mj-lt"/>
                        <a:buNone/>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nchor="ctr"/>
                </a:tc>
                <a:tc>
                  <a:txBody>
                    <a:bodyPr/>
                    <a:lstStyle/>
                    <a:p>
                      <a:pPr marL="0" marR="0" algn="just">
                        <a:lnSpc>
                          <a:spcPct val="107000"/>
                        </a:lnSpc>
                        <a:spcBef>
                          <a:spcPts val="0"/>
                        </a:spcBef>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Fonds régional pour le renforcement de la résilience à la sécheresse (KFW)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2016-2022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4.9 Million euros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fr-FR" sz="1200" kern="1200" dirty="0">
                          <a:solidFill>
                            <a:schemeClr val="dk1"/>
                          </a:solidFill>
                          <a:effectLst/>
                          <a:latin typeface="+mn-lt"/>
                          <a:ea typeface="+mn-ea"/>
                          <a:cs typeface="+mn-cs"/>
                        </a:rPr>
                        <a:t>PIA 1 , PIA 2 &amp;  PIA 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34125616"/>
                  </a:ext>
                </a:extLst>
              </a:tr>
              <a:tr h="435919">
                <a:tc>
                  <a:txBody>
                    <a:bodyPr/>
                    <a:lstStyle/>
                    <a:p>
                      <a:pPr marL="0" marR="0" lvl="0" indent="0" algn="ctr">
                        <a:lnSpc>
                          <a:spcPct val="107000"/>
                        </a:lnSpc>
                        <a:spcBef>
                          <a:spcPts val="0"/>
                        </a:spcBef>
                        <a:spcAft>
                          <a:spcPts val="0"/>
                        </a:spcAft>
                        <a:buFont typeface="+mj-lt"/>
                        <a:buNone/>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ctr"/>
                </a:tc>
                <a:tc>
                  <a:txBody>
                    <a:bodyPr/>
                    <a:lstStyle/>
                    <a:p>
                      <a:pPr marL="0" marR="0" algn="just">
                        <a:lnSpc>
                          <a:spcPct val="107000"/>
                        </a:lnSpc>
                        <a:spcBef>
                          <a:spcPts val="0"/>
                        </a:spcBef>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Projet de Gestion Intégrée des Ressources en Eau (PGIRE)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2021-2027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6,6 millions USD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fr-FR" sz="1200" kern="1200" dirty="0">
                          <a:solidFill>
                            <a:schemeClr val="dk1"/>
                          </a:solidFill>
                          <a:effectLst/>
                          <a:latin typeface="+mn-lt"/>
                          <a:ea typeface="+mn-ea"/>
                          <a:cs typeface="+mn-cs"/>
                        </a:rPr>
                        <a:t>PIA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488085740"/>
                  </a:ext>
                </a:extLst>
              </a:tr>
              <a:tr h="1711314">
                <a:tc>
                  <a:txBody>
                    <a:bodyPr/>
                    <a:lstStyle/>
                    <a:p>
                      <a:pPr marL="0" marR="0" lvl="0" indent="0" algn="ctr">
                        <a:lnSpc>
                          <a:spcPct val="107000"/>
                        </a:lnSpc>
                        <a:spcBef>
                          <a:spcPts val="0"/>
                        </a:spcBef>
                        <a:spcAft>
                          <a:spcPts val="0"/>
                        </a:spcAft>
                        <a:buFont typeface="+mj-lt"/>
                        <a:buNone/>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nchor="ctr"/>
                </a:tc>
                <a:tc>
                  <a:txBody>
                    <a:bodyPr/>
                    <a:lstStyle/>
                    <a:p>
                      <a:pPr marL="0" marR="0" algn="just">
                        <a:lnSpc>
                          <a:spcPct val="107000"/>
                        </a:lnSpc>
                        <a:spcBef>
                          <a:spcPts val="0"/>
                        </a:spcBef>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Le projet DRESS-EA vise à soutenir la région de l'IGAD et les pays ciblés (Djibouti, Kenya, Ouganda et Soudan) dans leurs efforts pour établir des systèmes d'alerte précoce appropriés et mettre en œuvre des actions d'adaptation à la sécheresse.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2021-2025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2.406.480 $ alloué pour Djibouti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fr-FR" sz="1200" kern="1200" dirty="0">
                          <a:solidFill>
                            <a:schemeClr val="dk1"/>
                          </a:solidFill>
                          <a:effectLst/>
                          <a:latin typeface="+mn-lt"/>
                          <a:ea typeface="+mn-ea"/>
                          <a:cs typeface="+mn-cs"/>
                        </a:rPr>
                        <a:t>PIA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63228640"/>
                  </a:ext>
                </a:extLst>
              </a:tr>
            </a:tbl>
          </a:graphicData>
        </a:graphic>
      </p:graphicFrame>
      <p:sp>
        <p:nvSpPr>
          <p:cNvPr id="3" name="Title 1"/>
          <p:cNvSpPr txBox="1">
            <a:spLocks/>
          </p:cNvSpPr>
          <p:nvPr/>
        </p:nvSpPr>
        <p:spPr>
          <a:xfrm>
            <a:off x="1135139" y="683519"/>
            <a:ext cx="8915400" cy="523220"/>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2800" b="1" dirty="0"/>
              <a:t>Grands projets de </a:t>
            </a:r>
            <a:r>
              <a:rPr lang="fr-FR" sz="2800" b="1" dirty="0" smtClean="0"/>
              <a:t>résilience en cours de mise </a:t>
            </a:r>
            <a:r>
              <a:rPr lang="fr-FR" sz="2800" b="1" dirty="0"/>
              <a:t>en œuvre</a:t>
            </a:r>
            <a:endParaRPr lang="en-US" sz="2800" dirty="0">
              <a:latin typeface="Algerian" panose="04020705040A02060702" pitchFamily="82" charset="0"/>
            </a:endParaRPr>
          </a:p>
        </p:txBody>
      </p:sp>
    </p:spTree>
    <p:extLst>
      <p:ext uri="{BB962C8B-B14F-4D97-AF65-F5344CB8AC3E}">
        <p14:creationId xmlns:p14="http://schemas.microsoft.com/office/powerpoint/2010/main" val="1325758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4BEB2D0-BEE1-ABAC-CCD0-C1DDAE3A2B7B}"/>
              </a:ext>
            </a:extLst>
          </p:cNvPr>
          <p:cNvSpPr>
            <a:spLocks noGrp="1"/>
          </p:cNvSpPr>
          <p:nvPr>
            <p:ph idx="1"/>
          </p:nvPr>
        </p:nvSpPr>
        <p:spPr/>
        <p:txBody>
          <a:bodyPr/>
          <a:lstStyle/>
          <a:p>
            <a:pPr marL="0" indent="0" algn="just">
              <a:buNone/>
            </a:pPr>
            <a:r>
              <a:rPr lang="fr-FR" sz="1800" b="1" dirty="0">
                <a:latin typeface="Calibri (Corps)"/>
                <a:ea typeface="Calibri"/>
                <a:cs typeface="Times New Roman" panose="02020603050405020304" pitchFamily="18" charset="0"/>
              </a:rPr>
              <a:t>Résultat Attendu : Améliorer l'accès et l'utilisation des ressources naturelles et des services environnementaux gérés de manière durable par les communautés exposées à la sécheresse</a:t>
            </a:r>
            <a:endParaRPr lang="fr-FR" sz="1800" b="1" dirty="0">
              <a:latin typeface="Calibri (Corps)"/>
              <a:ea typeface="Calibri"/>
              <a:cs typeface="Times New Roman"/>
            </a:endParaRPr>
          </a:p>
          <a:p>
            <a:pPr marL="0" lvl="1" indent="0">
              <a:lnSpc>
                <a:spcPct val="115000"/>
              </a:lnSpc>
              <a:spcBef>
                <a:spcPts val="0"/>
              </a:spcBef>
              <a:spcAft>
                <a:spcPts val="1000"/>
              </a:spcAft>
              <a:buNone/>
            </a:pPr>
            <a:endParaRPr lang="fr-FR" sz="1600" b="1" dirty="0">
              <a:latin typeface="Calibri (Corps)"/>
              <a:ea typeface="Calibri"/>
              <a:cs typeface="Times New Roman"/>
            </a:endParaRPr>
          </a:p>
          <a:p>
            <a:pPr marL="0" lvl="1" indent="0">
              <a:lnSpc>
                <a:spcPct val="115000"/>
              </a:lnSpc>
              <a:spcBef>
                <a:spcPts val="0"/>
              </a:spcBef>
              <a:spcAft>
                <a:spcPts val="1000"/>
              </a:spcAft>
              <a:buNone/>
            </a:pPr>
            <a:r>
              <a:rPr lang="fr-FR" sz="1600" b="1" dirty="0">
                <a:latin typeface="Calibri (Corps)"/>
                <a:ea typeface="Calibri"/>
                <a:cs typeface="Times New Roman"/>
              </a:rPr>
              <a:t>1.1 Ministère de L‘Agriculture, de L'eau, de La Pêche, de L'élevage chargé des Ressources Halieutiques</a:t>
            </a:r>
            <a:endParaRPr lang="en-US" sz="1600" b="1" dirty="0">
              <a:latin typeface="Calibri (Corps)"/>
              <a:ea typeface="Calibri"/>
              <a:cs typeface="Times New Roman"/>
            </a:endParaRPr>
          </a:p>
          <a:p>
            <a:pPr marL="0" lvl="1" indent="0">
              <a:lnSpc>
                <a:spcPct val="115000"/>
              </a:lnSpc>
              <a:spcBef>
                <a:spcPts val="0"/>
              </a:spcBef>
              <a:buNone/>
            </a:pPr>
            <a:r>
              <a:rPr lang="en-US" sz="1600" dirty="0">
                <a:latin typeface="Calibri (Corps)"/>
                <a:ea typeface="Calibri"/>
                <a:cs typeface="Times New Roman"/>
              </a:rPr>
              <a:t>                Total  </a:t>
            </a:r>
            <a:r>
              <a:rPr lang="en-US" sz="1600" dirty="0" err="1">
                <a:latin typeface="Calibri (Corps)"/>
                <a:ea typeface="Calibri"/>
                <a:cs typeface="Times New Roman"/>
              </a:rPr>
              <a:t>indicateurs</a:t>
            </a:r>
            <a:r>
              <a:rPr lang="en-US" sz="1600" dirty="0">
                <a:latin typeface="Calibri (Corps)"/>
                <a:ea typeface="Calibri"/>
                <a:cs typeface="Times New Roman"/>
              </a:rPr>
              <a:t>= 9</a:t>
            </a:r>
          </a:p>
          <a:p>
            <a:pPr marL="0" marR="0" indent="0">
              <a:lnSpc>
                <a:spcPct val="115000"/>
              </a:lnSpc>
              <a:spcBef>
                <a:spcPts val="0"/>
              </a:spcBef>
              <a:spcAft>
                <a:spcPts val="0"/>
              </a:spcAft>
              <a:buNone/>
            </a:pPr>
            <a:r>
              <a:rPr lang="en-US" sz="1600" dirty="0">
                <a:latin typeface="Calibri (Corps)"/>
                <a:ea typeface="Calibri"/>
                <a:cs typeface="Times New Roman"/>
              </a:rPr>
              <a:t>                </a:t>
            </a:r>
            <a:r>
              <a:rPr lang="en-US" sz="1600" dirty="0" err="1">
                <a:latin typeface="Calibri (Corps)"/>
                <a:ea typeface="Calibri"/>
                <a:cs typeface="Times New Roman"/>
              </a:rPr>
              <a:t>Indicateurs</a:t>
            </a:r>
            <a:r>
              <a:rPr lang="en-US" sz="1600" dirty="0">
                <a:latin typeface="Calibri (Corps)"/>
                <a:ea typeface="Calibri"/>
                <a:cs typeface="Times New Roman"/>
              </a:rPr>
              <a:t> </a:t>
            </a:r>
            <a:r>
              <a:rPr lang="en-US" sz="1600" dirty="0" err="1">
                <a:latin typeface="Calibri (Corps)"/>
                <a:ea typeface="Calibri"/>
                <a:cs typeface="Times New Roman"/>
              </a:rPr>
              <a:t>reportés</a:t>
            </a:r>
            <a:r>
              <a:rPr lang="en-US" sz="1600" dirty="0">
                <a:latin typeface="Calibri (Corps)"/>
                <a:ea typeface="Calibri"/>
                <a:cs typeface="Times New Roman"/>
              </a:rPr>
              <a:t>  : 2</a:t>
            </a:r>
          </a:p>
          <a:p>
            <a:pPr marL="0" marR="0" indent="0">
              <a:lnSpc>
                <a:spcPct val="115000"/>
              </a:lnSpc>
              <a:spcBef>
                <a:spcPts val="0"/>
              </a:spcBef>
              <a:spcAft>
                <a:spcPts val="0"/>
              </a:spcAft>
              <a:buNone/>
            </a:pPr>
            <a:r>
              <a:rPr lang="en-US" sz="1600" dirty="0">
                <a:latin typeface="Calibri (Corps)"/>
                <a:ea typeface="Calibri"/>
                <a:cs typeface="Times New Roman"/>
              </a:rPr>
              <a:t>                </a:t>
            </a:r>
            <a:r>
              <a:rPr lang="en-US" sz="1600" dirty="0" err="1">
                <a:latin typeface="Calibri (Corps)"/>
                <a:ea typeface="Calibri"/>
                <a:cs typeface="Times New Roman"/>
              </a:rPr>
              <a:t>Indicateurs</a:t>
            </a:r>
            <a:r>
              <a:rPr lang="en-US" sz="1600" dirty="0">
                <a:latin typeface="Calibri (Corps)"/>
                <a:ea typeface="Calibri"/>
                <a:cs typeface="Times New Roman"/>
              </a:rPr>
              <a:t> non </a:t>
            </a:r>
            <a:r>
              <a:rPr lang="en-US" sz="1600" dirty="0" err="1">
                <a:latin typeface="Calibri (Corps)"/>
                <a:ea typeface="Calibri"/>
                <a:cs typeface="Times New Roman"/>
              </a:rPr>
              <a:t>reportés</a:t>
            </a:r>
            <a:r>
              <a:rPr lang="en-US" sz="1600" dirty="0">
                <a:latin typeface="Calibri (Corps)"/>
                <a:ea typeface="Calibri"/>
                <a:cs typeface="Times New Roman"/>
              </a:rPr>
              <a:t> :7</a:t>
            </a:r>
          </a:p>
          <a:p>
            <a:pPr marL="0" lvl="1" indent="0">
              <a:lnSpc>
                <a:spcPct val="115000"/>
              </a:lnSpc>
              <a:spcBef>
                <a:spcPts val="0"/>
              </a:spcBef>
              <a:spcAft>
                <a:spcPts val="1000"/>
              </a:spcAft>
              <a:buNone/>
            </a:pPr>
            <a:r>
              <a:rPr lang="en-US" sz="1600" dirty="0">
                <a:latin typeface="Nyala"/>
                <a:ea typeface="Calibri"/>
                <a:cs typeface="Times New Roman"/>
              </a:rPr>
              <a:t>                 </a:t>
            </a:r>
            <a:endParaRPr lang="en-US" sz="1600" dirty="0">
              <a:ea typeface="Calibri"/>
              <a:cs typeface="Times New Roman"/>
            </a:endParaRPr>
          </a:p>
          <a:p>
            <a:endParaRPr lang="en-US" sz="1600" dirty="0">
              <a:ea typeface="Calibri"/>
              <a:cs typeface="Times New Roman"/>
            </a:endParaRPr>
          </a:p>
        </p:txBody>
      </p:sp>
      <p:sp>
        <p:nvSpPr>
          <p:cNvPr id="3" name="Title 1"/>
          <p:cNvSpPr txBox="1">
            <a:spLocks/>
          </p:cNvSpPr>
          <p:nvPr/>
        </p:nvSpPr>
        <p:spPr>
          <a:xfrm>
            <a:off x="1119809" y="231669"/>
            <a:ext cx="8915400" cy="1089529"/>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dirty="0" smtClean="0">
                <a:latin typeface="Calibri (Corps)"/>
                <a:ea typeface="Calibri"/>
                <a:cs typeface="Times New Roman"/>
              </a:rPr>
              <a:t>Performances par PIA</a:t>
            </a:r>
            <a:br>
              <a:rPr lang="en-US" sz="2400" b="1" dirty="0" smtClean="0">
                <a:latin typeface="Calibri (Corps)"/>
                <a:ea typeface="Calibri"/>
                <a:cs typeface="Times New Roman"/>
              </a:rPr>
            </a:br>
            <a:r>
              <a:rPr lang="en-US" sz="2400" b="1" dirty="0" smtClean="0">
                <a:latin typeface="Calibri (Corps)"/>
                <a:ea typeface="Calibri"/>
                <a:cs typeface="Times New Roman"/>
              </a:rPr>
              <a:t>PIA1: </a:t>
            </a:r>
            <a:r>
              <a:rPr lang="fr-FR" sz="2400" b="1" dirty="0" smtClean="0">
                <a:latin typeface="Calibri (Corps)"/>
                <a:ea typeface="Calibri"/>
                <a:cs typeface="Times New Roman"/>
              </a:rPr>
              <a:t>Gestion des ressources naturelles et de l'environnement</a:t>
            </a:r>
            <a:endParaRPr lang="en-US" sz="2400" dirty="0">
              <a:latin typeface="Calibri (Corps)"/>
            </a:endParaRPr>
          </a:p>
        </p:txBody>
      </p:sp>
      <p:pic>
        <p:nvPicPr>
          <p:cNvPr id="4" name="Image 3"/>
          <p:cNvPicPr>
            <a:picLocks noChangeAspect="1"/>
          </p:cNvPicPr>
          <p:nvPr/>
        </p:nvPicPr>
        <p:blipFill>
          <a:blip r:embed="rId2"/>
          <a:stretch>
            <a:fillRect/>
          </a:stretch>
        </p:blipFill>
        <p:spPr>
          <a:xfrm>
            <a:off x="1334325" y="4285681"/>
            <a:ext cx="8486368" cy="1646063"/>
          </a:xfrm>
          <a:prstGeom prst="rect">
            <a:avLst/>
          </a:prstGeom>
        </p:spPr>
      </p:pic>
    </p:spTree>
    <p:extLst>
      <p:ext uri="{BB962C8B-B14F-4D97-AF65-F5344CB8AC3E}">
        <p14:creationId xmlns:p14="http://schemas.microsoft.com/office/powerpoint/2010/main" val="3278547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lgn="just">
              <a:buNone/>
            </a:pPr>
            <a:r>
              <a:rPr lang="fr-FR" sz="1600" b="1" dirty="0">
                <a:latin typeface="Calibri (Corps)"/>
                <a:ea typeface="Calibri"/>
                <a:cs typeface="Times New Roman" panose="02020603050405020304" pitchFamily="18" charset="0"/>
              </a:rPr>
              <a:t>Résultat Attendu : Améliorer l'accès et l'utilisation des ressources naturelles et des services environnementaux gérés de manière durable par les communautés exposées à la sécheresse</a:t>
            </a:r>
            <a:endParaRPr lang="en-US" sz="1600" b="1" dirty="0">
              <a:latin typeface="Calibri (Corps)"/>
              <a:ea typeface="Calibri"/>
              <a:cs typeface="Times New Roman" panose="02020603050405020304" pitchFamily="18" charset="0"/>
            </a:endParaRPr>
          </a:p>
          <a:p>
            <a:pPr marL="0" indent="0">
              <a:buNone/>
            </a:pPr>
            <a:endParaRPr lang="en-US" sz="800" dirty="0">
              <a:latin typeface="Calibri (Corps)"/>
            </a:endParaRPr>
          </a:p>
          <a:p>
            <a:pPr marL="0" lvl="1" indent="0">
              <a:spcBef>
                <a:spcPts val="0"/>
              </a:spcBef>
              <a:buNone/>
            </a:pPr>
            <a:endParaRPr lang="fr-FR" sz="1600" b="1" dirty="0" smtClean="0">
              <a:latin typeface="Calibri (Corps)"/>
              <a:ea typeface="Calibri"/>
              <a:cs typeface="Times New Roman"/>
            </a:endParaRPr>
          </a:p>
          <a:p>
            <a:pPr marL="0" lvl="1" indent="0">
              <a:spcBef>
                <a:spcPts val="0"/>
              </a:spcBef>
              <a:buNone/>
            </a:pPr>
            <a:r>
              <a:rPr lang="fr-FR" sz="1600" b="1" dirty="0" smtClean="0">
                <a:latin typeface="Calibri (Corps)"/>
                <a:ea typeface="Calibri"/>
                <a:cs typeface="Times New Roman"/>
              </a:rPr>
              <a:t>1.2 </a:t>
            </a:r>
            <a:r>
              <a:rPr lang="fr-FR" sz="1600" b="1" dirty="0">
                <a:latin typeface="Calibri (Corps)"/>
                <a:ea typeface="Calibri"/>
                <a:cs typeface="Times New Roman"/>
              </a:rPr>
              <a:t>Ministère de l‘Environnement </a:t>
            </a:r>
          </a:p>
          <a:p>
            <a:pPr marL="0" lvl="1" indent="0">
              <a:spcBef>
                <a:spcPts val="0"/>
              </a:spcBef>
              <a:buNone/>
            </a:pPr>
            <a:r>
              <a:rPr lang="fr-FR" sz="1600" b="1" dirty="0">
                <a:latin typeface="Calibri (Corps)"/>
                <a:ea typeface="Calibri"/>
                <a:cs typeface="Times New Roman"/>
              </a:rPr>
              <a:t>   et du Développement Durable</a:t>
            </a:r>
            <a:endParaRPr lang="en-US" sz="1600" b="1" dirty="0">
              <a:latin typeface="Calibri (Corps)"/>
              <a:ea typeface="Calibri"/>
              <a:cs typeface="Times New Roman"/>
            </a:endParaRPr>
          </a:p>
          <a:p>
            <a:pPr marL="0" lvl="1" indent="0">
              <a:spcBef>
                <a:spcPts val="0"/>
              </a:spcBef>
              <a:spcAft>
                <a:spcPts val="1000"/>
              </a:spcAft>
              <a:buNone/>
            </a:pPr>
            <a:endParaRPr lang="en-US" sz="1600" b="1" dirty="0">
              <a:latin typeface="Calibri (Corps)"/>
              <a:ea typeface="Calibri"/>
              <a:cs typeface="Times New Roman"/>
            </a:endParaRPr>
          </a:p>
          <a:p>
            <a:pPr marL="0" marR="0" indent="0">
              <a:lnSpc>
                <a:spcPct val="115000"/>
              </a:lnSpc>
              <a:spcBef>
                <a:spcPts val="0"/>
              </a:spcBef>
              <a:spcAft>
                <a:spcPts val="0"/>
              </a:spcAft>
              <a:buNone/>
            </a:pPr>
            <a:r>
              <a:rPr lang="en-US" sz="1600" dirty="0">
                <a:latin typeface="Calibri (Corps)"/>
                <a:ea typeface="Calibri"/>
                <a:cs typeface="Times New Roman"/>
              </a:rPr>
              <a:t>Total </a:t>
            </a:r>
            <a:r>
              <a:rPr lang="en-US" sz="1600" dirty="0" err="1">
                <a:latin typeface="Calibri (Corps)"/>
                <a:ea typeface="Calibri"/>
                <a:cs typeface="Times New Roman"/>
              </a:rPr>
              <a:t>Indicateurs</a:t>
            </a:r>
            <a:r>
              <a:rPr lang="en-US" sz="1600" dirty="0">
                <a:latin typeface="Calibri (Corps)"/>
                <a:ea typeface="Calibri"/>
                <a:cs typeface="Times New Roman"/>
              </a:rPr>
              <a:t> =5</a:t>
            </a:r>
          </a:p>
          <a:p>
            <a:pPr marL="0" marR="0" indent="0">
              <a:lnSpc>
                <a:spcPct val="115000"/>
              </a:lnSpc>
              <a:spcBef>
                <a:spcPts val="0"/>
              </a:spcBef>
              <a:spcAft>
                <a:spcPts val="0"/>
              </a:spcAft>
              <a:buNone/>
            </a:pPr>
            <a:r>
              <a:rPr lang="en-US" sz="1600" dirty="0" err="1">
                <a:latin typeface="Calibri (Corps)"/>
                <a:ea typeface="Calibri"/>
                <a:cs typeface="Times New Roman"/>
              </a:rPr>
              <a:t>Indicateurs</a:t>
            </a:r>
            <a:r>
              <a:rPr lang="en-US" sz="1600" dirty="0">
                <a:latin typeface="Calibri (Corps)"/>
                <a:ea typeface="Calibri"/>
                <a:cs typeface="Times New Roman"/>
              </a:rPr>
              <a:t> </a:t>
            </a:r>
            <a:r>
              <a:rPr lang="en-US" sz="1600" dirty="0" err="1">
                <a:latin typeface="Calibri (Corps)"/>
                <a:ea typeface="Calibri"/>
                <a:cs typeface="Times New Roman"/>
              </a:rPr>
              <a:t>reportés</a:t>
            </a:r>
            <a:r>
              <a:rPr lang="en-US" sz="1600" dirty="0">
                <a:latin typeface="Calibri (Corps)"/>
                <a:ea typeface="Calibri"/>
                <a:cs typeface="Times New Roman"/>
              </a:rPr>
              <a:t>  : 4</a:t>
            </a:r>
          </a:p>
          <a:p>
            <a:pPr marL="0" marR="0" indent="0">
              <a:lnSpc>
                <a:spcPct val="115000"/>
              </a:lnSpc>
              <a:spcBef>
                <a:spcPts val="0"/>
              </a:spcBef>
              <a:spcAft>
                <a:spcPts val="0"/>
              </a:spcAft>
              <a:buNone/>
            </a:pPr>
            <a:r>
              <a:rPr lang="en-US" sz="1600" dirty="0" err="1">
                <a:latin typeface="Calibri (Corps)"/>
                <a:ea typeface="Calibri"/>
                <a:cs typeface="Times New Roman"/>
              </a:rPr>
              <a:t>Indicateurs</a:t>
            </a:r>
            <a:r>
              <a:rPr lang="en-US" sz="1600" dirty="0">
                <a:latin typeface="Calibri (Corps)"/>
                <a:ea typeface="Calibri"/>
                <a:cs typeface="Times New Roman"/>
              </a:rPr>
              <a:t> non </a:t>
            </a:r>
            <a:r>
              <a:rPr lang="en-US" sz="1600" dirty="0" err="1">
                <a:latin typeface="Calibri (Corps)"/>
                <a:ea typeface="Calibri"/>
                <a:cs typeface="Times New Roman"/>
              </a:rPr>
              <a:t>reportés</a:t>
            </a:r>
            <a:r>
              <a:rPr lang="en-US" sz="1600" dirty="0">
                <a:latin typeface="Calibri (Corps)"/>
                <a:ea typeface="Calibri"/>
                <a:cs typeface="Times New Roman"/>
              </a:rPr>
              <a:t>  :1</a:t>
            </a:r>
          </a:p>
          <a:p>
            <a:pPr marL="0" indent="0">
              <a:buNone/>
            </a:pPr>
            <a:endParaRPr lang="fr-FR" dirty="0"/>
          </a:p>
        </p:txBody>
      </p:sp>
      <p:sp>
        <p:nvSpPr>
          <p:cNvPr id="3" name="Title 1"/>
          <p:cNvSpPr txBox="1">
            <a:spLocks/>
          </p:cNvSpPr>
          <p:nvPr/>
        </p:nvSpPr>
        <p:spPr>
          <a:xfrm>
            <a:off x="670766" y="407505"/>
            <a:ext cx="9129215" cy="867930"/>
          </a:xfrm>
          <a:prstGeom prst="rect">
            <a:avLst/>
          </a:prstGeom>
          <a:solidFill>
            <a:srgbClr val="007635"/>
          </a:solidFill>
        </p:spPr>
        <p:style>
          <a:lnRef idx="0">
            <a:schemeClr val="accent1"/>
          </a:lnRef>
          <a:fillRef idx="3">
            <a:schemeClr val="accent1"/>
          </a:fillRef>
          <a:effectRef idx="3">
            <a:schemeClr val="accent1"/>
          </a:effectRef>
          <a:fontRef idx="minor">
            <a:schemeClr val="lt1"/>
          </a:fontRef>
        </p:style>
        <p:txBody>
          <a:bodyPr wrap="square" rtlCol="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dirty="0" smtClean="0">
                <a:latin typeface="Calibri (Corps)"/>
                <a:ea typeface="Calibri"/>
                <a:cs typeface="Times New Roman"/>
              </a:rPr>
              <a:t>PIA1: </a:t>
            </a:r>
            <a:r>
              <a:rPr lang="fr-FR" sz="2800" b="1" dirty="0" smtClean="0">
                <a:latin typeface="Calibri (Corps)"/>
                <a:ea typeface="Calibri"/>
                <a:cs typeface="Times New Roman"/>
              </a:rPr>
              <a:t>Gestion des ressources naturelles et de l'environnement</a:t>
            </a:r>
            <a:endParaRPr lang="en-US" sz="2800" dirty="0">
              <a:latin typeface="Calibri (Corps)"/>
            </a:endParaRPr>
          </a:p>
        </p:txBody>
      </p:sp>
      <p:pic>
        <p:nvPicPr>
          <p:cNvPr id="4" name="Image 3"/>
          <p:cNvPicPr>
            <a:picLocks noChangeAspect="1"/>
          </p:cNvPicPr>
          <p:nvPr/>
        </p:nvPicPr>
        <p:blipFill>
          <a:blip r:embed="rId2"/>
          <a:stretch>
            <a:fillRect/>
          </a:stretch>
        </p:blipFill>
        <p:spPr>
          <a:xfrm>
            <a:off x="5086286" y="2691703"/>
            <a:ext cx="5243014" cy="3334801"/>
          </a:xfrm>
          <a:prstGeom prst="rect">
            <a:avLst/>
          </a:prstGeom>
        </p:spPr>
      </p:pic>
    </p:spTree>
    <p:extLst>
      <p:ext uri="{BB962C8B-B14F-4D97-AF65-F5344CB8AC3E}">
        <p14:creationId xmlns:p14="http://schemas.microsoft.com/office/powerpoint/2010/main" val="2598847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1231</TotalTime>
  <Words>2152</Words>
  <Application>Microsoft Office PowerPoint</Application>
  <PresentationFormat>Grand écran</PresentationFormat>
  <Paragraphs>350</Paragraphs>
  <Slides>30</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30</vt:i4>
      </vt:variant>
    </vt:vector>
  </HeadingPairs>
  <TitlesOfParts>
    <vt:vector size="40" baseType="lpstr">
      <vt:lpstr>Algerian</vt:lpstr>
      <vt:lpstr>Arial</vt:lpstr>
      <vt:lpstr>Calibri</vt:lpstr>
      <vt:lpstr>Calibri (Corps)</vt:lpstr>
      <vt:lpstr>Calibri Light</vt:lpstr>
      <vt:lpstr>Nyala</vt:lpstr>
      <vt:lpstr>Tahoma</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 of Drought in [COUNTRY)</dc:title>
  <dc:creator>Ahmed Amdihun</dc:creator>
  <cp:lastModifiedBy>Compte Microsoft</cp:lastModifiedBy>
  <cp:revision>499</cp:revision>
  <dcterms:created xsi:type="dcterms:W3CDTF">2022-04-27T07:45:28Z</dcterms:created>
  <dcterms:modified xsi:type="dcterms:W3CDTF">2023-11-22T07:19:31Z</dcterms:modified>
</cp:coreProperties>
</file>