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39" r:id="rId3"/>
    <p:sldMasterId id="2147483750" r:id="rId4"/>
  </p:sldMasterIdLst>
  <p:notesMasterIdLst>
    <p:notesMasterId r:id="rId34"/>
  </p:notesMasterIdLst>
  <p:sldIdLst>
    <p:sldId id="272" r:id="rId5"/>
    <p:sldId id="297" r:id="rId6"/>
    <p:sldId id="298" r:id="rId7"/>
    <p:sldId id="299" r:id="rId8"/>
    <p:sldId id="275" r:id="rId9"/>
    <p:sldId id="276" r:id="rId10"/>
    <p:sldId id="277"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5" r:id="rId26"/>
    <p:sldId id="314" r:id="rId27"/>
    <p:sldId id="316" r:id="rId28"/>
    <p:sldId id="317" r:id="rId29"/>
    <p:sldId id="318" r:id="rId30"/>
    <p:sldId id="294" r:id="rId31"/>
    <p:sldId id="295" r:id="rId32"/>
    <p:sldId id="319"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818"/>
    <a:srgbClr val="EB4161"/>
    <a:srgbClr val="D2D3D5"/>
    <a:srgbClr val="ADAFB3"/>
    <a:srgbClr val="4BECC9"/>
    <a:srgbClr val="43C7A9"/>
    <a:srgbClr val="4F96BD"/>
    <a:srgbClr val="4084AA"/>
    <a:srgbClr val="35B193"/>
    <a:srgbClr val="ED5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4660"/>
  </p:normalViewPr>
  <p:slideViewPr>
    <p:cSldViewPr snapToGrid="0" showGuides="1">
      <p:cViewPr varScale="1">
        <p:scale>
          <a:sx n="86" d="100"/>
          <a:sy n="86" d="100"/>
        </p:scale>
        <p:origin x="835" y="58"/>
      </p:cViewPr>
      <p:guideLst>
        <p:guide orient="horz" pos="223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640A8-D2A2-4EFB-918A-7758CE2AFDB9}" type="datetimeFigureOut">
              <a:rPr lang="zh-CN" altLang="en-US" smtClean="0"/>
              <a:t>2023/11/22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16873-8523-4A6D-B5C1-CFCD7D294D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E8E857-79C2-40F9-9097-9DD85F930153}" type="slidenum">
              <a:rPr kumimoji="0" lang="zh-CN" altLang="en-US" sz="1200" b="0" i="0" u="none" strike="noStrike" kern="1200" cap="none" spc="0" normalizeH="0" baseline="0" noProof="0" smtClean="0">
                <a:ln>
                  <a:noFill/>
                </a:ln>
                <a:solidFill>
                  <a:prstClr val="black"/>
                </a:solidFill>
                <a:effectLst/>
                <a:uLnTx/>
                <a:uFillTx/>
                <a:ea typeface="等线" panose="020F0502020204030204"/>
                <a:cs typeface="+mn-cs"/>
              </a:rPr>
              <a:t>20</a:t>
            </a:fld>
            <a:endParaRPr kumimoji="0" lang="zh-CN" altLang="en-US" sz="1200" b="0" i="0" u="none" strike="noStrike" kern="1200" cap="none" spc="0" normalizeH="0" baseline="0" noProof="0">
              <a:ln>
                <a:noFill/>
              </a:ln>
              <a:solidFill>
                <a:prstClr val="black"/>
              </a:solidFill>
              <a:effectLst/>
              <a:uLnTx/>
              <a:uFillTx/>
              <a:ea typeface="等线" panose="020F0502020204030204"/>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E8E857-79C2-40F9-9097-9DD85F930153}" type="slidenum">
              <a:rPr kumimoji="0" lang="zh-CN" altLang="en-US" sz="1200" b="0" i="0" u="none" strike="noStrike" kern="1200" cap="none" spc="0" normalizeH="0" baseline="0" noProof="0" smtClean="0">
                <a:ln>
                  <a:noFill/>
                </a:ln>
                <a:solidFill>
                  <a:prstClr val="black"/>
                </a:solidFill>
                <a:effectLst/>
                <a:uLnTx/>
                <a:uFillTx/>
                <a:ea typeface="等线" panose="020F0502020204030204"/>
                <a:cs typeface="+mn-cs"/>
              </a:rPr>
              <a:t>21</a:t>
            </a:fld>
            <a:endParaRPr kumimoji="0" lang="zh-CN" altLang="en-US" sz="1200" b="0" i="0" u="none" strike="noStrike" kern="1200" cap="none" spc="0" normalizeH="0" baseline="0" noProof="0">
              <a:ln>
                <a:noFill/>
              </a:ln>
              <a:solidFill>
                <a:prstClr val="black"/>
              </a:solidFill>
              <a:effectLst/>
              <a:uLnTx/>
              <a:uFillTx/>
              <a:ea typeface="等线" panose="020F0502020204030204"/>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E8E857-79C2-40F9-9097-9DD85F930153}" type="slidenum">
              <a:rPr kumimoji="0" lang="zh-CN" altLang="en-US" sz="1200" b="0" i="0" u="none" strike="noStrike" kern="1200" cap="none" spc="0" normalizeH="0" baseline="0" noProof="0" smtClean="0">
                <a:ln>
                  <a:noFill/>
                </a:ln>
                <a:solidFill>
                  <a:prstClr val="black"/>
                </a:solidFill>
                <a:effectLst/>
                <a:uLnTx/>
                <a:uFillTx/>
                <a:ea typeface="等线" panose="020F0502020204030204"/>
                <a:cs typeface="+mn-cs"/>
              </a:rPr>
              <a:t>22</a:t>
            </a:fld>
            <a:endParaRPr kumimoji="0" lang="zh-CN" altLang="en-US" sz="1200" b="0" i="0" u="none" strike="noStrike" kern="1200" cap="none" spc="0" normalizeH="0" baseline="0" noProof="0">
              <a:ln>
                <a:noFill/>
              </a:ln>
              <a:solidFill>
                <a:prstClr val="black"/>
              </a:solidFill>
              <a:effectLst/>
              <a:uLnTx/>
              <a:uFillTx/>
              <a:ea typeface="等线" panose="020F0502020204030204"/>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E8E857-79C2-40F9-9097-9DD85F930153}" type="slidenum">
              <a:rPr kumimoji="0" lang="zh-CN" altLang="en-US" sz="1200" b="0" i="0" u="none" strike="noStrike" kern="1200" cap="none" spc="0" normalizeH="0" baseline="0" noProof="0" smtClean="0">
                <a:ln>
                  <a:noFill/>
                </a:ln>
                <a:solidFill>
                  <a:prstClr val="black"/>
                </a:solidFill>
                <a:effectLst/>
                <a:uLnTx/>
                <a:uFillTx/>
                <a:ea typeface="等线" panose="020F0502020204030204"/>
                <a:cs typeface="+mn-cs"/>
              </a:rPr>
              <a:t>23</a:t>
            </a:fld>
            <a:endParaRPr kumimoji="0" lang="zh-CN" altLang="en-US" sz="1200" b="0" i="0" u="none" strike="noStrike" kern="1200" cap="none" spc="0" normalizeH="0" baseline="0" noProof="0">
              <a:ln>
                <a:noFill/>
              </a:ln>
              <a:solidFill>
                <a:prstClr val="black"/>
              </a:solidFill>
              <a:effectLst/>
              <a:uLnTx/>
              <a:uFillTx/>
              <a:ea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E8E857-79C2-40F9-9097-9DD85F930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E8E857-79C2-40F9-9097-9DD85F930153}" type="slidenum">
              <a:rPr kumimoji="0" lang="zh-CN" altLang="en-US" sz="1200" b="0" i="0" u="none" strike="noStrike" kern="1200" cap="none" spc="0" normalizeH="0" baseline="0" noProof="0" smtClean="0">
                <a:ln>
                  <a:noFill/>
                </a:ln>
                <a:solidFill>
                  <a:prstClr val="black"/>
                </a:solidFill>
                <a:effectLst/>
                <a:uLnTx/>
                <a:uFillTx/>
                <a:ea typeface="等线" panose="020F0502020204030204"/>
                <a:cs typeface="+mn-cs"/>
              </a:rPr>
              <a:t>25</a:t>
            </a:fld>
            <a:endParaRPr kumimoji="0" lang="zh-CN" altLang="en-US" sz="1200" b="0" i="0" u="none" strike="noStrike" kern="1200" cap="none" spc="0" normalizeH="0" baseline="0" noProof="0">
              <a:ln>
                <a:noFill/>
              </a:ln>
              <a:solidFill>
                <a:prstClr val="black"/>
              </a:solidFill>
              <a:effectLst/>
              <a:uLnTx/>
              <a:uFillTx/>
              <a:ea typeface="等线" panose="020F0502020204030204"/>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E8E857-79C2-40F9-9097-9DD85F930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29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E8E857-79C2-40F9-9097-9DD85F93015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950"/>
            </a:lvl1pPr>
            <a:lvl2pPr marL="371475" indent="0" algn="ctr">
              <a:buNone/>
              <a:defRPr sz="1625"/>
            </a:lvl2pPr>
            <a:lvl3pPr marL="742950" indent="0" algn="ctr">
              <a:buNone/>
              <a:defRPr sz="1465"/>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p:txBody>
          <a:bodyPr/>
          <a:lstStyle/>
          <a:p>
            <a:fld id="{3621D5CF-8268-45BE-B95F-BE1AF87AC058}" type="datetime2">
              <a:rPr lang="en-US" smtClean="0"/>
              <a:t>Wednesday, November 22, 2023</a:t>
            </a:fld>
            <a:endParaRPr lang="en-US"/>
          </a:p>
        </p:txBody>
      </p:sp>
      <p:sp>
        <p:nvSpPr>
          <p:cNvPr id="5" name="Footer Placeholder 4"/>
          <p:cNvSpPr>
            <a:spLocks noGrp="1"/>
          </p:cNvSpPr>
          <p:nvPr>
            <p:ph type="ftr" sz="quarter" idx="11"/>
          </p:nvPr>
        </p:nvSpPr>
        <p:spPr/>
        <p:txBody>
          <a:bodyPr/>
          <a:lstStyle/>
          <a:p>
            <a:r>
              <a:rPr lang="en-US"/>
              <a:t>INTERGOVERNMENTAL AUTHORITY ON DEVELOPMENT</a:t>
            </a:r>
          </a:p>
        </p:txBody>
      </p:sp>
      <p:sp>
        <p:nvSpPr>
          <p:cNvPr id="6" name="Slide Number Placeholder 5"/>
          <p:cNvSpPr>
            <a:spLocks noGrp="1"/>
          </p:cNvSpPr>
          <p:nvPr>
            <p:ph type="sldNum" sz="quarter" idx="12"/>
          </p:nvPr>
        </p:nvSpPr>
        <p:spPr/>
        <p:txBody>
          <a:bodyPr/>
          <a:lstStyle/>
          <a:p>
            <a:fld id="{B1DB7362-2002-504E-9846-FFD55AE089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59BCF-6AFE-4D12-A36D-C0E2096BBB79}" type="datetime2">
              <a:rPr lang="en-US" smtClean="0"/>
              <a:t>Wednesday, November 22, 2023</a:t>
            </a:fld>
            <a:endParaRPr lang="en-US" dirty="0"/>
          </a:p>
        </p:txBody>
      </p:sp>
      <p:sp>
        <p:nvSpPr>
          <p:cNvPr id="5" name="Footer Placeholder 4"/>
          <p:cNvSpPr>
            <a:spLocks noGrp="1"/>
          </p:cNvSpPr>
          <p:nvPr>
            <p:ph type="ftr" sz="quarter" idx="11"/>
          </p:nvPr>
        </p:nvSpPr>
        <p:spPr/>
        <p:txBody>
          <a:bodyPr/>
          <a:lstStyle/>
          <a:p>
            <a:r>
              <a:rPr lang="en-US"/>
              <a:t>INTERGOVERNMENTAL AUTHORITY ON DEVELOPMENT</a:t>
            </a:r>
            <a:endParaRPr lang="en-US" dirty="0"/>
          </a:p>
        </p:txBody>
      </p:sp>
      <p:sp>
        <p:nvSpPr>
          <p:cNvPr id="6" name="Slide Number Placeholder 5"/>
          <p:cNvSpPr>
            <a:spLocks noGrp="1"/>
          </p:cNvSpPr>
          <p:nvPr>
            <p:ph type="sldNum" sz="quarter" idx="12"/>
          </p:nvPr>
        </p:nvSpPr>
        <p:spPr/>
        <p:txBody>
          <a:bodyPr/>
          <a:lstStyle/>
          <a:p>
            <a:fld id="{B1DB7362-2002-504E-9846-FFD55AE089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6E654-60CD-4CB4-B2A7-89B686A4408F}" type="datetime2">
              <a:rPr lang="en-US" smtClean="0"/>
              <a:t>Wednesday, November 22, 2023</a:t>
            </a:fld>
            <a:endParaRPr lang="en-US" dirty="0"/>
          </a:p>
        </p:txBody>
      </p:sp>
      <p:sp>
        <p:nvSpPr>
          <p:cNvPr id="5" name="Footer Placeholder 4"/>
          <p:cNvSpPr>
            <a:spLocks noGrp="1"/>
          </p:cNvSpPr>
          <p:nvPr>
            <p:ph type="ftr" sz="quarter" idx="11"/>
          </p:nvPr>
        </p:nvSpPr>
        <p:spPr/>
        <p:txBody>
          <a:bodyPr/>
          <a:lstStyle/>
          <a:p>
            <a:r>
              <a:rPr lang="en-US"/>
              <a:t>INTERGOVERNMENTAL AUTHORITY ON DEVELOPMENT</a:t>
            </a:r>
            <a:endParaRPr lang="en-US" dirty="0"/>
          </a:p>
        </p:txBody>
      </p:sp>
      <p:sp>
        <p:nvSpPr>
          <p:cNvPr id="6" name="Slide Number Placeholder 5"/>
          <p:cNvSpPr>
            <a:spLocks noGrp="1"/>
          </p:cNvSpPr>
          <p:nvPr>
            <p:ph type="sldNum" sz="quarter" idx="12"/>
          </p:nvPr>
        </p:nvSpPr>
        <p:spPr/>
        <p:txBody>
          <a:bodyPr/>
          <a:lstStyle/>
          <a:p>
            <a:fld id="{B1DB7362-2002-504E-9846-FFD55AE089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FFFFFF"/>
                </a:solidFill>
              </a:defRPr>
            </a:lvl1pPr>
          </a:lstStyle>
          <a:p>
            <a:fld id="{05C9003B-530A-40AE-868A-B896DD716F3E}" type="datetime2">
              <a:rPr lang="en-US" smtClean="0"/>
              <a:t>Wednesday, November 22, 2023</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INTERGOVERNMENTAL AUTHORITY ON DEVELOPMENT</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1DB7362-2002-504E-9846-FFD55AE08938}" type="slidenum">
              <a:rPr lang="en-US" smtClean="0"/>
              <a:t>‹#›</a:t>
            </a:fld>
            <a:endParaRPr lang="en-US"/>
          </a:p>
        </p:txBody>
      </p:sp>
      <p:sp>
        <p:nvSpPr>
          <p:cNvPr id="8" name="Title 1"/>
          <p:cNvSpPr>
            <a:spLocks noGrp="1"/>
          </p:cNvSpPr>
          <p:nvPr>
            <p:ph type="title"/>
          </p:nvPr>
        </p:nvSpPr>
        <p:spPr>
          <a:xfrm>
            <a:off x="609600" y="3024195"/>
            <a:ext cx="10363200" cy="442165"/>
          </a:xfrm>
        </p:spPr>
        <p:txBody>
          <a:bodyPr anchor="t">
            <a:normAutofit/>
          </a:bodyPr>
          <a:lstStyle>
            <a:lvl1pPr algn="l">
              <a:defRPr sz="2400" b="1" cap="all">
                <a:solidFill>
                  <a:schemeClr val="bg1"/>
                </a:solidFill>
              </a:defRPr>
            </a:lvl1pPr>
          </a:lstStyle>
          <a:p>
            <a:r>
              <a:rPr lang="en-GB"/>
              <a:t>Click to edit Master title style</a:t>
            </a:r>
            <a:endParaRPr lang="en-US" dirty="0"/>
          </a:p>
        </p:txBody>
      </p:sp>
      <p:sp>
        <p:nvSpPr>
          <p:cNvPr id="9" name="Text Placeholder 2"/>
          <p:cNvSpPr>
            <a:spLocks noGrp="1"/>
          </p:cNvSpPr>
          <p:nvPr>
            <p:ph type="body" idx="1" hasCustomPrompt="1"/>
          </p:nvPr>
        </p:nvSpPr>
        <p:spPr>
          <a:xfrm>
            <a:off x="609600" y="3466360"/>
            <a:ext cx="10363200" cy="1500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cxnSp>
        <p:nvCxnSpPr>
          <p:cNvPr id="11" name="Straight Connector 10"/>
          <p:cNvCxnSpPr/>
          <p:nvPr userDrawn="1"/>
        </p:nvCxnSpPr>
        <p:spPr>
          <a:xfrm>
            <a:off x="609600" y="5812125"/>
            <a:ext cx="10993947" cy="14941"/>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92C166-84F5-4165-93D2-06B3C9079743}" type="datetimeFigureOut">
              <a:rPr lang="zh-CN" altLang="en-US" smtClean="0"/>
              <a:t>2023/11/22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369CB3-857E-4D7F-A379-1D845CEC93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92C166-84F5-4165-93D2-06B3C9079743}" type="datetimeFigureOut">
              <a:rPr lang="zh-CN" altLang="en-US" smtClean="0"/>
              <a:t>2023/11/22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369CB3-857E-4D7F-A379-1D845CEC93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92C166-84F5-4165-93D2-06B3C9079743}" type="datetimeFigureOut">
              <a:rPr lang="zh-CN" altLang="en-US" smtClean="0"/>
              <a:t>2023/11/22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369CB3-857E-4D7F-A379-1D845CEC93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92C166-84F5-4165-93D2-06B3C9079743}" type="datetimeFigureOut">
              <a:rPr lang="zh-CN" altLang="en-US" smtClean="0"/>
              <a:t>2023/11/22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369CB3-857E-4D7F-A379-1D845CEC931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292C166-84F5-4165-93D2-06B3C9079743}" type="datetimeFigureOut">
              <a:rPr lang="zh-CN" altLang="en-US" smtClean="0"/>
              <a:t>2023/11/22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369CB3-857E-4D7F-A379-1D845CEC931C}" type="slidenum">
              <a:rPr lang="zh-CN" altLang="en-US" smtClean="0"/>
              <a:t>‹#›</a:t>
            </a:fld>
            <a:endParaRPr lang="zh-CN" altLang="en-US"/>
          </a:p>
        </p:txBody>
      </p:sp>
      <p:sp>
        <p:nvSpPr>
          <p:cNvPr id="6" name="TextBox 5"/>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Microsoft YaHei" panose="020B0503020204020204" pitchFamily="34" charset="-122"/>
                <a:ea typeface="Microsoft YaHei" panose="020B0503020204020204" pitchFamily="34" charset="-122"/>
                <a:hlinkClick r:id="rId2"/>
              </a:rPr>
              <a:t>行业</a:t>
            </a:r>
            <a:r>
              <a:rPr lang="en-US" altLang="zh-CN" sz="100" dirty="0">
                <a:solidFill>
                  <a:schemeClr val="tx1">
                    <a:alpha val="0"/>
                  </a:schemeClr>
                </a:solidFill>
                <a:latin typeface="Microsoft YaHei" panose="020B0503020204020204" pitchFamily="34" charset="-122"/>
                <a:ea typeface="Microsoft YaHei" panose="020B0503020204020204" pitchFamily="34" charset="-122"/>
                <a:hlinkClick r:id="rId2"/>
              </a:rPr>
              <a:t>PPT</a:t>
            </a:r>
            <a:r>
              <a:rPr lang="zh-CN" altLang="en-US" sz="100" dirty="0">
                <a:solidFill>
                  <a:schemeClr val="tx1">
                    <a:alpha val="0"/>
                  </a:schemeClr>
                </a:solidFill>
                <a:latin typeface="Microsoft YaHei" panose="020B0503020204020204" pitchFamily="34" charset="-122"/>
                <a:ea typeface="Microsoft YaHei" panose="020B0503020204020204" pitchFamily="34" charset="-122"/>
                <a:hlinkClick r:id="rId2"/>
              </a:rPr>
              <a:t>模板</a:t>
            </a:r>
            <a:r>
              <a:rPr lang="en-US" altLang="zh-CN" sz="100" dirty="0">
                <a:solidFill>
                  <a:schemeClr val="tx1">
                    <a:alpha val="0"/>
                  </a:schemeClr>
                </a:solidFill>
                <a:latin typeface="Microsoft YaHei" panose="020B0503020204020204" pitchFamily="34" charset="-122"/>
                <a:ea typeface="Microsoft YaHei"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E9624D-FE2D-4597-B311-55080AF42397}"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4EED9A-F093-4465-B20F-8EFB89AAADC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293A22-51CB-47DC-A275-C2C584465203}" type="datetime2">
              <a:rPr lang="en-US" smtClean="0"/>
              <a:t>Wednesday, November 22, 2023</a:t>
            </a:fld>
            <a:endParaRPr lang="en-US"/>
          </a:p>
        </p:txBody>
      </p:sp>
      <p:sp>
        <p:nvSpPr>
          <p:cNvPr id="5" name="Footer Placeholder 4"/>
          <p:cNvSpPr>
            <a:spLocks noGrp="1"/>
          </p:cNvSpPr>
          <p:nvPr>
            <p:ph type="ftr" sz="quarter" idx="11"/>
          </p:nvPr>
        </p:nvSpPr>
        <p:spPr/>
        <p:txBody>
          <a:bodyPr/>
          <a:lstStyle/>
          <a:p>
            <a:r>
              <a:rPr lang="en-US"/>
              <a:t>INTERGOVERNMENTAL AUTHORITY ON DEVELOPMENT</a:t>
            </a:r>
          </a:p>
        </p:txBody>
      </p:sp>
      <p:sp>
        <p:nvSpPr>
          <p:cNvPr id="6" name="Slide Number Placeholder 5"/>
          <p:cNvSpPr>
            <a:spLocks noGrp="1"/>
          </p:cNvSpPr>
          <p:nvPr>
            <p:ph type="sldNum" sz="quarter" idx="12"/>
          </p:nvPr>
        </p:nvSpPr>
        <p:spPr/>
        <p:txBody>
          <a:bodyPr/>
          <a:lstStyle/>
          <a:p>
            <a:fld id="{B1DB7362-2002-504E-9846-FFD55AE089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图片占位符 1"/>
          <p:cNvPicPr>
            <a:picLocks noChangeAspect="1"/>
          </p:cNvPicPr>
          <p:nvPr userDrawn="1"/>
        </p:nvPicPr>
        <p:blipFill>
          <a:blip r:embed="rId2" cstate="screen"/>
          <a:stretch>
            <a:fillRect/>
          </a:stretch>
        </p:blipFill>
        <p:spPr>
          <a:xfrm>
            <a:off x="3619826" y="1638724"/>
            <a:ext cx="4868266" cy="4868266"/>
          </a:xfrm>
          <a:prstGeom prst="rect">
            <a:avLst/>
          </a:prstGeom>
        </p:spPr>
      </p:pic>
      <p:sp>
        <p:nvSpPr>
          <p:cNvPr id="4" name="Freeform: Shape 4"/>
          <p:cNvSpPr/>
          <p:nvPr userDrawn="1"/>
        </p:nvSpPr>
        <p:spPr>
          <a:xfrm rot="18900000">
            <a:off x="1010315" y="-937346"/>
            <a:ext cx="10020403" cy="1002040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0F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图片占位符 6"/>
          <p:cNvPicPr>
            <a:picLocks noChangeAspect="1"/>
          </p:cNvPicPr>
          <p:nvPr userDrawn="1"/>
        </p:nvPicPr>
        <p:blipFill>
          <a:blip r:embed="rId2" cstate="screen"/>
          <a:srcRect/>
          <a:stretch>
            <a:fillRect/>
          </a:stretch>
        </p:blipFill>
        <p:spPr>
          <a:xfrm>
            <a:off x="-714728" y="17805"/>
            <a:ext cx="6787944" cy="6787944"/>
          </a:xfrm>
          <a:prstGeom prst="rect">
            <a:avLst/>
          </a:prstGeom>
          <a:solidFill>
            <a:srgbClr val="FFFFFF">
              <a:shade val="85000"/>
            </a:srgbClr>
          </a:solidFill>
          <a:ln w="88900" cap="sq">
            <a:noFill/>
            <a:miter lim="800000"/>
            <a:headEnd/>
            <a:tailEnd/>
          </a:ln>
          <a:effectLst/>
        </p:spPr>
      </p:pic>
      <p:sp>
        <p:nvSpPr>
          <p:cNvPr id="4" name="Freeform: Shape 2"/>
          <p:cNvSpPr/>
          <p:nvPr userDrawn="1"/>
        </p:nvSpPr>
        <p:spPr>
          <a:xfrm rot="18900000">
            <a:off x="-4621165" y="-3842154"/>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008D9F">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5" name="Freeform: Shape 3"/>
          <p:cNvSpPr/>
          <p:nvPr userDrawn="1"/>
        </p:nvSpPr>
        <p:spPr>
          <a:xfrm rot="18900000">
            <a:off x="-5517311" y="-3842156"/>
            <a:ext cx="14670873" cy="14670873"/>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0F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1" name="Rectangle 6"/>
          <p:cNvSpPr/>
          <p:nvPr userDrawn="1"/>
        </p:nvSpPr>
        <p:spPr>
          <a:xfrm>
            <a:off x="0" y="0"/>
            <a:ext cx="12192000" cy="6858000"/>
          </a:xfrm>
          <a:prstGeom prst="rect">
            <a:avLst/>
          </a:prstGeom>
          <a:solidFill>
            <a:schemeClr val="tx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图片占位符 6"/>
          <p:cNvPicPr>
            <a:picLocks noChangeAspect="1"/>
          </p:cNvPicPr>
          <p:nvPr userDrawn="1"/>
        </p:nvPicPr>
        <p:blipFill>
          <a:blip r:embed="rId2" cstate="screen"/>
          <a:srcRect/>
          <a:stretch>
            <a:fillRect/>
          </a:stretch>
        </p:blipFill>
        <p:spPr>
          <a:xfrm>
            <a:off x="4008470" y="1139084"/>
            <a:ext cx="4847989" cy="4847989"/>
          </a:xfrm>
          <a:prstGeom prst="rect">
            <a:avLst/>
          </a:prstGeom>
          <a:solidFill>
            <a:srgbClr val="FFFFFF">
              <a:shade val="85000"/>
            </a:srgbClr>
          </a:solidFill>
          <a:ln w="88900" cap="sq">
            <a:noFill/>
            <a:miter lim="800000"/>
            <a:headEnd/>
            <a:tailEnd/>
          </a:ln>
          <a:effectLst/>
        </p:spPr>
      </p:pic>
      <p:sp>
        <p:nvSpPr>
          <p:cNvPr id="8" name="Freeform: Shape 3"/>
          <p:cNvSpPr/>
          <p:nvPr userDrawn="1"/>
        </p:nvSpPr>
        <p:spPr>
          <a:xfrm rot="18900000">
            <a:off x="1496188" y="-1447089"/>
            <a:ext cx="9872555" cy="9872555"/>
          </a:xfrm>
          <a:custGeom>
            <a:avLst/>
            <a:gdLst>
              <a:gd name="connsiteX0" fmla="*/ 6904390 w 20043416"/>
              <a:gd name="connsiteY0" fmla="*/ 6690858 h 20043416"/>
              <a:gd name="connsiteX1" fmla="*/ 6261579 w 20043416"/>
              <a:gd name="connsiteY1" fmla="*/ 8242742 h 20043416"/>
              <a:gd name="connsiteX2" fmla="*/ 6261580 w 20043416"/>
              <a:gd name="connsiteY2" fmla="*/ 11587142 h 20043416"/>
              <a:gd name="connsiteX3" fmla="*/ 8456275 w 20043416"/>
              <a:gd name="connsiteY3" fmla="*/ 13781837 h 20043416"/>
              <a:gd name="connsiteX4" fmla="*/ 11800674 w 20043416"/>
              <a:gd name="connsiteY4" fmla="*/ 13781837 h 20043416"/>
              <a:gd name="connsiteX5" fmla="*/ 13995369 w 20043416"/>
              <a:gd name="connsiteY5" fmla="*/ 11587142 h 20043416"/>
              <a:gd name="connsiteX6" fmla="*/ 13995369 w 20043416"/>
              <a:gd name="connsiteY6" fmla="*/ 8242742 h 20043416"/>
              <a:gd name="connsiteX7" fmla="*/ 11800675 w 20043416"/>
              <a:gd name="connsiteY7" fmla="*/ 6048047 h 20043416"/>
              <a:gd name="connsiteX8" fmla="*/ 8456274 w 20043416"/>
              <a:gd name="connsiteY8" fmla="*/ 6048047 h 20043416"/>
              <a:gd name="connsiteX9" fmla="*/ 6904390 w 20043416"/>
              <a:gd name="connsiteY9" fmla="*/ 6690858 h 20043416"/>
              <a:gd name="connsiteX10" fmla="*/ 2935290 w 20043416"/>
              <a:gd name="connsiteY10" fmla="*/ 2935290 h 20043416"/>
              <a:gd name="connsiteX11" fmla="*/ 17108126 w 20043416"/>
              <a:gd name="connsiteY11" fmla="*/ 2935290 h 20043416"/>
              <a:gd name="connsiteX12" fmla="*/ 17108126 w 20043416"/>
              <a:gd name="connsiteY12" fmla="*/ 17108126 h 20043416"/>
              <a:gd name="connsiteX13" fmla="*/ 2935290 w 20043416"/>
              <a:gd name="connsiteY13" fmla="*/ 17108126 h 20043416"/>
              <a:gd name="connsiteX14" fmla="*/ 2935290 w 20043416"/>
              <a:gd name="connsiteY14" fmla="*/ 2935290 h 2004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43416" h="20043416">
                <a:moveTo>
                  <a:pt x="6904390" y="6690858"/>
                </a:moveTo>
                <a:cubicBezTo>
                  <a:pt x="6507229" y="7088020"/>
                  <a:pt x="6261579" y="7636694"/>
                  <a:pt x="6261579" y="8242742"/>
                </a:cubicBezTo>
                <a:lnTo>
                  <a:pt x="6261580" y="11587142"/>
                </a:lnTo>
                <a:cubicBezTo>
                  <a:pt x="6261580" y="12799239"/>
                  <a:pt x="7244177" y="13781836"/>
                  <a:pt x="8456275" y="13781837"/>
                </a:cubicBezTo>
                <a:lnTo>
                  <a:pt x="11800674" y="13781837"/>
                </a:lnTo>
                <a:cubicBezTo>
                  <a:pt x="13012771" y="13781837"/>
                  <a:pt x="13995369" y="12799239"/>
                  <a:pt x="13995369" y="11587142"/>
                </a:cubicBezTo>
                <a:lnTo>
                  <a:pt x="13995369" y="8242742"/>
                </a:lnTo>
                <a:cubicBezTo>
                  <a:pt x="13995368" y="7030645"/>
                  <a:pt x="13012771" y="6048048"/>
                  <a:pt x="11800675" y="6048047"/>
                </a:cubicBezTo>
                <a:lnTo>
                  <a:pt x="8456274" y="6048047"/>
                </a:lnTo>
                <a:cubicBezTo>
                  <a:pt x="7850226" y="6048047"/>
                  <a:pt x="7301552" y="6293696"/>
                  <a:pt x="6904390" y="6690858"/>
                </a:cubicBezTo>
                <a:close/>
                <a:moveTo>
                  <a:pt x="2935290" y="2935290"/>
                </a:moveTo>
                <a:cubicBezTo>
                  <a:pt x="6849011" y="-978431"/>
                  <a:pt x="13194406" y="-978431"/>
                  <a:pt x="17108126" y="2935290"/>
                </a:cubicBezTo>
                <a:cubicBezTo>
                  <a:pt x="21021847" y="6849010"/>
                  <a:pt x="21021846" y="13194405"/>
                  <a:pt x="17108126" y="17108126"/>
                </a:cubicBezTo>
                <a:cubicBezTo>
                  <a:pt x="13194405" y="21021846"/>
                  <a:pt x="6849011" y="21021847"/>
                  <a:pt x="2935290" y="17108126"/>
                </a:cubicBezTo>
                <a:cubicBezTo>
                  <a:pt x="-978431" y="13194406"/>
                  <a:pt x="-978431" y="6849010"/>
                  <a:pt x="2935290" y="2935290"/>
                </a:cubicBezTo>
                <a:close/>
              </a:path>
            </a:pathLst>
          </a:custGeom>
          <a:solidFill>
            <a:srgbClr val="F0F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CD8AA3-588D-427B-BD09-7CC6E70628BC}" type="datetimeFigureOut">
              <a:rPr lang="zh-CN" altLang="en-US" smtClean="0"/>
              <a:t>2023/11/22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C3974D-B224-4935-B6B2-3B2F8CB250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D8AA3-588D-427B-BD09-7CC6E70628BC}" type="datetimeFigureOut">
              <a:rPr lang="zh-CN" altLang="en-US" smtClean="0"/>
              <a:t>2023/11/22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3974D-B224-4935-B6B2-3B2F8CB2507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CD8AA3-588D-427B-BD09-7CC6E70628BC}" type="datetimeFigureOut">
              <a:rPr lang="zh-CN" altLang="en-US" smtClean="0"/>
              <a:t>2023/11/22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C3974D-B224-4935-B6B2-3B2F8CB2507D}" type="slidenum">
              <a:rPr lang="zh-CN" altLang="en-US" smtClean="0"/>
              <a:t>‹#›</a:t>
            </a:fld>
            <a:endParaRPr lang="zh-CN" altLang="en-US"/>
          </a:p>
        </p:txBody>
      </p:sp>
      <p:sp>
        <p:nvSpPr>
          <p:cNvPr id="7" name="TextBox 6"/>
          <p:cNvSpPr txBox="1"/>
          <p:nvPr userDrawn="1"/>
        </p:nvSpPr>
        <p:spPr>
          <a:xfrm>
            <a:off x="1007605" y="672624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圆角矩形 1"/>
          <p:cNvSpPr/>
          <p:nvPr userDrawn="1"/>
        </p:nvSpPr>
        <p:spPr>
          <a:xfrm>
            <a:off x="200441" y="193607"/>
            <a:ext cx="578289" cy="578289"/>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p:cNvSpPr/>
          <p:nvPr userDrawn="1"/>
        </p:nvSpPr>
        <p:spPr>
          <a:xfrm>
            <a:off x="798672" y="736271"/>
            <a:ext cx="215597" cy="215597"/>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圆角矩形 3"/>
          <p:cNvSpPr/>
          <p:nvPr userDrawn="1"/>
        </p:nvSpPr>
        <p:spPr>
          <a:xfrm>
            <a:off x="995732" y="542126"/>
            <a:ext cx="132077" cy="132077"/>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5">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EDA802-25E2-4733-BC9C-31D0F1C2038C}" type="datetime2">
              <a:rPr lang="en-US" smtClean="0"/>
              <a:t>Wednesday, November 22, 2023</a:t>
            </a:fld>
            <a:endParaRPr lang="en-US"/>
          </a:p>
        </p:txBody>
      </p:sp>
      <p:sp>
        <p:nvSpPr>
          <p:cNvPr id="5" name="Footer Placeholder 4"/>
          <p:cNvSpPr>
            <a:spLocks noGrp="1"/>
          </p:cNvSpPr>
          <p:nvPr>
            <p:ph type="ftr" sz="quarter" idx="11"/>
          </p:nvPr>
        </p:nvSpPr>
        <p:spPr/>
        <p:txBody>
          <a:bodyPr/>
          <a:lstStyle/>
          <a:p>
            <a:r>
              <a:rPr lang="en-US"/>
              <a:t>INTERGOVERNMENTAL AUTHORITY ON DEVELOPMENT</a:t>
            </a:r>
          </a:p>
        </p:txBody>
      </p:sp>
      <p:sp>
        <p:nvSpPr>
          <p:cNvPr id="6" name="Slide Number Placeholder 5"/>
          <p:cNvSpPr>
            <a:spLocks noGrp="1"/>
          </p:cNvSpPr>
          <p:nvPr>
            <p:ph type="sldNum" sz="quarter" idx="12"/>
          </p:nvPr>
        </p:nvSpPr>
        <p:spPr/>
        <p:txBody>
          <a:bodyPr/>
          <a:lstStyle/>
          <a:p>
            <a:fld id="{B1DB7362-2002-504E-9846-FFD55AE089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691574" y="6625037"/>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F7D4A150-0368-41BB-8CD6-80390B329053}" type="datetime2">
              <a:rPr lang="en-US" smtClean="0"/>
              <a:t>Wednesday, November 22, 2023</a:t>
            </a:fld>
            <a:endParaRPr lang="en-US"/>
          </a:p>
        </p:txBody>
      </p:sp>
      <p:sp>
        <p:nvSpPr>
          <p:cNvPr id="6" name="Footer Placeholder 5"/>
          <p:cNvSpPr>
            <a:spLocks noGrp="1"/>
          </p:cNvSpPr>
          <p:nvPr>
            <p:ph type="ftr" sz="quarter" idx="11"/>
          </p:nvPr>
        </p:nvSpPr>
        <p:spPr/>
        <p:txBody>
          <a:bodyPr/>
          <a:lstStyle/>
          <a:p>
            <a:pPr>
              <a:defRPr/>
            </a:pPr>
            <a:r>
              <a:rPr lang="en-US"/>
              <a:t>INTERGOVERNMENTAL AUTHORITY ON DEVELOPMENT</a:t>
            </a:r>
          </a:p>
        </p:txBody>
      </p:sp>
      <p:sp>
        <p:nvSpPr>
          <p:cNvPr id="7" name="Slide Number Placeholder 6"/>
          <p:cNvSpPr>
            <a:spLocks noGrp="1"/>
          </p:cNvSpPr>
          <p:nvPr>
            <p:ph type="sldNum" sz="quarter" idx="12"/>
          </p:nvPr>
        </p:nvSpPr>
        <p:spPr/>
        <p:txBody>
          <a:bodyPr/>
          <a:lstStyle/>
          <a:p>
            <a:fld id="{38FF8BE5-39FE-4224-83F2-4818A51C029C}" type="slidenum">
              <a:rPr lang="en-US" altLang="en-US" smtClean="0"/>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950" b="1"/>
            </a:lvl1pPr>
            <a:lvl2pPr marL="371475" indent="0">
              <a:buNone/>
              <a:defRPr sz="1625" b="1"/>
            </a:lvl2pPr>
            <a:lvl3pPr marL="742950" indent="0">
              <a:buNone/>
              <a:defRPr sz="1465"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950" b="1"/>
            </a:lvl1pPr>
            <a:lvl2pPr marL="371475" indent="0">
              <a:buNone/>
              <a:defRPr sz="1625" b="1"/>
            </a:lvl2pPr>
            <a:lvl3pPr marL="742950" indent="0">
              <a:buNone/>
              <a:defRPr sz="1465"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A4F366-2777-4EC8-92C8-EC4D182FE8A1}" type="datetime2">
              <a:rPr lang="en-US" smtClean="0"/>
              <a:t>Wednesday, November 22, 2023</a:t>
            </a:fld>
            <a:endParaRPr lang="en-US" dirty="0"/>
          </a:p>
        </p:txBody>
      </p:sp>
      <p:sp>
        <p:nvSpPr>
          <p:cNvPr id="8" name="Footer Placeholder 7"/>
          <p:cNvSpPr>
            <a:spLocks noGrp="1"/>
          </p:cNvSpPr>
          <p:nvPr>
            <p:ph type="ftr" sz="quarter" idx="11"/>
          </p:nvPr>
        </p:nvSpPr>
        <p:spPr/>
        <p:txBody>
          <a:bodyPr/>
          <a:lstStyle/>
          <a:p>
            <a:r>
              <a:rPr lang="en-US"/>
              <a:t>INTERGOVERNMENTAL AUTHORITY ON DEVELOPMENT</a:t>
            </a:r>
            <a:endParaRPr lang="en-US" dirty="0"/>
          </a:p>
        </p:txBody>
      </p:sp>
      <p:sp>
        <p:nvSpPr>
          <p:cNvPr id="9" name="Slide Number Placeholder 8"/>
          <p:cNvSpPr>
            <a:spLocks noGrp="1"/>
          </p:cNvSpPr>
          <p:nvPr>
            <p:ph type="sldNum" sz="quarter" idx="12"/>
          </p:nvPr>
        </p:nvSpPr>
        <p:spPr/>
        <p:txBody>
          <a:bodyPr/>
          <a:lstStyle/>
          <a:p>
            <a:fld id="{B1DB7362-2002-504E-9846-FFD55AE089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9202A8-C291-4B67-95A3-13F9497353AD}" type="datetime2">
              <a:rPr lang="en-US" smtClean="0"/>
              <a:t>Wednesday, November 22, 2023</a:t>
            </a:fld>
            <a:endParaRPr lang="en-US"/>
          </a:p>
        </p:txBody>
      </p:sp>
      <p:sp>
        <p:nvSpPr>
          <p:cNvPr id="4" name="Footer Placeholder 3"/>
          <p:cNvSpPr>
            <a:spLocks noGrp="1"/>
          </p:cNvSpPr>
          <p:nvPr>
            <p:ph type="ftr" sz="quarter" idx="11"/>
          </p:nvPr>
        </p:nvSpPr>
        <p:spPr/>
        <p:txBody>
          <a:bodyPr/>
          <a:lstStyle/>
          <a:p>
            <a:r>
              <a:rPr lang="en-US"/>
              <a:t>INTERGOVERNMENTAL AUTHORITY ON DEVELOPMENT</a:t>
            </a:r>
          </a:p>
        </p:txBody>
      </p:sp>
      <p:sp>
        <p:nvSpPr>
          <p:cNvPr id="5" name="Slide Number Placeholder 4"/>
          <p:cNvSpPr>
            <a:spLocks noGrp="1"/>
          </p:cNvSpPr>
          <p:nvPr>
            <p:ph type="sldNum" sz="quarter" idx="12"/>
          </p:nvPr>
        </p:nvSpPr>
        <p:spPr/>
        <p:txBody>
          <a:bodyPr/>
          <a:lstStyle/>
          <a:p>
            <a:fld id="{B1DB7362-2002-504E-9846-FFD55AE089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1F8AE-6289-4622-9AD7-3EA8F129529E}" type="datetime2">
              <a:rPr lang="en-US" smtClean="0"/>
              <a:t>Wednesday, November 22, 2023</a:t>
            </a:fld>
            <a:endParaRPr lang="en-US"/>
          </a:p>
        </p:txBody>
      </p:sp>
      <p:sp>
        <p:nvSpPr>
          <p:cNvPr id="3" name="Footer Placeholder 2"/>
          <p:cNvSpPr>
            <a:spLocks noGrp="1"/>
          </p:cNvSpPr>
          <p:nvPr>
            <p:ph type="ftr" sz="quarter" idx="11"/>
          </p:nvPr>
        </p:nvSpPr>
        <p:spPr/>
        <p:txBody>
          <a:bodyPr/>
          <a:lstStyle/>
          <a:p>
            <a:r>
              <a:rPr lang="en-US"/>
              <a:t>INTERGOVERNMENTAL AUTHORITY ON DEVELOPMENT</a:t>
            </a:r>
          </a:p>
        </p:txBody>
      </p:sp>
      <p:sp>
        <p:nvSpPr>
          <p:cNvPr id="4" name="Slide Number Placeholder 3"/>
          <p:cNvSpPr>
            <a:spLocks noGrp="1"/>
          </p:cNvSpPr>
          <p:nvPr>
            <p:ph type="sldNum" sz="quarter" idx="12"/>
          </p:nvPr>
        </p:nvSpPr>
        <p:spPr/>
        <p:txBody>
          <a:bodyPr/>
          <a:lstStyle/>
          <a:p>
            <a:fld id="{B1DB7362-2002-504E-9846-FFD55AE089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5183188" y="987427"/>
            <a:ext cx="6172201"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8BD45777-3D9E-47E4-AD6A-EFEBD566A62D}" type="datetime2">
              <a:rPr lang="en-US" smtClean="0"/>
              <a:t>Wednesday, November 22, 2023</a:t>
            </a:fld>
            <a:endParaRPr lang="en-US"/>
          </a:p>
        </p:txBody>
      </p:sp>
      <p:sp>
        <p:nvSpPr>
          <p:cNvPr id="6" name="Footer Placeholder 5"/>
          <p:cNvSpPr>
            <a:spLocks noGrp="1"/>
          </p:cNvSpPr>
          <p:nvPr>
            <p:ph type="ftr" sz="quarter" idx="11"/>
          </p:nvPr>
        </p:nvSpPr>
        <p:spPr/>
        <p:txBody>
          <a:bodyPr/>
          <a:lstStyle/>
          <a:p>
            <a:pPr>
              <a:defRPr/>
            </a:pPr>
            <a:r>
              <a:rPr lang="en-US"/>
              <a:t>INTERGOVERNMENTAL AUTHORITY ON DEVELOPMENT</a:t>
            </a:r>
          </a:p>
        </p:txBody>
      </p:sp>
      <p:sp>
        <p:nvSpPr>
          <p:cNvPr id="7" name="Slide Number Placeholder 6"/>
          <p:cNvSpPr>
            <a:spLocks noGrp="1"/>
          </p:cNvSpPr>
          <p:nvPr>
            <p:ph type="sldNum" sz="quarter" idx="12"/>
          </p:nvPr>
        </p:nvSpPr>
        <p:spPr/>
        <p:txBody>
          <a:bodyPr/>
          <a:lstStyle/>
          <a:p>
            <a:fld id="{E7CC7F17-8042-4442-B79A-4F241C0C580A}" type="slidenum">
              <a:rPr lang="en-US" altLang="en-US" smtClean="0"/>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5183188" y="987427"/>
            <a:ext cx="6172201"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300"/>
            </a:lvl1pPr>
            <a:lvl2pPr marL="371475" indent="0">
              <a:buNone/>
              <a:defRPr sz="1140"/>
            </a:lvl2pPr>
            <a:lvl3pPr marL="742950" indent="0">
              <a:buNone/>
              <a:defRPr sz="975"/>
            </a:lvl3pPr>
            <a:lvl4pPr marL="1114425" indent="0">
              <a:buNone/>
              <a:defRPr sz="815"/>
            </a:lvl4pPr>
            <a:lvl5pPr marL="1485900" indent="0">
              <a:buNone/>
              <a:defRPr sz="815"/>
            </a:lvl5pPr>
            <a:lvl6pPr marL="1857375" indent="0">
              <a:buNone/>
              <a:defRPr sz="815"/>
            </a:lvl6pPr>
            <a:lvl7pPr marL="2228850" indent="0">
              <a:buNone/>
              <a:defRPr sz="815"/>
            </a:lvl7pPr>
            <a:lvl8pPr marL="2600325" indent="0">
              <a:buNone/>
              <a:defRPr sz="815"/>
            </a:lvl8pPr>
            <a:lvl9pPr marL="2971800" indent="0">
              <a:buNone/>
              <a:defRPr sz="815"/>
            </a:lvl9pPr>
          </a:lstStyle>
          <a:p>
            <a:pPr lvl="0"/>
            <a:r>
              <a:rPr lang="en-US"/>
              <a:t>Click to edit Master text styles</a:t>
            </a:r>
          </a:p>
        </p:txBody>
      </p:sp>
      <p:sp>
        <p:nvSpPr>
          <p:cNvPr id="5" name="Date Placeholder 4"/>
          <p:cNvSpPr>
            <a:spLocks noGrp="1"/>
          </p:cNvSpPr>
          <p:nvPr>
            <p:ph type="dt" sz="half" idx="10"/>
          </p:nvPr>
        </p:nvSpPr>
        <p:spPr/>
        <p:txBody>
          <a:bodyPr/>
          <a:lstStyle/>
          <a:p>
            <a:fld id="{80708F30-F10E-4527-B376-5CF4CDE23287}" type="datetime2">
              <a:rPr lang="en-US" smtClean="0"/>
              <a:t>Wednesday, November 22, 2023</a:t>
            </a:fld>
            <a:endParaRPr lang="en-US"/>
          </a:p>
        </p:txBody>
      </p:sp>
      <p:sp>
        <p:nvSpPr>
          <p:cNvPr id="6" name="Footer Placeholder 5"/>
          <p:cNvSpPr>
            <a:spLocks noGrp="1"/>
          </p:cNvSpPr>
          <p:nvPr>
            <p:ph type="ftr" sz="quarter" idx="11"/>
          </p:nvPr>
        </p:nvSpPr>
        <p:spPr/>
        <p:txBody>
          <a:bodyPr/>
          <a:lstStyle/>
          <a:p>
            <a:r>
              <a:rPr lang="en-US"/>
              <a:t>INTERGOVERNMENTAL AUTHORITY ON DEVELOPMENT</a:t>
            </a:r>
          </a:p>
        </p:txBody>
      </p:sp>
      <p:sp>
        <p:nvSpPr>
          <p:cNvPr id="7" name="Slide Number Placeholder 6"/>
          <p:cNvSpPr>
            <a:spLocks noGrp="1"/>
          </p:cNvSpPr>
          <p:nvPr>
            <p:ph type="sldNum" sz="quarter" idx="12"/>
          </p:nvPr>
        </p:nvSpPr>
        <p:spPr/>
        <p:txBody>
          <a:bodyPr/>
          <a:lstStyle/>
          <a:p>
            <a:fld id="{B1DB7362-2002-504E-9846-FFD55AE089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6D4CB02D-8BC7-451C-9F1C-F0153FCE91AE}" type="datetime2">
              <a:rPr lang="en-US" smtClean="0"/>
              <a:t>Wednesday, November 22, 2023</a:t>
            </a:fld>
            <a:endParaRPr lang="en-US" dirty="0"/>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r>
              <a:rPr lang="en-US"/>
              <a:t>INTERGOVERNMENTAL AUTHORITY ON DEVELOPMENT</a:t>
            </a:r>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1DB7362-2002-504E-9846-FFD55AE08938}" type="slidenum">
              <a:rPr lang="en-US" smtClean="0"/>
              <a:t>‹#›</a:t>
            </a:fld>
            <a:endParaRPr lang="en-US"/>
          </a:p>
        </p:txBody>
      </p:sp>
      <p:cxnSp>
        <p:nvCxnSpPr>
          <p:cNvPr id="8" name="Straight Connector 7"/>
          <p:cNvCxnSpPr/>
          <p:nvPr userDrawn="1"/>
        </p:nvCxnSpPr>
        <p:spPr>
          <a:xfrm>
            <a:off x="609600" y="5770564"/>
            <a:ext cx="109728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A green and yellow logo">
            <a:extLst>
              <a:ext uri="{FF2B5EF4-FFF2-40B4-BE49-F238E27FC236}">
                <a16:creationId xmlns:a16="http://schemas.microsoft.com/office/drawing/2014/main" id="{CC9C9C84-B861-AC8E-32D8-AD57B94AF6A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0703" y="0"/>
            <a:ext cx="1746194" cy="13502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6055" indent="-186055" algn="l" defTabSz="742950" rtl="0" eaLnBrk="1" latinLnBrk="0" hangingPunct="1">
        <a:lnSpc>
          <a:spcPct val="90000"/>
        </a:lnSpc>
        <a:spcBef>
          <a:spcPts val="815"/>
        </a:spcBef>
        <a:buFont typeface="Arial" panose="020B0604020202020204" pitchFamily="34" charset="0"/>
        <a:buChar char="•"/>
        <a:defRPr sz="2275" kern="1200">
          <a:solidFill>
            <a:schemeClr val="tx1"/>
          </a:solidFill>
          <a:latin typeface="+mn-lt"/>
          <a:ea typeface="+mn-ea"/>
          <a:cs typeface="+mn-cs"/>
        </a:defRPr>
      </a:lvl1pPr>
      <a:lvl2pPr marL="557530" indent="-186055" algn="l" defTabSz="742950" rtl="0" eaLnBrk="1" latinLnBrk="0" hangingPunct="1">
        <a:lnSpc>
          <a:spcPct val="90000"/>
        </a:lnSpc>
        <a:spcBef>
          <a:spcPts val="405"/>
        </a:spcBef>
        <a:buFont typeface="Arial" panose="020B0604020202020204" pitchFamily="34" charset="0"/>
        <a:buChar char="•"/>
        <a:defRPr sz="1950" kern="1200">
          <a:solidFill>
            <a:schemeClr val="tx1"/>
          </a:solidFill>
          <a:latin typeface="+mn-lt"/>
          <a:ea typeface="+mn-ea"/>
          <a:cs typeface="+mn-cs"/>
        </a:defRPr>
      </a:lvl2pPr>
      <a:lvl3pPr marL="929005" indent="-186055" algn="l" defTabSz="742950" rtl="0" eaLnBrk="1" latinLnBrk="0" hangingPunct="1">
        <a:lnSpc>
          <a:spcPct val="90000"/>
        </a:lnSpc>
        <a:spcBef>
          <a:spcPts val="405"/>
        </a:spcBef>
        <a:buFont typeface="Arial" panose="020B0604020202020204" pitchFamily="34" charset="0"/>
        <a:buChar char="•"/>
        <a:defRPr sz="1625" kern="1200">
          <a:solidFill>
            <a:schemeClr val="tx1"/>
          </a:solidFill>
          <a:latin typeface="+mn-lt"/>
          <a:ea typeface="+mn-ea"/>
          <a:cs typeface="+mn-cs"/>
        </a:defRPr>
      </a:lvl3pPr>
      <a:lvl4pPr marL="1300480"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4pPr>
      <a:lvl5pPr marL="1671955"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5pPr>
      <a:lvl6pPr marL="2043430"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6pPr>
      <a:lvl7pPr marL="2414905"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7pPr>
      <a:lvl8pPr marL="2786380"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8pPr>
      <a:lvl9pPr marL="3157855" indent="-186055" algn="l" defTabSz="742950" rtl="0" eaLnBrk="1" latinLnBrk="0" hangingPunct="1">
        <a:lnSpc>
          <a:spcPct val="90000"/>
        </a:lnSpc>
        <a:spcBef>
          <a:spcPts val="405"/>
        </a:spcBef>
        <a:buFont typeface="Arial" panose="020B0604020202020204" pitchFamily="34" charset="0"/>
        <a:buChar char="•"/>
        <a:defRPr sz="1465" kern="1200">
          <a:solidFill>
            <a:schemeClr val="tx1"/>
          </a:solidFill>
          <a:latin typeface="+mn-lt"/>
          <a:ea typeface="+mn-ea"/>
          <a:cs typeface="+mn-cs"/>
        </a:defRPr>
      </a:lvl9pPr>
    </p:bodyStyle>
    <p:otherStyle>
      <a:defPPr>
        <a:defRPr lang="en-US"/>
      </a:defPPr>
      <a:lvl1pPr marL="0" algn="l" defTabSz="742950" rtl="0" eaLnBrk="1" latinLnBrk="0" hangingPunct="1">
        <a:defRPr sz="1465" kern="1200">
          <a:solidFill>
            <a:schemeClr val="tx1"/>
          </a:solidFill>
          <a:latin typeface="+mn-lt"/>
          <a:ea typeface="+mn-ea"/>
          <a:cs typeface="+mn-cs"/>
        </a:defRPr>
      </a:lvl1pPr>
      <a:lvl2pPr marL="371475" algn="l" defTabSz="742950" rtl="0" eaLnBrk="1" latinLnBrk="0" hangingPunct="1">
        <a:defRPr sz="1465" kern="1200">
          <a:solidFill>
            <a:schemeClr val="tx1"/>
          </a:solidFill>
          <a:latin typeface="+mn-lt"/>
          <a:ea typeface="+mn-ea"/>
          <a:cs typeface="+mn-cs"/>
        </a:defRPr>
      </a:lvl2pPr>
      <a:lvl3pPr marL="742950" algn="l" defTabSz="742950" rtl="0" eaLnBrk="1" latinLnBrk="0" hangingPunct="1">
        <a:defRPr sz="1465" kern="1200">
          <a:solidFill>
            <a:schemeClr val="tx1"/>
          </a:solidFill>
          <a:latin typeface="+mn-lt"/>
          <a:ea typeface="+mn-ea"/>
          <a:cs typeface="+mn-cs"/>
        </a:defRPr>
      </a:lvl3pPr>
      <a:lvl4pPr marL="1114425" algn="l" defTabSz="742950" rtl="0" eaLnBrk="1" latinLnBrk="0" hangingPunct="1">
        <a:defRPr sz="1465" kern="1200">
          <a:solidFill>
            <a:schemeClr val="tx1"/>
          </a:solidFill>
          <a:latin typeface="+mn-lt"/>
          <a:ea typeface="+mn-ea"/>
          <a:cs typeface="+mn-cs"/>
        </a:defRPr>
      </a:lvl4pPr>
      <a:lvl5pPr marL="1485900" algn="l" defTabSz="742950" rtl="0" eaLnBrk="1" latinLnBrk="0" hangingPunct="1">
        <a:defRPr sz="1465" kern="1200">
          <a:solidFill>
            <a:schemeClr val="tx1"/>
          </a:solidFill>
          <a:latin typeface="+mn-lt"/>
          <a:ea typeface="+mn-ea"/>
          <a:cs typeface="+mn-cs"/>
        </a:defRPr>
      </a:lvl5pPr>
      <a:lvl6pPr marL="1857375" algn="l" defTabSz="742950" rtl="0" eaLnBrk="1" latinLnBrk="0" hangingPunct="1">
        <a:defRPr sz="1465" kern="1200">
          <a:solidFill>
            <a:schemeClr val="tx1"/>
          </a:solidFill>
          <a:latin typeface="+mn-lt"/>
          <a:ea typeface="+mn-ea"/>
          <a:cs typeface="+mn-cs"/>
        </a:defRPr>
      </a:lvl6pPr>
      <a:lvl7pPr marL="2228850" algn="l" defTabSz="742950" rtl="0" eaLnBrk="1" latinLnBrk="0" hangingPunct="1">
        <a:defRPr sz="1465" kern="1200">
          <a:solidFill>
            <a:schemeClr val="tx1"/>
          </a:solidFill>
          <a:latin typeface="+mn-lt"/>
          <a:ea typeface="+mn-ea"/>
          <a:cs typeface="+mn-cs"/>
        </a:defRPr>
      </a:lvl7pPr>
      <a:lvl8pPr marL="2600325" algn="l" defTabSz="742950" rtl="0" eaLnBrk="1" latinLnBrk="0" hangingPunct="1">
        <a:defRPr sz="1465" kern="1200">
          <a:solidFill>
            <a:schemeClr val="tx1"/>
          </a:solidFill>
          <a:latin typeface="+mn-lt"/>
          <a:ea typeface="+mn-ea"/>
          <a:cs typeface="+mn-cs"/>
        </a:defRPr>
      </a:lvl8pPr>
      <a:lvl9pPr marL="2971800" algn="l" defTabSz="742950" rtl="0" eaLnBrk="1" latinLnBrk="0" hangingPunct="1">
        <a:defRPr sz="14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2C166-84F5-4165-93D2-06B3C9079743}" type="datetimeFigureOut">
              <a:rPr lang="zh-CN" altLang="en-US" smtClean="0"/>
              <a:t>2023/11/22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69CB3-857E-4D7F-A379-1D845CEC931C}" type="slidenum">
              <a:rPr lang="zh-CN" altLang="en-US" smtClean="0"/>
              <a:t>‹#›</a:t>
            </a:fld>
            <a:endParaRPr lang="zh-CN" altLang="en-US"/>
          </a:p>
        </p:txBody>
      </p:sp>
      <p:pic>
        <p:nvPicPr>
          <p:cNvPr id="7" name="图片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736" r:id="rId5"/>
    <p:sldLayoutId id="2147483737" r:id="rId6"/>
    <p:sldLayoutId id="2147483738" r:id="rId7"/>
  </p:sldLayoutIdLst>
  <mc:AlternateContent xmlns:mc="http://schemas.openxmlformats.org/markup-compatibility/2006" xmlns:p14="http://schemas.microsoft.com/office/powerpoint/2010/main">
    <mc:Choice Requires="p14">
      <p:transition p14:dur="10"/>
    </mc:Choice>
    <mc:Fallback xmlns="">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D8AA3-588D-427B-BD09-7CC6E70628BC}" type="datetimeFigureOut">
              <a:rPr lang="zh-CN" altLang="en-US" smtClean="0"/>
              <a:t>2023/11/22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3974D-B224-4935-B6B2-3B2F8CB2507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7"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notesSlide" Target="../notesSlides/notesSlide8.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11.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hyperlink" Target="#_bookmark11"/><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oleObject" Target="../embeddings/oleObject2.bin"/><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5.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1624" y="404012"/>
            <a:ext cx="6696744" cy="1080114"/>
          </a:xfrm>
        </p:spPr>
        <p:txBody>
          <a:bodyPr>
            <a:normAutofit/>
          </a:bodyPr>
          <a:lstStyle/>
          <a:p>
            <a:r>
              <a:rPr lang="en-US" sz="3200" b="1" dirty="0">
                <a:solidFill>
                  <a:srgbClr val="00B050"/>
                </a:solidFill>
                <a:latin typeface="Times New Roman" panose="02020603050405020304" pitchFamily="18" charset="0"/>
                <a:cs typeface="Times New Roman" panose="02020603050405020304" pitchFamily="18" charset="0"/>
              </a:rPr>
              <a:t>16th IDDRSI Platform Steering Committee M</a:t>
            </a:r>
            <a:r>
              <a:rPr lang="en-GB" sz="3200" b="1" dirty="0" err="1">
                <a:solidFill>
                  <a:srgbClr val="00B050"/>
                </a:solidFill>
                <a:latin typeface="Times New Roman" panose="02020603050405020304" pitchFamily="18" charset="0"/>
                <a:cs typeface="Times New Roman" panose="02020603050405020304" pitchFamily="18" charset="0"/>
              </a:rPr>
              <a:t>eeting</a:t>
            </a:r>
            <a:endParaRPr lang="en-GB" sz="3200" dirty="0">
              <a:solidFill>
                <a:srgbClr val="00B05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135560" y="2636911"/>
            <a:ext cx="8810026" cy="1690159"/>
          </a:xfrm>
          <a:solidFill>
            <a:schemeClr val="accent1">
              <a:lumMod val="50000"/>
            </a:schemeClr>
          </a:solidFill>
        </p:spPr>
        <p:txBody>
          <a:bodyPr>
            <a:normAutofit fontScale="25000" lnSpcReduction="20000"/>
          </a:bodyPr>
          <a:lstStyle/>
          <a:p>
            <a:pPr>
              <a:defRPr/>
            </a:pPr>
            <a:r>
              <a:rPr lang="en-GB" sz="11400" b="1" dirty="0">
                <a:solidFill>
                  <a:schemeClr val="bg1"/>
                </a:solidFill>
                <a:latin typeface="Times New Roman" panose="02020603050405020304" pitchFamily="18" charset="0"/>
                <a:cs typeface="Times New Roman" panose="02020603050405020304" pitchFamily="18" charset="0"/>
              </a:rPr>
              <a:t>ETHIOPIA </a:t>
            </a:r>
          </a:p>
          <a:p>
            <a:pPr>
              <a:defRPr/>
            </a:pPr>
            <a:r>
              <a:rPr lang="en-US" sz="11400" b="1" dirty="0">
                <a:solidFill>
                  <a:schemeClr val="bg1"/>
                </a:solidFill>
                <a:latin typeface="Times New Roman" panose="02020603050405020304" pitchFamily="18" charset="0"/>
                <a:cs typeface="Times New Roman" panose="02020603050405020304" pitchFamily="18" charset="0"/>
              </a:rPr>
              <a:t>Progress Report of Resilience Projects </a:t>
            </a:r>
          </a:p>
          <a:p>
            <a:pPr>
              <a:defRPr/>
            </a:pPr>
            <a:r>
              <a:rPr lang="en-US" sz="11400" b="1" dirty="0">
                <a:solidFill>
                  <a:schemeClr val="bg1"/>
                </a:solidFill>
                <a:latin typeface="Times New Roman" panose="02020603050405020304" pitchFamily="18" charset="0"/>
                <a:cs typeface="Times New Roman" panose="02020603050405020304" pitchFamily="18" charset="0"/>
              </a:rPr>
              <a:t>January 2014 to October 2023</a:t>
            </a:r>
          </a:p>
          <a:p>
            <a:pPr>
              <a:defRPr/>
            </a:pPr>
            <a:r>
              <a:rPr lang="en-US" sz="11400" b="1" dirty="0">
                <a:solidFill>
                  <a:schemeClr val="bg1"/>
                </a:solidFill>
                <a:latin typeface="Times New Roman" panose="02020603050405020304" pitchFamily="18" charset="0"/>
                <a:cs typeface="Times New Roman" panose="02020603050405020304" pitchFamily="18" charset="0"/>
              </a:rPr>
              <a:t>Tenth Anniversary of IDDRSI</a:t>
            </a:r>
          </a:p>
          <a:p>
            <a:pPr>
              <a:defRPr/>
            </a:pPr>
            <a:endParaRPr lang="en-GB" sz="1400" b="1" dirty="0">
              <a:solidFill>
                <a:schemeClr val="bg1"/>
              </a:solidFill>
            </a:endParaRPr>
          </a:p>
          <a:p>
            <a:pPr>
              <a:defRPr/>
            </a:pPr>
            <a:endParaRPr lang="en-GB" sz="1400" b="1" dirty="0">
              <a:solidFill>
                <a:schemeClr val="bg1"/>
              </a:solidFill>
              <a:latin typeface="+mj-lt"/>
            </a:endParaRPr>
          </a:p>
          <a:p>
            <a:pPr>
              <a:defRPr/>
            </a:pPr>
            <a:endParaRPr lang="en-GB" sz="1400" b="1" dirty="0">
              <a:solidFill>
                <a:schemeClr val="bg1"/>
              </a:solidFill>
              <a:latin typeface="+mj-lt"/>
            </a:endParaRPr>
          </a:p>
          <a:p>
            <a:pPr>
              <a:defRPr/>
            </a:pPr>
            <a:endParaRPr lang="en-GB" sz="2900" b="1" dirty="0">
              <a:solidFill>
                <a:schemeClr val="bg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2" y="241404"/>
            <a:ext cx="1584176" cy="905169"/>
          </a:xfrm>
          <a:prstGeom prst="rect">
            <a:avLst/>
          </a:prstGeom>
        </p:spPr>
      </p:pic>
      <p:sp>
        <p:nvSpPr>
          <p:cNvPr id="10" name="Subtitle 2"/>
          <p:cNvSpPr txBox="1"/>
          <p:nvPr/>
        </p:nvSpPr>
        <p:spPr>
          <a:xfrm>
            <a:off x="435428" y="5817408"/>
            <a:ext cx="5671763" cy="730349"/>
          </a:xfrm>
          <a:prstGeom prst="rect">
            <a:avLst/>
          </a:prstGeom>
          <a:solidFill>
            <a:schemeClr val="accent6">
              <a:lumMod val="40000"/>
              <a:lumOff val="60000"/>
            </a:schemeClr>
          </a:solidFill>
        </p:spPr>
        <p:txBody>
          <a:bodyPr vert="horz" lIns="91440" tIns="45720" rIns="91440" bIns="45720" rtlCol="0">
            <a:normAutofit fontScale="25000" lnSpcReduction="20000"/>
          </a:bodyPr>
          <a:lstStyle>
            <a:lvl1pPr marL="0" indent="0" algn="ctr" defTabSz="742950" rtl="0" eaLnBrk="1" latinLnBrk="0" hangingPunct="1">
              <a:lnSpc>
                <a:spcPct val="90000"/>
              </a:lnSpc>
              <a:spcBef>
                <a:spcPts val="815"/>
              </a:spcBef>
              <a:buFont typeface="Arial" panose="020B0604020202020204" pitchFamily="34" charset="0"/>
              <a:buNone/>
              <a:defRPr sz="1950" kern="1200">
                <a:solidFill>
                  <a:schemeClr val="tx1"/>
                </a:solidFill>
                <a:latin typeface="+mn-lt"/>
                <a:ea typeface="+mn-ea"/>
                <a:cs typeface="+mn-cs"/>
              </a:defRPr>
            </a:lvl1pPr>
            <a:lvl2pPr marL="371475" indent="0" algn="ctr" defTabSz="742950" rtl="0" eaLnBrk="1" latinLnBrk="0" hangingPunct="1">
              <a:lnSpc>
                <a:spcPct val="90000"/>
              </a:lnSpc>
              <a:spcBef>
                <a:spcPts val="405"/>
              </a:spcBef>
              <a:buFont typeface="Arial" panose="020B0604020202020204" pitchFamily="34" charset="0"/>
              <a:buNone/>
              <a:defRPr sz="1625" kern="1200">
                <a:solidFill>
                  <a:schemeClr val="tx1"/>
                </a:solidFill>
                <a:latin typeface="+mn-lt"/>
                <a:ea typeface="+mn-ea"/>
                <a:cs typeface="+mn-cs"/>
              </a:defRPr>
            </a:lvl2pPr>
            <a:lvl3pPr marL="742950" indent="0" algn="ctr" defTabSz="742950" rtl="0" eaLnBrk="1" latinLnBrk="0" hangingPunct="1">
              <a:lnSpc>
                <a:spcPct val="90000"/>
              </a:lnSpc>
              <a:spcBef>
                <a:spcPts val="405"/>
              </a:spcBef>
              <a:buFont typeface="Arial" panose="020B0604020202020204" pitchFamily="34" charset="0"/>
              <a:buNone/>
              <a:defRPr sz="1465" kern="1200">
                <a:solidFill>
                  <a:schemeClr val="tx1"/>
                </a:solidFill>
                <a:latin typeface="+mn-lt"/>
                <a:ea typeface="+mn-ea"/>
                <a:cs typeface="+mn-cs"/>
              </a:defRPr>
            </a:lvl3pPr>
            <a:lvl4pPr marL="1114425" indent="0" algn="ctr" defTabSz="742950" rtl="0" eaLnBrk="1" latinLnBrk="0" hangingPunct="1">
              <a:lnSpc>
                <a:spcPct val="90000"/>
              </a:lnSpc>
              <a:spcBef>
                <a:spcPts val="405"/>
              </a:spcBef>
              <a:buFont typeface="Arial" panose="020B0604020202020204" pitchFamily="34" charset="0"/>
              <a:buNone/>
              <a:defRPr sz="1300" kern="1200">
                <a:solidFill>
                  <a:schemeClr val="tx1"/>
                </a:solidFill>
                <a:latin typeface="+mn-lt"/>
                <a:ea typeface="+mn-ea"/>
                <a:cs typeface="+mn-cs"/>
              </a:defRPr>
            </a:lvl4pPr>
            <a:lvl5pPr marL="1485900" indent="0" algn="ctr" defTabSz="742950" rtl="0" eaLnBrk="1" latinLnBrk="0" hangingPunct="1">
              <a:lnSpc>
                <a:spcPct val="90000"/>
              </a:lnSpc>
              <a:spcBef>
                <a:spcPts val="405"/>
              </a:spcBef>
              <a:buFont typeface="Arial" panose="020B0604020202020204" pitchFamily="34" charset="0"/>
              <a:buNone/>
              <a:defRPr sz="1300" kern="1200">
                <a:solidFill>
                  <a:schemeClr val="tx1"/>
                </a:solidFill>
                <a:latin typeface="+mn-lt"/>
                <a:ea typeface="+mn-ea"/>
                <a:cs typeface="+mn-cs"/>
              </a:defRPr>
            </a:lvl5pPr>
            <a:lvl6pPr marL="1857375" indent="0" algn="ctr" defTabSz="742950" rtl="0" eaLnBrk="1" latinLnBrk="0" hangingPunct="1">
              <a:lnSpc>
                <a:spcPct val="90000"/>
              </a:lnSpc>
              <a:spcBef>
                <a:spcPts val="405"/>
              </a:spcBef>
              <a:buFont typeface="Arial" panose="020B0604020202020204" pitchFamily="34" charset="0"/>
              <a:buNone/>
              <a:defRPr sz="1300" kern="1200">
                <a:solidFill>
                  <a:schemeClr val="tx1"/>
                </a:solidFill>
                <a:latin typeface="+mn-lt"/>
                <a:ea typeface="+mn-ea"/>
                <a:cs typeface="+mn-cs"/>
              </a:defRPr>
            </a:lvl6pPr>
            <a:lvl7pPr marL="2228850" indent="0" algn="ctr" defTabSz="742950" rtl="0" eaLnBrk="1" latinLnBrk="0" hangingPunct="1">
              <a:lnSpc>
                <a:spcPct val="90000"/>
              </a:lnSpc>
              <a:spcBef>
                <a:spcPts val="405"/>
              </a:spcBef>
              <a:buFont typeface="Arial" panose="020B0604020202020204" pitchFamily="34" charset="0"/>
              <a:buNone/>
              <a:defRPr sz="1300" kern="1200">
                <a:solidFill>
                  <a:schemeClr val="tx1"/>
                </a:solidFill>
                <a:latin typeface="+mn-lt"/>
                <a:ea typeface="+mn-ea"/>
                <a:cs typeface="+mn-cs"/>
              </a:defRPr>
            </a:lvl7pPr>
            <a:lvl8pPr marL="2600325" indent="0" algn="ctr" defTabSz="742950" rtl="0" eaLnBrk="1" latinLnBrk="0" hangingPunct="1">
              <a:lnSpc>
                <a:spcPct val="90000"/>
              </a:lnSpc>
              <a:spcBef>
                <a:spcPts val="405"/>
              </a:spcBef>
              <a:buFont typeface="Arial" panose="020B0604020202020204" pitchFamily="34" charset="0"/>
              <a:buNone/>
              <a:defRPr sz="1300" kern="1200">
                <a:solidFill>
                  <a:schemeClr val="tx1"/>
                </a:solidFill>
                <a:latin typeface="+mn-lt"/>
                <a:ea typeface="+mn-ea"/>
                <a:cs typeface="+mn-cs"/>
              </a:defRPr>
            </a:lvl8pPr>
            <a:lvl9pPr marL="2971800" indent="0" algn="ctr" defTabSz="742950" rtl="0" eaLnBrk="1" latinLnBrk="0" hangingPunct="1">
              <a:lnSpc>
                <a:spcPct val="90000"/>
              </a:lnSpc>
              <a:spcBef>
                <a:spcPts val="405"/>
              </a:spcBef>
              <a:buFont typeface="Arial" panose="020B0604020202020204" pitchFamily="34" charset="0"/>
              <a:buNone/>
              <a:defRPr sz="1300" kern="1200">
                <a:solidFill>
                  <a:schemeClr val="tx1"/>
                </a:solidFill>
                <a:latin typeface="+mn-lt"/>
                <a:ea typeface="+mn-ea"/>
                <a:cs typeface="+mn-cs"/>
              </a:defRPr>
            </a:lvl9pPr>
          </a:lstStyle>
          <a:p>
            <a:pPr>
              <a:defRPr/>
            </a:pPr>
            <a:endParaRPr lang="en-GB" sz="3600" b="1" dirty="0">
              <a:solidFill>
                <a:prstClr val="black">
                  <a:lumMod val="95000"/>
                  <a:lumOff val="5000"/>
                </a:prstClr>
              </a:solidFill>
              <a:latin typeface="Calibri" panose="020F0502020204030204"/>
            </a:endParaRPr>
          </a:p>
          <a:p>
            <a:pPr algn="l">
              <a:lnSpc>
                <a:spcPct val="115000"/>
              </a:lnSpc>
              <a:spcBef>
                <a:spcPts val="0"/>
              </a:spcBef>
              <a:spcAft>
                <a:spcPts val="1000"/>
              </a:spcAft>
            </a:pPr>
            <a:r>
              <a:rPr lang="en-GB"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22-24 November 2023</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Bef>
                <a:spcPts val="0"/>
              </a:spcBef>
              <a:spcAft>
                <a:spcPts val="1000"/>
              </a:spcAft>
            </a:pPr>
            <a:r>
              <a:rPr lang="en-GB" sz="4000" dirty="0">
                <a:solidFill>
                  <a:prstClr val="black"/>
                </a:solidFill>
                <a:latin typeface="Arial" panose="020B0604020202020204" pitchFamily="34" charset="0"/>
                <a:ea typeface="Calibri" panose="020F0502020204030204" pitchFamily="34" charset="0"/>
                <a:cs typeface="Times New Roman" panose="02020603050405020304" pitchFamily="18" charset="0"/>
              </a:rPr>
              <a:t>Entebbe, Uganda</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800" b="1" dirty="0">
              <a:solidFill>
                <a:srgbClr val="C00000"/>
              </a:solidFill>
              <a:latin typeface="Calibri" panose="020F0502020204030204"/>
            </a:endParaRPr>
          </a:p>
          <a:p>
            <a:pPr>
              <a:defRPr/>
            </a:pPr>
            <a:endParaRPr lang="en-GB" sz="800" b="1" dirty="0">
              <a:solidFill>
                <a:prstClr val="black"/>
              </a:solidFill>
              <a:latin typeface="Calibri Light" panose="020F0302020204030204"/>
            </a:endParaRPr>
          </a:p>
          <a:p>
            <a:pPr>
              <a:defRPr/>
            </a:pPr>
            <a:endParaRPr lang="en-GB" sz="800" b="1" dirty="0">
              <a:solidFill>
                <a:prstClr val="black"/>
              </a:solidFill>
              <a:latin typeface="Calibri Light" panose="020F0302020204030204"/>
            </a:endParaRPr>
          </a:p>
          <a:p>
            <a:pPr>
              <a:defRPr/>
            </a:pPr>
            <a:endParaRPr lang="en-GB" sz="800" b="1" dirty="0">
              <a:solidFill>
                <a:prstClr val="black"/>
              </a:solidFill>
              <a:latin typeface="Calibri Light" panose="020F0302020204030204"/>
            </a:endParaRPr>
          </a:p>
          <a:p>
            <a:pPr>
              <a:defRPr/>
            </a:pPr>
            <a:endParaRPr lang="en-GB" sz="1200" b="1" dirty="0">
              <a:solidFill>
                <a:prstClr val="black"/>
              </a:solidFill>
              <a:latin typeface="Calibri Light" panose="020F0302020204030204"/>
            </a:endParaRPr>
          </a:p>
          <a:p>
            <a:endParaRPr lang="en-GB" sz="800" dirty="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 68"/>
          <p:cNvGrpSpPr/>
          <p:nvPr/>
        </p:nvGrpSpPr>
        <p:grpSpPr>
          <a:xfrm>
            <a:off x="2227696" y="1524838"/>
            <a:ext cx="4655016" cy="4570647"/>
            <a:chOff x="3287713" y="960438"/>
            <a:chExt cx="5518150" cy="5418137"/>
          </a:xfrm>
        </p:grpSpPr>
        <p:grpSp>
          <p:nvGrpSpPr>
            <p:cNvPr id="34" name="组合 44"/>
            <p:cNvGrpSpPr/>
            <p:nvPr/>
          </p:nvGrpSpPr>
          <p:grpSpPr bwMode="auto">
            <a:xfrm rot="3150712">
              <a:off x="6860382" y="1191419"/>
              <a:ext cx="1773237" cy="1774825"/>
              <a:chOff x="4345444" y="2542859"/>
              <a:chExt cx="1810550" cy="1811205"/>
            </a:xfrm>
          </p:grpSpPr>
          <p:grpSp>
            <p:nvGrpSpPr>
              <p:cNvPr id="35" name="组合 4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7" name="同心圆 100"/>
                <p:cNvSpPr/>
                <p:nvPr/>
              </p:nvSpPr>
              <p:spPr>
                <a:xfrm>
                  <a:off x="1463339" y="1072758"/>
                  <a:ext cx="1546058" cy="1546058"/>
                </a:xfrm>
                <a:prstGeom prst="donut">
                  <a:avLst>
                    <a:gd name="adj" fmla="val 4879"/>
                  </a:avLst>
                </a:prstGeom>
                <a:gradFill>
                  <a:gsLst>
                    <a:gs pos="0">
                      <a:srgbClr val="FFFFFF">
                        <a:lumMod val="95000"/>
                      </a:srgbClr>
                    </a:gs>
                    <a:gs pos="55000">
                      <a:srgbClr val="FFFFFF">
                        <a:lumMod val="95000"/>
                      </a:srgbClr>
                    </a:gs>
                    <a:gs pos="100000">
                      <a:srgbClr val="FFFFFF">
                        <a:lumMod val="85000"/>
                      </a:srgbClr>
                    </a:gs>
                  </a:gsLst>
                  <a:lin ang="8100000" scaled="0"/>
                </a:gra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3B5B9B"/>
                    </a:solidFill>
                    <a:effectLst/>
                    <a:uLnTx/>
                    <a:uFillTx/>
                    <a:latin typeface="造字工房悦黑体验版纤细体"/>
                    <a:cs typeface="+mn-ea"/>
                    <a:sym typeface="+mn-lt"/>
                  </a:endParaRPr>
                </a:p>
              </p:txBody>
            </p:sp>
            <p:sp>
              <p:nvSpPr>
                <p:cNvPr id="38" name="椭圆 37"/>
                <p:cNvSpPr/>
                <p:nvPr/>
              </p:nvSpPr>
              <p:spPr>
                <a:xfrm>
                  <a:off x="1484232" y="1093651"/>
                  <a:ext cx="1504274" cy="1504273"/>
                </a:xfrm>
                <a:prstGeom prst="ellipse">
                  <a:avLst/>
                </a:prstGeom>
                <a:solidFill>
                  <a:srgbClr val="95C159"/>
                </a:soli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造字工房悦黑体验版纤细体"/>
                    <a:cs typeface="+mn-ea"/>
                    <a:sym typeface="+mn-lt"/>
                  </a:endParaRPr>
                </a:p>
              </p:txBody>
            </p:sp>
          </p:grpSp>
          <p:sp>
            <p:nvSpPr>
              <p:cNvPr id="36" name="椭圆 35"/>
              <p:cNvSpPr/>
              <p:nvPr/>
            </p:nvSpPr>
            <p:spPr>
              <a:xfrm>
                <a:off x="4565887" y="2763184"/>
                <a:ext cx="1369664" cy="1370554"/>
              </a:xfrm>
              <a:prstGeom prst="ellipse">
                <a:avLst/>
              </a:prstGeom>
              <a:solidFill>
                <a:srgbClr val="95C159"/>
              </a:soli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造字工房悦黑体验版纤细体"/>
                  <a:cs typeface="+mn-ea"/>
                  <a:sym typeface="+mn-lt"/>
                </a:endParaRPr>
              </a:p>
            </p:txBody>
          </p:sp>
        </p:grpSp>
        <p:grpSp>
          <p:nvGrpSpPr>
            <p:cNvPr id="39" name="组合 39"/>
            <p:cNvGrpSpPr/>
            <p:nvPr/>
          </p:nvGrpSpPr>
          <p:grpSpPr bwMode="auto">
            <a:xfrm rot="3150712">
              <a:off x="3298825" y="4383088"/>
              <a:ext cx="1774825" cy="1774825"/>
              <a:chOff x="4345444" y="2542859"/>
              <a:chExt cx="1810550" cy="1811205"/>
            </a:xfrm>
          </p:grpSpPr>
          <p:grpSp>
            <p:nvGrpSpPr>
              <p:cNvPr id="40" name="组合 4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100"/>
                <p:cNvSpPr/>
                <p:nvPr/>
              </p:nvSpPr>
              <p:spPr>
                <a:xfrm>
                  <a:off x="1463339" y="1072758"/>
                  <a:ext cx="1546058" cy="1546058"/>
                </a:xfrm>
                <a:prstGeom prst="donut">
                  <a:avLst>
                    <a:gd name="adj" fmla="val 4879"/>
                  </a:avLst>
                </a:prstGeom>
                <a:gradFill>
                  <a:gsLst>
                    <a:gs pos="0">
                      <a:srgbClr val="FFFFFF">
                        <a:lumMod val="95000"/>
                      </a:srgbClr>
                    </a:gs>
                    <a:gs pos="55000">
                      <a:srgbClr val="FFFFFF">
                        <a:lumMod val="95000"/>
                      </a:srgbClr>
                    </a:gs>
                    <a:gs pos="100000">
                      <a:srgbClr val="FFFFFF">
                        <a:lumMod val="85000"/>
                      </a:srgbClr>
                    </a:gs>
                  </a:gsLst>
                  <a:lin ang="8100000" scaled="0"/>
                </a:gra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3B5B9B"/>
                    </a:solidFill>
                    <a:effectLst/>
                    <a:uLnTx/>
                    <a:uFillTx/>
                    <a:latin typeface="造字工房悦黑体验版纤细体"/>
                    <a:cs typeface="+mn-ea"/>
                    <a:sym typeface="+mn-lt"/>
                  </a:endParaRPr>
                </a:p>
              </p:txBody>
            </p:sp>
            <p:sp>
              <p:nvSpPr>
                <p:cNvPr id="43" name="椭圆 42"/>
                <p:cNvSpPr/>
                <p:nvPr/>
              </p:nvSpPr>
              <p:spPr>
                <a:xfrm>
                  <a:off x="1484232" y="1093651"/>
                  <a:ext cx="1504274" cy="1504273"/>
                </a:xfrm>
                <a:prstGeom prst="ellipse">
                  <a:avLst/>
                </a:prstGeom>
                <a:solidFill>
                  <a:srgbClr val="95C159"/>
                </a:soli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造字工房悦黑体验版纤细体"/>
                    <a:cs typeface="+mn-ea"/>
                    <a:sym typeface="+mn-lt"/>
                  </a:endParaRPr>
                </a:p>
              </p:txBody>
            </p:sp>
          </p:grpSp>
          <p:sp>
            <p:nvSpPr>
              <p:cNvPr id="41" name="椭圆 40"/>
              <p:cNvSpPr/>
              <p:nvPr/>
            </p:nvSpPr>
            <p:spPr>
              <a:xfrm>
                <a:off x="4565690" y="2763184"/>
                <a:ext cx="1370058" cy="1370554"/>
              </a:xfrm>
              <a:prstGeom prst="ellipse">
                <a:avLst/>
              </a:prstGeom>
              <a:solidFill>
                <a:srgbClr val="95C159"/>
              </a:soli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造字工房悦黑体验版纤细体"/>
                  <a:cs typeface="+mn-ea"/>
                  <a:sym typeface="+mn-lt"/>
                </a:endParaRPr>
              </a:p>
            </p:txBody>
          </p:sp>
        </p:grpSp>
        <p:sp>
          <p:nvSpPr>
            <p:cNvPr id="44" name="箭头: 环形 15"/>
            <p:cNvSpPr/>
            <p:nvPr/>
          </p:nvSpPr>
          <p:spPr>
            <a:xfrm>
              <a:off x="3386138" y="960438"/>
              <a:ext cx="5419725" cy="5418137"/>
            </a:xfrm>
            <a:prstGeom prst="circularArrow">
              <a:avLst>
                <a:gd name="adj1" fmla="val 6898"/>
                <a:gd name="adj2" fmla="val 465012"/>
                <a:gd name="adj3" fmla="val 550847"/>
                <a:gd name="adj4" fmla="val 20584141"/>
                <a:gd name="adj5" fmla="val 8047"/>
              </a:avLst>
            </a:prstGeom>
            <a:solidFill>
              <a:srgbClr val="95C159"/>
            </a:solidFill>
            <a:ln w="12700" cap="flat" cmpd="sng" algn="ctr">
              <a:solidFill>
                <a:srgbClr val="FFFFFF">
                  <a:hueOff val="0"/>
                  <a:satOff val="0"/>
                  <a:lumOff val="0"/>
                  <a:alphaOff val="0"/>
                </a:srgbClr>
              </a:solidFill>
              <a:prstDash val="solid"/>
              <a:miter lim="800000"/>
            </a:ln>
            <a:effectLst/>
          </p:spPr>
          <p:txBody>
            <a:body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造字工房悦黑体验版纤细体"/>
                <a:cs typeface="+mn-ea"/>
                <a:sym typeface="+mn-lt"/>
              </a:endParaRPr>
            </a:p>
          </p:txBody>
        </p:sp>
        <p:sp>
          <p:nvSpPr>
            <p:cNvPr id="45" name="箭头: 环形 17"/>
            <p:cNvSpPr/>
            <p:nvPr/>
          </p:nvSpPr>
          <p:spPr>
            <a:xfrm>
              <a:off x="3386138" y="960438"/>
              <a:ext cx="5419725" cy="5418137"/>
            </a:xfrm>
            <a:prstGeom prst="circularArrow">
              <a:avLst>
                <a:gd name="adj1" fmla="val 6898"/>
                <a:gd name="adj2" fmla="val 465012"/>
                <a:gd name="adj3" fmla="val 5950847"/>
                <a:gd name="adj4" fmla="val 4384141"/>
                <a:gd name="adj5" fmla="val 8047"/>
              </a:avLst>
            </a:prstGeom>
            <a:solidFill>
              <a:srgbClr val="086A46"/>
            </a:solidFill>
            <a:ln w="12700" cap="flat" cmpd="sng" algn="ctr">
              <a:solidFill>
                <a:srgbClr val="FFFFFF">
                  <a:hueOff val="0"/>
                  <a:satOff val="0"/>
                  <a:lumOff val="0"/>
                  <a:alphaOff val="0"/>
                </a:srgb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46" name="箭头: 环形 19"/>
            <p:cNvSpPr/>
            <p:nvPr/>
          </p:nvSpPr>
          <p:spPr>
            <a:xfrm>
              <a:off x="3386138" y="960438"/>
              <a:ext cx="5419725" cy="5418137"/>
            </a:xfrm>
            <a:prstGeom prst="circularArrow">
              <a:avLst>
                <a:gd name="adj1" fmla="val 6898"/>
                <a:gd name="adj2" fmla="val 465012"/>
                <a:gd name="adj3" fmla="val 11350847"/>
                <a:gd name="adj4" fmla="val 9784141"/>
                <a:gd name="adj5" fmla="val 8047"/>
              </a:avLst>
            </a:prstGeom>
            <a:solidFill>
              <a:srgbClr val="95C159"/>
            </a:solidFill>
            <a:ln w="12700" cap="flat" cmpd="sng" algn="ctr">
              <a:solidFill>
                <a:srgbClr val="FFFFFF">
                  <a:hueOff val="0"/>
                  <a:satOff val="0"/>
                  <a:lumOff val="0"/>
                  <a:alphaOff val="0"/>
                </a:srgb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47" name="箭头: 环形 21"/>
            <p:cNvSpPr/>
            <p:nvPr/>
          </p:nvSpPr>
          <p:spPr>
            <a:xfrm>
              <a:off x="3386138" y="960438"/>
              <a:ext cx="5419725" cy="5418137"/>
            </a:xfrm>
            <a:prstGeom prst="circularArrow">
              <a:avLst>
                <a:gd name="adj1" fmla="val 6898"/>
                <a:gd name="adj2" fmla="val 465012"/>
                <a:gd name="adj3" fmla="val 16750847"/>
                <a:gd name="adj4" fmla="val 15184141"/>
                <a:gd name="adj5" fmla="val 8047"/>
              </a:avLst>
            </a:prstGeom>
            <a:solidFill>
              <a:srgbClr val="086A46"/>
            </a:solidFill>
            <a:ln w="12700" cap="flat" cmpd="sng" algn="ctr">
              <a:solidFill>
                <a:srgbClr val="FFFFFF">
                  <a:hueOff val="0"/>
                  <a:satOff val="0"/>
                  <a:lumOff val="0"/>
                  <a:alphaOff val="0"/>
                </a:srgb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nvGrpSpPr>
            <p:cNvPr id="48" name="组合 29"/>
            <p:cNvGrpSpPr/>
            <p:nvPr/>
          </p:nvGrpSpPr>
          <p:grpSpPr bwMode="auto">
            <a:xfrm rot="3150712">
              <a:off x="3336925" y="1101725"/>
              <a:ext cx="1773238" cy="1773238"/>
              <a:chOff x="4345444" y="2542859"/>
              <a:chExt cx="1810550" cy="1811205"/>
            </a:xfrm>
          </p:grpSpPr>
          <p:grpSp>
            <p:nvGrpSpPr>
              <p:cNvPr id="49"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1" name="同心圆 100"/>
                <p:cNvSpPr/>
                <p:nvPr/>
              </p:nvSpPr>
              <p:spPr>
                <a:xfrm>
                  <a:off x="1463339" y="1072758"/>
                  <a:ext cx="1546058" cy="1546058"/>
                </a:xfrm>
                <a:prstGeom prst="donut">
                  <a:avLst>
                    <a:gd name="adj" fmla="val 4879"/>
                  </a:avLst>
                </a:prstGeom>
                <a:gradFill>
                  <a:gsLst>
                    <a:gs pos="0">
                      <a:srgbClr val="FFFFFF">
                        <a:lumMod val="95000"/>
                      </a:srgbClr>
                    </a:gs>
                    <a:gs pos="55000">
                      <a:srgbClr val="FFFFFF">
                        <a:lumMod val="95000"/>
                      </a:srgbClr>
                    </a:gs>
                    <a:gs pos="100000">
                      <a:srgbClr val="FFFFFF">
                        <a:lumMod val="85000"/>
                      </a:srgbClr>
                    </a:gs>
                  </a:gsLst>
                  <a:lin ang="8100000" scaled="0"/>
                </a:gra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3B5B9B"/>
                    </a:solidFill>
                    <a:effectLst/>
                    <a:uLnTx/>
                    <a:uFillTx/>
                    <a:latin typeface="造字工房悦黑体验版纤细体"/>
                    <a:cs typeface="+mn-ea"/>
                    <a:sym typeface="+mn-lt"/>
                  </a:endParaRPr>
                </a:p>
              </p:txBody>
            </p:sp>
            <p:sp>
              <p:nvSpPr>
                <p:cNvPr id="52" name="椭圆 51"/>
                <p:cNvSpPr/>
                <p:nvPr/>
              </p:nvSpPr>
              <p:spPr>
                <a:xfrm>
                  <a:off x="1484232" y="1093651"/>
                  <a:ext cx="1504274" cy="1504273"/>
                </a:xfrm>
                <a:prstGeom prst="ellipse">
                  <a:avLst/>
                </a:prstGeom>
                <a:solidFill>
                  <a:srgbClr val="086A46"/>
                </a:soli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造字工房悦黑体验版纤细体"/>
                    <a:cs typeface="+mn-ea"/>
                    <a:sym typeface="+mn-lt"/>
                  </a:endParaRPr>
                </a:p>
              </p:txBody>
            </p:sp>
          </p:grpSp>
          <p:sp>
            <p:nvSpPr>
              <p:cNvPr id="50" name="椭圆 49"/>
              <p:cNvSpPr/>
              <p:nvPr/>
            </p:nvSpPr>
            <p:spPr>
              <a:xfrm>
                <a:off x="4565887" y="2763382"/>
                <a:ext cx="1369664" cy="1370160"/>
              </a:xfrm>
              <a:prstGeom prst="ellipse">
                <a:avLst/>
              </a:prstGeom>
              <a:solidFill>
                <a:srgbClr val="086A46"/>
              </a:soli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造字工房悦黑体验版纤细体"/>
                  <a:cs typeface="+mn-ea"/>
                  <a:sym typeface="+mn-lt"/>
                </a:endParaRPr>
              </a:p>
            </p:txBody>
          </p:sp>
        </p:grpSp>
        <p:sp>
          <p:nvSpPr>
            <p:cNvPr id="53" name="任意多边形: 形状 20"/>
            <p:cNvSpPr/>
            <p:nvPr/>
          </p:nvSpPr>
          <p:spPr>
            <a:xfrm>
              <a:off x="3287713" y="1081088"/>
              <a:ext cx="1916112" cy="1917700"/>
            </a:xfrm>
            <a:custGeom>
              <a:avLst/>
              <a:gdLst>
                <a:gd name="connsiteX0" fmla="*/ 0 w 1916906"/>
                <a:gd name="connsiteY0" fmla="*/ 0 h 1916906"/>
                <a:gd name="connsiteX1" fmla="*/ 1916906 w 1916906"/>
                <a:gd name="connsiteY1" fmla="*/ 0 h 1916906"/>
                <a:gd name="connsiteX2" fmla="*/ 1916906 w 1916906"/>
                <a:gd name="connsiteY2" fmla="*/ 1916906 h 1916906"/>
                <a:gd name="connsiteX3" fmla="*/ 0 w 1916906"/>
                <a:gd name="connsiteY3" fmla="*/ 1916906 h 1916906"/>
                <a:gd name="connsiteX4" fmla="*/ 0 w 1916906"/>
                <a:gd name="connsiteY4" fmla="*/ 0 h 191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06" h="1916906">
                  <a:moveTo>
                    <a:pt x="0" y="0"/>
                  </a:moveTo>
                  <a:lnTo>
                    <a:pt x="1916906" y="0"/>
                  </a:lnTo>
                  <a:lnTo>
                    <a:pt x="1916906" y="1916906"/>
                  </a:lnTo>
                  <a:lnTo>
                    <a:pt x="0" y="1916906"/>
                  </a:lnTo>
                  <a:lnTo>
                    <a:pt x="0" y="0"/>
                  </a:lnTo>
                  <a:close/>
                </a:path>
              </a:pathLst>
            </a:custGeom>
            <a:noFill/>
            <a:ln>
              <a:noFill/>
            </a:ln>
            <a:effectLst/>
          </p:spPr>
          <p:txBody>
            <a:bodyPr lIns="82550" tIns="82550" rIns="82550" bIns="82550" spcCol="1270" anchor="ct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en-US" altLang="zh-CN" sz="2500" b="1" i="0" u="none" strike="noStrike" kern="0" cap="none" spc="0" normalizeH="0" baseline="0" noProof="0" dirty="0">
                <a:ln>
                  <a:noFill/>
                </a:ln>
                <a:solidFill>
                  <a:srgbClr val="FFFFFF"/>
                </a:solidFill>
                <a:effectLst/>
                <a:uLnTx/>
                <a:uFillTx/>
                <a:latin typeface="造字工房悦黑体验版纤细体"/>
                <a:cs typeface="+mn-ea"/>
                <a:sym typeface="+mn-lt"/>
              </a:endParaRPr>
            </a:p>
          </p:txBody>
        </p:sp>
        <p:grpSp>
          <p:nvGrpSpPr>
            <p:cNvPr id="54" name="组合 34"/>
            <p:cNvGrpSpPr/>
            <p:nvPr/>
          </p:nvGrpSpPr>
          <p:grpSpPr bwMode="auto">
            <a:xfrm rot="3150712">
              <a:off x="6885782" y="4423569"/>
              <a:ext cx="1773237" cy="1774825"/>
              <a:chOff x="4345444" y="2542859"/>
              <a:chExt cx="1810550" cy="1811205"/>
            </a:xfrm>
          </p:grpSpPr>
          <p:grpSp>
            <p:nvGrpSpPr>
              <p:cNvPr id="55"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7" name="同心圆 100"/>
                <p:cNvSpPr/>
                <p:nvPr/>
              </p:nvSpPr>
              <p:spPr>
                <a:xfrm>
                  <a:off x="1463339" y="1072758"/>
                  <a:ext cx="1546058" cy="1546058"/>
                </a:xfrm>
                <a:prstGeom prst="donut">
                  <a:avLst>
                    <a:gd name="adj" fmla="val 4879"/>
                  </a:avLst>
                </a:prstGeom>
                <a:gradFill>
                  <a:gsLst>
                    <a:gs pos="0">
                      <a:srgbClr val="FFFFFF">
                        <a:lumMod val="95000"/>
                      </a:srgbClr>
                    </a:gs>
                    <a:gs pos="55000">
                      <a:srgbClr val="FFFFFF">
                        <a:lumMod val="95000"/>
                      </a:srgbClr>
                    </a:gs>
                    <a:gs pos="100000">
                      <a:srgbClr val="FFFFFF">
                        <a:lumMod val="85000"/>
                      </a:srgbClr>
                    </a:gs>
                  </a:gsLst>
                  <a:lin ang="8100000" scaled="0"/>
                </a:gra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3B5B9B"/>
                    </a:solidFill>
                    <a:effectLst/>
                    <a:uLnTx/>
                    <a:uFillTx/>
                    <a:latin typeface="造字工房悦黑体验版纤细体"/>
                    <a:cs typeface="+mn-ea"/>
                    <a:sym typeface="+mn-lt"/>
                  </a:endParaRPr>
                </a:p>
              </p:txBody>
            </p:sp>
            <p:sp>
              <p:nvSpPr>
                <p:cNvPr id="58" name="椭圆 57"/>
                <p:cNvSpPr/>
                <p:nvPr/>
              </p:nvSpPr>
              <p:spPr>
                <a:xfrm>
                  <a:off x="1484232" y="1093651"/>
                  <a:ext cx="1504274" cy="1504273"/>
                </a:xfrm>
                <a:prstGeom prst="ellipse">
                  <a:avLst/>
                </a:prstGeom>
                <a:solidFill>
                  <a:srgbClr val="086A46"/>
                </a:soli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造字工房悦黑体验版纤细体"/>
                    <a:cs typeface="+mn-ea"/>
                    <a:sym typeface="+mn-lt"/>
                  </a:endParaRPr>
                </a:p>
              </p:txBody>
            </p:sp>
          </p:grpSp>
          <p:sp>
            <p:nvSpPr>
              <p:cNvPr id="56" name="椭圆 55"/>
              <p:cNvSpPr/>
              <p:nvPr/>
            </p:nvSpPr>
            <p:spPr>
              <a:xfrm>
                <a:off x="4565887" y="2763184"/>
                <a:ext cx="1369664" cy="1370554"/>
              </a:xfrm>
              <a:prstGeom prst="ellipse">
                <a:avLst/>
              </a:prstGeom>
              <a:solidFill>
                <a:srgbClr val="086A46"/>
              </a:solidFill>
              <a:ln w="12700" cap="flat" cmpd="sng" algn="ctr">
                <a:no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造字工房悦黑体验版纤细体"/>
                  <a:cs typeface="+mn-ea"/>
                  <a:sym typeface="+mn-lt"/>
                </a:endParaRPr>
              </a:p>
            </p:txBody>
          </p:sp>
        </p:grpSp>
        <p:sp>
          <p:nvSpPr>
            <p:cNvPr id="59" name="任意多边形: 形状 16"/>
            <p:cNvSpPr/>
            <p:nvPr/>
          </p:nvSpPr>
          <p:spPr>
            <a:xfrm>
              <a:off x="6767513" y="4340225"/>
              <a:ext cx="1916112" cy="1917700"/>
            </a:xfrm>
            <a:custGeom>
              <a:avLst/>
              <a:gdLst>
                <a:gd name="connsiteX0" fmla="*/ 0 w 1916906"/>
                <a:gd name="connsiteY0" fmla="*/ 0 h 1916906"/>
                <a:gd name="connsiteX1" fmla="*/ 1916906 w 1916906"/>
                <a:gd name="connsiteY1" fmla="*/ 0 h 1916906"/>
                <a:gd name="connsiteX2" fmla="*/ 1916906 w 1916906"/>
                <a:gd name="connsiteY2" fmla="*/ 1916906 h 1916906"/>
                <a:gd name="connsiteX3" fmla="*/ 0 w 1916906"/>
                <a:gd name="connsiteY3" fmla="*/ 1916906 h 1916906"/>
                <a:gd name="connsiteX4" fmla="*/ 0 w 1916906"/>
                <a:gd name="connsiteY4" fmla="*/ 0 h 191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06" h="1916906">
                  <a:moveTo>
                    <a:pt x="0" y="0"/>
                  </a:moveTo>
                  <a:lnTo>
                    <a:pt x="1916906" y="0"/>
                  </a:lnTo>
                  <a:lnTo>
                    <a:pt x="1916906" y="1916906"/>
                  </a:lnTo>
                  <a:lnTo>
                    <a:pt x="0" y="1916906"/>
                  </a:lnTo>
                  <a:lnTo>
                    <a:pt x="0" y="0"/>
                  </a:lnTo>
                  <a:close/>
                </a:path>
              </a:pathLst>
            </a:custGeom>
            <a:noFill/>
            <a:ln>
              <a:noFill/>
            </a:ln>
            <a:effectLst/>
          </p:spPr>
          <p:txBody>
            <a:bodyPr lIns="82550" tIns="82550" rIns="82550" bIns="82550" spcCol="1270" anchor="ct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zh-CN" altLang="en-US" sz="4000" b="0" i="0" u="none" strike="noStrike" kern="0" cap="none" spc="0" normalizeH="0" baseline="0" noProof="0" dirty="0">
                <a:ln>
                  <a:noFill/>
                </a:ln>
                <a:solidFill>
                  <a:srgbClr val="FFFFFF"/>
                </a:solidFill>
                <a:effectLst/>
                <a:uLnTx/>
                <a:uFillTx/>
                <a:latin typeface="造字工房悦黑体验版纤细体"/>
                <a:cs typeface="+mn-ea"/>
                <a:sym typeface="+mn-lt"/>
              </a:endParaRPr>
            </a:p>
          </p:txBody>
        </p:sp>
        <p:sp>
          <p:nvSpPr>
            <p:cNvPr id="60" name="任意多边形: 形状 18"/>
            <p:cNvSpPr/>
            <p:nvPr/>
          </p:nvSpPr>
          <p:spPr>
            <a:xfrm>
              <a:off x="3287713" y="4340225"/>
              <a:ext cx="1916112" cy="1917700"/>
            </a:xfrm>
            <a:custGeom>
              <a:avLst/>
              <a:gdLst>
                <a:gd name="connsiteX0" fmla="*/ 0 w 1916906"/>
                <a:gd name="connsiteY0" fmla="*/ 0 h 1916906"/>
                <a:gd name="connsiteX1" fmla="*/ 1916906 w 1916906"/>
                <a:gd name="connsiteY1" fmla="*/ 0 h 1916906"/>
                <a:gd name="connsiteX2" fmla="*/ 1916906 w 1916906"/>
                <a:gd name="connsiteY2" fmla="*/ 1916906 h 1916906"/>
                <a:gd name="connsiteX3" fmla="*/ 0 w 1916906"/>
                <a:gd name="connsiteY3" fmla="*/ 1916906 h 1916906"/>
                <a:gd name="connsiteX4" fmla="*/ 0 w 1916906"/>
                <a:gd name="connsiteY4" fmla="*/ 0 h 191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06" h="1916906">
                  <a:moveTo>
                    <a:pt x="0" y="0"/>
                  </a:moveTo>
                  <a:lnTo>
                    <a:pt x="1916906" y="0"/>
                  </a:lnTo>
                  <a:lnTo>
                    <a:pt x="1916906" y="1916906"/>
                  </a:lnTo>
                  <a:lnTo>
                    <a:pt x="0" y="1916906"/>
                  </a:lnTo>
                  <a:lnTo>
                    <a:pt x="0" y="0"/>
                  </a:lnTo>
                  <a:close/>
                </a:path>
              </a:pathLst>
            </a:custGeom>
            <a:noFill/>
            <a:ln>
              <a:noFill/>
            </a:ln>
            <a:effectLst/>
          </p:spPr>
          <p:txBody>
            <a:bodyPr lIns="82550" tIns="82550" rIns="82550" bIns="82550" spcCol="1270" anchor="ct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zh-CN" altLang="en-US" sz="4000" b="0" i="0" u="none" strike="noStrike" kern="0" cap="none" spc="0" normalizeH="0" baseline="0" noProof="0" dirty="0">
                <a:ln>
                  <a:noFill/>
                </a:ln>
                <a:solidFill>
                  <a:srgbClr val="FFFFFF"/>
                </a:solidFill>
                <a:effectLst/>
                <a:uLnTx/>
                <a:uFillTx/>
                <a:latin typeface="造字工房悦黑体验版纤细体"/>
                <a:cs typeface="+mn-ea"/>
                <a:sym typeface="+mn-lt"/>
              </a:endParaRPr>
            </a:p>
          </p:txBody>
        </p:sp>
        <p:sp>
          <p:nvSpPr>
            <p:cNvPr id="63" name="任意多边形: 形状 14"/>
            <p:cNvSpPr/>
            <p:nvPr/>
          </p:nvSpPr>
          <p:spPr>
            <a:xfrm>
              <a:off x="6767513" y="1081088"/>
              <a:ext cx="1916112" cy="1917700"/>
            </a:xfrm>
            <a:custGeom>
              <a:avLst/>
              <a:gdLst>
                <a:gd name="connsiteX0" fmla="*/ 0 w 1916906"/>
                <a:gd name="connsiteY0" fmla="*/ 0 h 1916906"/>
                <a:gd name="connsiteX1" fmla="*/ 1916906 w 1916906"/>
                <a:gd name="connsiteY1" fmla="*/ 0 h 1916906"/>
                <a:gd name="connsiteX2" fmla="*/ 1916906 w 1916906"/>
                <a:gd name="connsiteY2" fmla="*/ 1916906 h 1916906"/>
                <a:gd name="connsiteX3" fmla="*/ 0 w 1916906"/>
                <a:gd name="connsiteY3" fmla="*/ 1916906 h 1916906"/>
                <a:gd name="connsiteX4" fmla="*/ 0 w 1916906"/>
                <a:gd name="connsiteY4" fmla="*/ 0 h 191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06" h="1916906">
                  <a:moveTo>
                    <a:pt x="0" y="0"/>
                  </a:moveTo>
                  <a:lnTo>
                    <a:pt x="1916906" y="0"/>
                  </a:lnTo>
                  <a:lnTo>
                    <a:pt x="1916906" y="1916906"/>
                  </a:lnTo>
                  <a:lnTo>
                    <a:pt x="0" y="1916906"/>
                  </a:lnTo>
                  <a:lnTo>
                    <a:pt x="0" y="0"/>
                  </a:lnTo>
                  <a:close/>
                </a:path>
              </a:pathLst>
            </a:custGeom>
            <a:noFill/>
            <a:ln>
              <a:noFill/>
            </a:ln>
            <a:effectLst/>
          </p:spPr>
          <p:txBody>
            <a:bodyPr lIns="82550" tIns="82550" rIns="82550" bIns="82550" spcCol="1270" anchor="ctr"/>
            <a:lstStyle/>
            <a:p>
              <a:pPr marL="0" marR="0" lvl="0" indent="0" algn="ctr" defTabSz="2889250" rtl="0" eaLnBrk="1" fontAlgn="auto" latinLnBrk="0" hangingPunct="1">
                <a:lnSpc>
                  <a:spcPct val="90000"/>
                </a:lnSpc>
                <a:spcBef>
                  <a:spcPct val="0"/>
                </a:spcBef>
                <a:spcAft>
                  <a:spcPct val="35000"/>
                </a:spcAft>
                <a:buClrTx/>
                <a:buSzTx/>
                <a:buFontTx/>
                <a:buNone/>
                <a:defRPr/>
              </a:pPr>
              <a:endParaRPr kumimoji="0" lang="zh-CN" altLang="en-US" sz="4000" b="0" i="0" u="none" strike="noStrike" kern="0" cap="none" spc="0" normalizeH="0" baseline="0" noProof="0" dirty="0">
                <a:ln>
                  <a:noFill/>
                </a:ln>
                <a:solidFill>
                  <a:srgbClr val="FFFFFF"/>
                </a:solidFill>
                <a:effectLst/>
                <a:uLnTx/>
                <a:uFillTx/>
                <a:latin typeface="造字工房悦黑体验版纤细体"/>
                <a:cs typeface="+mn-ea"/>
                <a:sym typeface="+mn-lt"/>
              </a:endParaRPr>
            </a:p>
          </p:txBody>
        </p:sp>
      </p:grpSp>
      <p:grpSp>
        <p:nvGrpSpPr>
          <p:cNvPr id="68" name="组 67"/>
          <p:cNvGrpSpPr/>
          <p:nvPr/>
        </p:nvGrpSpPr>
        <p:grpSpPr>
          <a:xfrm>
            <a:off x="1999911" y="2218868"/>
            <a:ext cx="4824371" cy="3170755"/>
            <a:chOff x="3544081" y="2160849"/>
            <a:chExt cx="4824371" cy="3170755"/>
          </a:xfrm>
        </p:grpSpPr>
        <p:sp>
          <p:nvSpPr>
            <p:cNvPr id="64" name="TextBox 148"/>
            <p:cNvSpPr txBox="1"/>
            <p:nvPr/>
          </p:nvSpPr>
          <p:spPr>
            <a:xfrm>
              <a:off x="3561583" y="2160849"/>
              <a:ext cx="1787732" cy="677108"/>
            </a:xfrm>
            <a:prstGeom prst="rect">
              <a:avLst/>
            </a:prstGeom>
            <a:noFill/>
          </p:spPr>
          <p:txBody>
            <a:bodyPr wrap="square" lIns="162544" tIns="0" rIns="162544"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prstClr val="white"/>
                  </a:solidFill>
                  <a:effectLst/>
                  <a:uLnTx/>
                  <a:uFillTx/>
                  <a:latin typeface="造字工房悦黑体验版纤细体"/>
                  <a:cs typeface="+mn-ea"/>
                  <a:sym typeface="+mn-lt"/>
                </a:rPr>
                <a:t>Bush Clearing</a:t>
              </a:r>
              <a:endParaRPr kumimoji="0" lang="zh-CN" altLang="en-US" sz="22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65" name="TextBox 148"/>
            <p:cNvSpPr txBox="1"/>
            <p:nvPr/>
          </p:nvSpPr>
          <p:spPr>
            <a:xfrm>
              <a:off x="6552363" y="2240231"/>
              <a:ext cx="1787732" cy="677108"/>
            </a:xfrm>
            <a:prstGeom prst="rect">
              <a:avLst/>
            </a:prstGeom>
            <a:noFill/>
          </p:spPr>
          <p:txBody>
            <a:bodyPr wrap="square" lIns="162544" tIns="0" rIns="162544"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prstClr val="white"/>
                  </a:solidFill>
                  <a:effectLst/>
                  <a:uLnTx/>
                  <a:uFillTx/>
                  <a:latin typeface="造字工房悦黑体验版纤细体"/>
                  <a:cs typeface="+mn-ea"/>
                  <a:sym typeface="+mn-lt"/>
                </a:rPr>
                <a:t>Fodder </a:t>
              </a:r>
              <a:r>
                <a:rPr kumimoji="0" lang="en-US" altLang="zh-CN" sz="2200" b="1" i="0" u="none" strike="noStrike" kern="1200" cap="none" spc="0" normalizeH="0" baseline="0" noProof="0" dirty="0" err="1">
                  <a:ln>
                    <a:noFill/>
                  </a:ln>
                  <a:solidFill>
                    <a:prstClr val="white"/>
                  </a:solidFill>
                  <a:effectLst/>
                  <a:uLnTx/>
                  <a:uFillTx/>
                  <a:latin typeface="造字工房悦黑体验版纤细体"/>
                  <a:cs typeface="+mn-ea"/>
                  <a:sym typeface="+mn-lt"/>
                </a:rPr>
                <a:t>Dev’t</a:t>
              </a:r>
              <a:endParaRPr kumimoji="0" lang="zh-CN" altLang="en-US" sz="22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66" name="TextBox 148"/>
            <p:cNvSpPr txBox="1"/>
            <p:nvPr/>
          </p:nvSpPr>
          <p:spPr>
            <a:xfrm>
              <a:off x="6580720" y="4993050"/>
              <a:ext cx="1787732" cy="338554"/>
            </a:xfrm>
            <a:prstGeom prst="rect">
              <a:avLst/>
            </a:prstGeom>
            <a:noFill/>
          </p:spPr>
          <p:txBody>
            <a:bodyPr wrap="square" lIns="162544" tIns="0" rIns="162544"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prstClr val="white"/>
                  </a:solidFill>
                  <a:effectLst/>
                  <a:uLnTx/>
                  <a:uFillTx/>
                  <a:latin typeface="造字工房悦黑体验版纤细体"/>
                  <a:cs typeface="+mn-ea"/>
                  <a:sym typeface="+mn-lt"/>
                </a:rPr>
                <a:t>Stores</a:t>
              </a:r>
              <a:r>
                <a:rPr kumimoji="0" lang="en-US" altLang="zh-CN" sz="2200" b="1" i="0" u="none" strike="noStrike" kern="1200" cap="none" spc="0" normalizeH="0" noProof="0" dirty="0">
                  <a:ln>
                    <a:noFill/>
                  </a:ln>
                  <a:solidFill>
                    <a:prstClr val="white"/>
                  </a:solidFill>
                  <a:effectLst/>
                  <a:uLnTx/>
                  <a:uFillTx/>
                  <a:latin typeface="造字工房悦黑体验版纤细体"/>
                  <a:cs typeface="+mn-ea"/>
                  <a:sym typeface="+mn-lt"/>
                </a:rPr>
                <a:t> </a:t>
              </a:r>
              <a:endParaRPr kumimoji="0" lang="zh-CN" altLang="en-US" sz="22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67" name="TextBox 148"/>
            <p:cNvSpPr txBox="1"/>
            <p:nvPr/>
          </p:nvSpPr>
          <p:spPr>
            <a:xfrm>
              <a:off x="3544081" y="4982804"/>
              <a:ext cx="1787732" cy="338554"/>
            </a:xfrm>
            <a:prstGeom prst="rect">
              <a:avLst/>
            </a:prstGeom>
            <a:noFill/>
          </p:spPr>
          <p:txBody>
            <a:bodyPr wrap="square" lIns="162544" tIns="0" rIns="162544"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prstClr val="white"/>
                  </a:solidFill>
                  <a:effectLst/>
                  <a:uLnTx/>
                  <a:uFillTx/>
                  <a:latin typeface="造字工房悦黑体验版纤细体"/>
                  <a:cs typeface="+mn-ea"/>
                  <a:sym typeface="+mn-lt"/>
                </a:rPr>
                <a:t>SWC</a:t>
              </a:r>
              <a:endParaRPr kumimoji="0" lang="zh-CN" altLang="en-US" sz="22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grpSp>
        <p:nvGrpSpPr>
          <p:cNvPr id="74" name="组 73"/>
          <p:cNvGrpSpPr/>
          <p:nvPr/>
        </p:nvGrpSpPr>
        <p:grpSpPr>
          <a:xfrm>
            <a:off x="-176689" y="1342908"/>
            <a:ext cx="12243435" cy="5506720"/>
            <a:chOff x="-38246" y="446404"/>
            <a:chExt cx="12243435" cy="5506720"/>
          </a:xfrm>
        </p:grpSpPr>
        <p:sp>
          <p:nvSpPr>
            <p:cNvPr id="70" name="TextBox 145"/>
            <p:cNvSpPr txBox="1"/>
            <p:nvPr/>
          </p:nvSpPr>
          <p:spPr>
            <a:xfrm>
              <a:off x="445503" y="1668075"/>
              <a:ext cx="2022513" cy="2238375"/>
            </a:xfrm>
            <a:prstGeom prst="rect">
              <a:avLst/>
            </a:prstGeom>
            <a:noFill/>
          </p:spPr>
          <p:txBody>
            <a:bodyPr wrap="square" lIns="162544" tIns="81271" rIns="162544" bIns="81271" rtlCol="0">
              <a:spAutoFit/>
            </a:bodyPr>
            <a:lstStyle/>
            <a:p>
              <a:pPr lvl="0">
                <a:lnSpc>
                  <a:spcPct val="150000"/>
                </a:lnSpc>
              </a:pPr>
              <a:r>
                <a:rPr lang="en-GB" altLang="zh-CN" b="1" dirty="0">
                  <a:solidFill>
                    <a:prstClr val="black">
                      <a:lumMod val="75000"/>
                      <a:lumOff val="25000"/>
                    </a:prstClr>
                  </a:solidFill>
                  <a:cs typeface="+mn-ea"/>
                  <a:sym typeface="+mn-lt"/>
                </a:rPr>
                <a:t>21</a:t>
              </a:r>
              <a:r>
                <a:rPr lang="en-US" altLang="en-GB" b="1" dirty="0">
                  <a:solidFill>
                    <a:prstClr val="black">
                      <a:lumMod val="75000"/>
                      <a:lumOff val="25000"/>
                    </a:prstClr>
                  </a:solidFill>
                  <a:cs typeface="+mn-ea"/>
                  <a:sym typeface="+mn-lt"/>
                </a:rPr>
                <a:t>7 thousand </a:t>
              </a:r>
              <a:r>
                <a:rPr lang="en-GB" altLang="zh-CN" b="1" dirty="0">
                  <a:solidFill>
                    <a:prstClr val="black">
                      <a:lumMod val="75000"/>
                      <a:lumOff val="25000"/>
                    </a:prstClr>
                  </a:solidFill>
                  <a:cs typeface="+mn-ea"/>
                  <a:sym typeface="+mn-lt"/>
                </a:rPr>
                <a:t>  ha of bush clearing &amp; invasive weed control</a:t>
              </a:r>
              <a:r>
                <a:rPr lang="en-US" altLang="en-GB" b="1" dirty="0">
                  <a:solidFill>
                    <a:prstClr val="black">
                      <a:lumMod val="75000"/>
                      <a:lumOff val="25000"/>
                    </a:prstClr>
                  </a:solidFill>
                  <a:cs typeface="+mn-ea"/>
                  <a:sym typeface="+mn-lt"/>
                </a:rPr>
                <a:t> </a:t>
              </a:r>
            </a:p>
          </p:txBody>
        </p:sp>
        <p:sp>
          <p:nvSpPr>
            <p:cNvPr id="71" name="TextBox 145"/>
            <p:cNvSpPr txBox="1"/>
            <p:nvPr/>
          </p:nvSpPr>
          <p:spPr>
            <a:xfrm>
              <a:off x="-38246" y="4676139"/>
              <a:ext cx="3135630" cy="991870"/>
            </a:xfrm>
            <a:prstGeom prst="rect">
              <a:avLst/>
            </a:prstGeom>
            <a:noFill/>
          </p:spPr>
          <p:txBody>
            <a:bodyPr wrap="square" lIns="162544" tIns="81271" rIns="162544" bIns="81271" rtlCol="0">
              <a:spAutoFit/>
            </a:bodyPr>
            <a:lstStyle/>
            <a:p>
              <a:pPr lvl="0" algn="ctr">
                <a:lnSpc>
                  <a:spcPct val="150000"/>
                </a:lnSpc>
              </a:pPr>
              <a:r>
                <a:rPr lang="en-GB" altLang="zh-CN" b="1" dirty="0">
                  <a:solidFill>
                    <a:prstClr val="black">
                      <a:lumMod val="75000"/>
                      <a:lumOff val="25000"/>
                    </a:prstClr>
                  </a:solidFill>
                  <a:cs typeface="+mn-ea"/>
                  <a:sym typeface="+mn-lt"/>
                </a:rPr>
                <a:t>More than 23,396 ha of Integrated SWC</a:t>
              </a:r>
              <a:r>
                <a:rPr kumimoji="0" lang="en-US" altLang="zh-CN"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 </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72" name="TextBox 145"/>
            <p:cNvSpPr txBox="1"/>
            <p:nvPr/>
          </p:nvSpPr>
          <p:spPr>
            <a:xfrm>
              <a:off x="6676244" y="4868544"/>
              <a:ext cx="4081780" cy="1084580"/>
            </a:xfrm>
            <a:prstGeom prst="rect">
              <a:avLst/>
            </a:prstGeom>
            <a:noFill/>
          </p:spPr>
          <p:txBody>
            <a:bodyPr wrap="square" lIns="162544" tIns="81271" rIns="162544" bIns="81271" rtlCol="0">
              <a:spAutoFit/>
            </a:bodyPr>
            <a:lstStyle/>
            <a:p>
              <a:pPr lvl="0">
                <a:lnSpc>
                  <a:spcPct val="150000"/>
                </a:lnSpc>
              </a:pPr>
              <a:r>
                <a:rPr lang="en-GB" altLang="zh-CN" sz="2000" b="1" dirty="0">
                  <a:solidFill>
                    <a:prstClr val="black">
                      <a:lumMod val="75000"/>
                      <a:lumOff val="25000"/>
                    </a:prstClr>
                  </a:solidFill>
                  <a:cs typeface="+mn-ea"/>
                  <a:sym typeface="+mn-lt"/>
                </a:rPr>
                <a:t>Construction of  24 hay stores was achieved </a:t>
              </a:r>
              <a:r>
                <a:rPr kumimoji="0" lang="en-US" altLang="zh-CN" sz="20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 </a:t>
              </a:r>
              <a:endParaRPr kumimoji="0" lang="zh-CN" altLang="en-US" sz="20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73" name="TextBox 145"/>
            <p:cNvSpPr txBox="1"/>
            <p:nvPr/>
          </p:nvSpPr>
          <p:spPr>
            <a:xfrm>
              <a:off x="6803244" y="446404"/>
              <a:ext cx="5401945" cy="1073785"/>
            </a:xfrm>
            <a:prstGeom prst="rect">
              <a:avLst/>
            </a:prstGeom>
            <a:noFill/>
          </p:spPr>
          <p:txBody>
            <a:bodyPr wrap="square" lIns="162544" tIns="81271" rIns="162544" bIns="81271" rtlCol="0">
              <a:noAutofit/>
            </a:bodyPr>
            <a:lstStyle/>
            <a:p>
              <a:pPr lvl="0">
                <a:lnSpc>
                  <a:spcPct val="150000"/>
                </a:lnSpc>
              </a:pPr>
              <a:r>
                <a:rPr lang="en-GB" altLang="zh-CN" sz="2000" b="1" dirty="0">
                  <a:solidFill>
                    <a:prstClr val="black">
                      <a:lumMod val="75000"/>
                      <a:lumOff val="25000"/>
                    </a:prstClr>
                  </a:solidFill>
                  <a:cs typeface="+mn-ea"/>
                  <a:sym typeface="+mn-lt"/>
                </a:rPr>
                <a:t>Fodder development on 7,703 ha of land</a:t>
              </a:r>
              <a:endParaRPr kumimoji="0" lang="zh-CN" altLang="en-US" sz="20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grpSp>
      <p:pic>
        <p:nvPicPr>
          <p:cNvPr id="61" name="Picture 30_1_1"/>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62" name="TextBox 34_1_1_1"/>
          <p:cNvSpPr txBox="1"/>
          <p:nvPr/>
        </p:nvSpPr>
        <p:spPr>
          <a:xfrm>
            <a:off x="691660" y="264868"/>
            <a:ext cx="6588086" cy="646331"/>
          </a:xfrm>
          <a:prstGeom prst="rect">
            <a:avLst/>
          </a:prstGeom>
          <a:noFill/>
        </p:spPr>
        <p:txBody>
          <a:bodyPr wrap="non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US" altLang="zh-CN" sz="1800" dirty="0">
                <a:solidFill>
                  <a:prstClr val="black">
                    <a:lumMod val="85000"/>
                    <a:lumOff val="15000"/>
                  </a:prstClr>
                </a:solidFill>
                <a:latin typeface="造字工房悦黑体验版纤细体"/>
                <a:ea typeface="+mn-ea"/>
                <a:cs typeface="+mn-ea"/>
                <a:sym typeface="+mn-lt"/>
              </a:rPr>
              <a:t>PIA 1: Natural Resources and Environment Management…</a:t>
            </a:r>
            <a:br>
              <a:rPr lang="en-US" altLang="zh-CN" sz="1800" dirty="0">
                <a:solidFill>
                  <a:prstClr val="black">
                    <a:lumMod val="85000"/>
                    <a:lumOff val="15000"/>
                  </a:prstClr>
                </a:solidFill>
                <a:latin typeface="造字工房悦黑体验版纤细体"/>
                <a:ea typeface="+mn-ea"/>
                <a:cs typeface="+mn-ea"/>
                <a:sym typeface="+mn-lt"/>
              </a:rPr>
            </a:br>
            <a:r>
              <a:rPr lang="en-US" altLang="zh-CN" sz="1800" dirty="0">
                <a:solidFill>
                  <a:prstClr val="black">
                    <a:lumMod val="85000"/>
                    <a:lumOff val="15000"/>
                  </a:prstClr>
                </a:solidFill>
                <a:latin typeface="造字工房悦黑体验版纤细体"/>
                <a:ea typeface="+mn-ea"/>
                <a:cs typeface="+mn-ea"/>
                <a:sym typeface="+mn-lt"/>
              </a:rPr>
              <a:t>Natural Resource Management </a:t>
            </a:r>
            <a:r>
              <a:rPr lang="en-US" altLang="zh-CN" sz="1800" dirty="0" err="1">
                <a:solidFill>
                  <a:prstClr val="black">
                    <a:lumMod val="85000"/>
                    <a:lumOff val="15000"/>
                  </a:prstClr>
                </a:solidFill>
                <a:latin typeface="造字工房悦黑体验版纤细体"/>
                <a:ea typeface="+mn-ea"/>
                <a:cs typeface="+mn-ea"/>
                <a:sym typeface="+mn-lt"/>
              </a:rPr>
              <a:t>Con’t</a:t>
            </a:r>
            <a:r>
              <a:rPr lang="en-US" altLang="zh-CN" sz="1800" dirty="0">
                <a:solidFill>
                  <a:prstClr val="black">
                    <a:lumMod val="85000"/>
                    <a:lumOff val="15000"/>
                  </a:prstClr>
                </a:solidFill>
                <a:latin typeface="造字工房悦黑体验版纤细体"/>
                <a:ea typeface="+mn-ea"/>
                <a:cs typeface="+mn-ea"/>
                <a:sym typeface="+mn-lt"/>
              </a:rPr>
              <a:t>…</a:t>
            </a:r>
            <a:endParaRPr kumimoji="0" lang="zh-CN" altLang="en-US" sz="1800" b="1" i="0" u="none" strike="noStrike" kern="1200" cap="none" spc="0" normalizeH="0" baseline="0" noProof="0" dirty="0">
              <a:ln>
                <a:noFill/>
              </a:ln>
              <a:solidFill>
                <a:prstClr val="black">
                  <a:lumMod val="85000"/>
                  <a:lumOff val="15000"/>
                </a:prstClr>
              </a:solidFill>
              <a:effectLst/>
              <a:uLnTx/>
              <a:uFillTx/>
              <a:latin typeface="造字工房悦黑体验版纤细体"/>
              <a:ea typeface="+mn-ea"/>
              <a:cs typeface="+mn-ea"/>
              <a:sym typeface="+mn-lt"/>
            </a:endParaRPr>
          </a:p>
        </p:txBody>
      </p:sp>
      <p:sp>
        <p:nvSpPr>
          <p:cNvPr id="2" name="Rectangle 1"/>
          <p:cNvSpPr/>
          <p:nvPr/>
        </p:nvSpPr>
        <p:spPr>
          <a:xfrm>
            <a:off x="496692" y="986391"/>
            <a:ext cx="3153427" cy="369332"/>
          </a:xfrm>
          <a:prstGeom prst="rect">
            <a:avLst/>
          </a:prstGeom>
        </p:spPr>
        <p:txBody>
          <a:bodyPr wrap="none">
            <a:spAutoFit/>
          </a:bodyPr>
          <a:lstStyle/>
          <a:p>
            <a:r>
              <a:rPr lang="en-US" altLang="en-US" b="1" dirty="0">
                <a:latin typeface="Times New Roman" panose="02020603050405020304" pitchFamily="18" charset="0"/>
                <a:cs typeface="Times New Roman" panose="02020603050405020304" pitchFamily="18" charset="0"/>
              </a:rPr>
              <a:t>1.2. Rangelands  Management</a:t>
            </a:r>
            <a:endParaRPr lang="en-US" dirty="0"/>
          </a:p>
        </p:txBody>
      </p:sp>
      <p:sp>
        <p:nvSpPr>
          <p:cNvPr id="3" name="Rectangle 2"/>
          <p:cNvSpPr/>
          <p:nvPr/>
        </p:nvSpPr>
        <p:spPr>
          <a:xfrm>
            <a:off x="7279640" y="2794635"/>
            <a:ext cx="4787265" cy="2592070"/>
          </a:xfrm>
          <a:prstGeom prst="rect">
            <a:avLst/>
          </a:prstGeom>
        </p:spPr>
        <p:txBody>
          <a:bodyPr wrap="square">
            <a:noAutofit/>
          </a:bodyPr>
          <a:lstStyle/>
          <a:p>
            <a:pPr marL="287655" indent="-287655" defTabSz="457200">
              <a:lnSpc>
                <a:spcPct val="150000"/>
              </a:lnSpc>
              <a:defRPr/>
            </a:pPr>
            <a:r>
              <a:rPr lang="en-GB" sz="2000" b="1" dirty="0">
                <a:solidFill>
                  <a:prstClr val="black"/>
                </a:solidFill>
                <a:latin typeface="Calibri" panose="020F0502020204030204"/>
              </a:rPr>
              <a:t>As </a:t>
            </a:r>
            <a:r>
              <a:rPr lang="en-GB" sz="2000" b="1" dirty="0">
                <a:solidFill>
                  <a:prstClr val="black"/>
                </a:solidFill>
                <a:latin typeface="Times New Roman" panose="02020603050405020304" pitchFamily="18" charset="0"/>
                <a:cs typeface="Times New Roman" panose="02020603050405020304" pitchFamily="18" charset="0"/>
              </a:rPr>
              <a:t>a result:- </a:t>
            </a:r>
          </a:p>
          <a:p>
            <a:pPr marL="342900" indent="-342900" defTabSz="457200">
              <a:lnSpc>
                <a:spcPct val="150000"/>
              </a:lnSpc>
              <a:buFont typeface="Arial" panose="020B0604020202020204" pitchFamily="34" charset="0"/>
              <a:buChar char="•"/>
              <a:defRPr/>
            </a:pPr>
            <a:r>
              <a:rPr lang="en-US" sz="2000" b="1" dirty="0">
                <a:solidFill>
                  <a:srgbClr val="5B9BD5">
                    <a:lumMod val="75000"/>
                  </a:srgbClr>
                </a:solidFill>
                <a:latin typeface="Times New Roman" panose="02020603050405020304" pitchFamily="18" charset="0"/>
                <a:cs typeface="Times New Roman" panose="02020603050405020304" pitchFamily="18" charset="0"/>
              </a:rPr>
              <a:t>2.4million </a:t>
            </a:r>
            <a:r>
              <a:rPr lang="en-GB" sz="2000" b="1" dirty="0">
                <a:solidFill>
                  <a:srgbClr val="5B9BD5">
                    <a:lumMod val="75000"/>
                  </a:srgbClr>
                </a:solidFill>
                <a:latin typeface="Times New Roman" panose="02020603050405020304" pitchFamily="18" charset="0"/>
                <a:cs typeface="Times New Roman" panose="02020603050405020304" pitchFamily="18" charset="0"/>
              </a:rPr>
              <a:t> bales </a:t>
            </a:r>
            <a:r>
              <a:rPr lang="en-US" altLang="en-GB" sz="2000" b="1" dirty="0">
                <a:solidFill>
                  <a:srgbClr val="5B9BD5">
                    <a:lumMod val="75000"/>
                  </a:srgbClr>
                </a:solidFill>
                <a:latin typeface="Times New Roman" panose="02020603050405020304" pitchFamily="18" charset="0"/>
                <a:cs typeface="Times New Roman" panose="02020603050405020304" pitchFamily="18" charset="0"/>
              </a:rPr>
              <a:t>of </a:t>
            </a:r>
            <a:r>
              <a:rPr lang="en-GB" sz="2000" b="1" dirty="0">
                <a:solidFill>
                  <a:srgbClr val="5B9BD5">
                    <a:lumMod val="75000"/>
                  </a:srgbClr>
                </a:solidFill>
                <a:latin typeface="Times New Roman" panose="02020603050405020304" pitchFamily="18" charset="0"/>
                <a:cs typeface="Times New Roman" panose="02020603050405020304" pitchFamily="18" charset="0"/>
                <a:sym typeface="+mn-ea"/>
              </a:rPr>
              <a:t>improved pasture</a:t>
            </a:r>
            <a:r>
              <a:rPr lang="en-US" sz="2000" b="1" dirty="0">
                <a:solidFill>
                  <a:srgbClr val="5B9BD5">
                    <a:lumMod val="75000"/>
                  </a:srgbClr>
                </a:solidFill>
                <a:latin typeface="Times New Roman" panose="02020603050405020304" pitchFamily="18" charset="0"/>
                <a:cs typeface="Times New Roman" panose="02020603050405020304" pitchFamily="18" charset="0"/>
                <a:sym typeface="+mn-ea"/>
              </a:rPr>
              <a:t>e </a:t>
            </a:r>
            <a:r>
              <a:rPr lang="en-GB" sz="2000" b="1" dirty="0">
                <a:solidFill>
                  <a:srgbClr val="5B9BD5">
                    <a:lumMod val="75000"/>
                  </a:srgbClr>
                </a:solidFill>
                <a:latin typeface="Times New Roman" panose="02020603050405020304" pitchFamily="18" charset="0"/>
                <a:cs typeface="Times New Roman" panose="02020603050405020304" pitchFamily="18" charset="0"/>
                <a:sym typeface="+mn-ea"/>
              </a:rPr>
              <a:t>supplied </a:t>
            </a:r>
            <a:r>
              <a:rPr lang="en-US" altLang="en-GB" sz="2000" b="1" dirty="0">
                <a:solidFill>
                  <a:srgbClr val="5B9BD5">
                    <a:lumMod val="75000"/>
                  </a:srgbClr>
                </a:solidFill>
                <a:latin typeface="Times New Roman" panose="02020603050405020304" pitchFamily="18" charset="0"/>
                <a:cs typeface="Times New Roman" panose="02020603050405020304" pitchFamily="18" charset="0"/>
              </a:rPr>
              <a:t>to</a:t>
            </a:r>
            <a:r>
              <a:rPr lang="en-GB" sz="2000" b="1" dirty="0">
                <a:solidFill>
                  <a:srgbClr val="5B9BD5">
                    <a:lumMod val="75000"/>
                  </a:srgbClr>
                </a:solidFill>
                <a:latin typeface="Times New Roman" panose="02020603050405020304" pitchFamily="18" charset="0"/>
                <a:cs typeface="Times New Roman" panose="02020603050405020304" pitchFamily="18" charset="0"/>
              </a:rPr>
              <a:t> </a:t>
            </a:r>
            <a:r>
              <a:rPr lang="en-US" altLang="en-GB" sz="2000" b="1" dirty="0">
                <a:solidFill>
                  <a:srgbClr val="5B9BD5">
                    <a:lumMod val="75000"/>
                  </a:srgbClr>
                </a:solidFill>
                <a:latin typeface="Times New Roman" panose="02020603050405020304" pitchFamily="18" charset="0"/>
                <a:cs typeface="Times New Roman" panose="02020603050405020304" pitchFamily="18" charset="0"/>
              </a:rPr>
              <a:t>more than </a:t>
            </a:r>
            <a:r>
              <a:rPr lang="en-GB" sz="2000" b="1" dirty="0">
                <a:solidFill>
                  <a:srgbClr val="5B9BD5">
                    <a:lumMod val="75000"/>
                  </a:srgbClr>
                </a:solidFill>
                <a:latin typeface="Times New Roman" panose="02020603050405020304" pitchFamily="18" charset="0"/>
                <a:cs typeface="Times New Roman" panose="02020603050405020304" pitchFamily="18" charset="0"/>
              </a:rPr>
              <a:t>1.7 </a:t>
            </a:r>
            <a:r>
              <a:rPr lang="en-US" altLang="en-GB" sz="2000" b="1" dirty="0">
                <a:solidFill>
                  <a:srgbClr val="5B9BD5">
                    <a:lumMod val="75000"/>
                  </a:srgbClr>
                </a:solidFill>
                <a:latin typeface="Times New Roman" panose="02020603050405020304" pitchFamily="18" charset="0"/>
                <a:cs typeface="Times New Roman" panose="02020603050405020304" pitchFamily="18" charset="0"/>
              </a:rPr>
              <a:t>million </a:t>
            </a:r>
            <a:r>
              <a:rPr lang="en-GB" sz="2000" b="1" dirty="0">
                <a:solidFill>
                  <a:srgbClr val="5B9BD5">
                    <a:lumMod val="75000"/>
                  </a:srgbClr>
                </a:solidFill>
                <a:latin typeface="Times New Roman" panose="02020603050405020304" pitchFamily="18" charset="0"/>
                <a:cs typeface="Times New Roman" panose="02020603050405020304" pitchFamily="18" charset="0"/>
              </a:rPr>
              <a:t> livestock</a:t>
            </a:r>
            <a:r>
              <a:rPr lang="en-US" altLang="en-GB" sz="2000" b="1" dirty="0">
                <a:solidFill>
                  <a:srgbClr val="5B9BD5">
                    <a:lumMod val="75000"/>
                  </a:srgbClr>
                </a:solidFill>
                <a:latin typeface="Times New Roman" panose="02020603050405020304" pitchFamily="18" charset="0"/>
                <a:cs typeface="Times New Roman" panose="02020603050405020304" pitchFamily="18" charset="0"/>
              </a:rPr>
              <a:t>, </a:t>
            </a:r>
          </a:p>
          <a:p>
            <a:pPr marL="342900" indent="-342900" defTabSz="457200">
              <a:lnSpc>
                <a:spcPct val="150000"/>
              </a:lnSpc>
              <a:buFont typeface="Arial" panose="020B0604020202020204" pitchFamily="34" charset="0"/>
              <a:buChar char="•"/>
              <a:defRPr/>
            </a:pPr>
            <a:r>
              <a:rPr lang="en-GB" sz="2000" b="1" dirty="0">
                <a:solidFill>
                  <a:srgbClr val="5B9BD5">
                    <a:lumMod val="75000"/>
                  </a:srgbClr>
                </a:solidFill>
                <a:latin typeface="Times New Roman" panose="02020603050405020304" pitchFamily="18" charset="0"/>
                <a:cs typeface="Times New Roman" panose="02020603050405020304" pitchFamily="18" charset="0"/>
                <a:sym typeface="+mn-ea"/>
              </a:rPr>
              <a:t>benefited</a:t>
            </a:r>
            <a:r>
              <a:rPr lang="en-US" altLang="en-GB" sz="2000" b="1" dirty="0">
                <a:solidFill>
                  <a:srgbClr val="5B9BD5">
                    <a:lumMod val="75000"/>
                  </a:srgbClr>
                </a:solidFill>
                <a:latin typeface="Times New Roman" panose="02020603050405020304" pitchFamily="18" charset="0"/>
                <a:cs typeface="Times New Roman" panose="02020603050405020304" pitchFamily="18" charset="0"/>
                <a:sym typeface="+mn-ea"/>
              </a:rPr>
              <a:t> more than </a:t>
            </a:r>
            <a:r>
              <a:rPr lang="en-GB" altLang="en-GB" sz="2000" b="1" dirty="0">
                <a:solidFill>
                  <a:srgbClr val="5B9BD5">
                    <a:lumMod val="75000"/>
                  </a:srgbClr>
                </a:solidFill>
                <a:latin typeface="Times New Roman" panose="02020603050405020304" pitchFamily="18" charset="0"/>
                <a:cs typeface="Times New Roman" panose="02020603050405020304" pitchFamily="18" charset="0"/>
                <a:sym typeface="+mn-ea"/>
              </a:rPr>
              <a:t>370</a:t>
            </a:r>
            <a:r>
              <a:rPr lang="en-GB" sz="2000" b="1" dirty="0">
                <a:solidFill>
                  <a:srgbClr val="5B9BD5">
                    <a:lumMod val="75000"/>
                  </a:srgbClr>
                </a:solidFill>
                <a:latin typeface="Times New Roman" panose="02020603050405020304" pitchFamily="18" charset="0"/>
                <a:cs typeface="Times New Roman" panose="02020603050405020304" pitchFamily="18" charset="0"/>
                <a:sym typeface="+mn-ea"/>
              </a:rPr>
              <a:t>,742 ousehold</a:t>
            </a:r>
            <a:r>
              <a:rPr lang="en-US" altLang="en-GB" sz="2000" b="1" dirty="0">
                <a:solidFill>
                  <a:srgbClr val="5B9BD5">
                    <a:lumMod val="75000"/>
                  </a:srgbClr>
                </a:solidFill>
                <a:latin typeface="Times New Roman" panose="02020603050405020304" pitchFamily="18" charset="0"/>
                <a:cs typeface="Times New Roman" panose="02020603050405020304" pitchFamily="18" charset="0"/>
                <a:sym typeface="+mn-ea"/>
              </a:rPr>
              <a:t>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30_1_1"/>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62" name="TextBox 34_1_1_1"/>
          <p:cNvSpPr txBox="1"/>
          <p:nvPr/>
        </p:nvSpPr>
        <p:spPr>
          <a:xfrm>
            <a:off x="691660" y="264868"/>
            <a:ext cx="6979920" cy="706755"/>
          </a:xfrm>
          <a:prstGeom prst="rect">
            <a:avLst/>
          </a:prstGeom>
          <a:noFill/>
        </p:spPr>
        <p:txBody>
          <a:bodyPr wrap="non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US" altLang="zh-CN" sz="2000" dirty="0">
                <a:solidFill>
                  <a:prstClr val="black">
                    <a:lumMod val="85000"/>
                    <a:lumOff val="15000"/>
                  </a:prstClr>
                </a:solidFill>
                <a:latin typeface="造字工房悦黑体验版纤细体"/>
                <a:ea typeface="+mn-ea"/>
                <a:cs typeface="+mn-ea"/>
                <a:sym typeface="+mn-lt"/>
              </a:rPr>
              <a:t>PIA 1: Natural Resources and Environment Management…</a:t>
            </a:r>
            <a:br>
              <a:rPr lang="en-US" altLang="zh-CN" sz="2000" dirty="0">
                <a:solidFill>
                  <a:prstClr val="black">
                    <a:lumMod val="85000"/>
                    <a:lumOff val="15000"/>
                  </a:prstClr>
                </a:solidFill>
                <a:latin typeface="造字工房悦黑体验版纤细体"/>
                <a:ea typeface="+mn-ea"/>
                <a:cs typeface="+mn-ea"/>
                <a:sym typeface="+mn-lt"/>
              </a:rPr>
            </a:br>
            <a:r>
              <a:rPr lang="en-US" altLang="zh-CN" sz="2000" dirty="0">
                <a:solidFill>
                  <a:prstClr val="black">
                    <a:lumMod val="85000"/>
                    <a:lumOff val="15000"/>
                  </a:prstClr>
                </a:solidFill>
                <a:latin typeface="造字工房悦黑体验版纤细体"/>
                <a:ea typeface="+mn-ea"/>
                <a:cs typeface="+mn-ea"/>
                <a:sym typeface="+mn-lt"/>
              </a:rPr>
              <a:t>Natural Resource Management </a:t>
            </a:r>
            <a:r>
              <a:rPr lang="en-US" altLang="zh-CN" sz="2000" dirty="0" err="1">
                <a:solidFill>
                  <a:prstClr val="black">
                    <a:lumMod val="85000"/>
                    <a:lumOff val="15000"/>
                  </a:prstClr>
                </a:solidFill>
                <a:latin typeface="造字工房悦黑体验版纤细体"/>
                <a:ea typeface="+mn-ea"/>
                <a:cs typeface="+mn-ea"/>
                <a:sym typeface="+mn-lt"/>
              </a:rPr>
              <a:t>Con’t</a:t>
            </a:r>
            <a:r>
              <a:rPr lang="en-US" altLang="zh-CN" sz="2000" dirty="0">
                <a:solidFill>
                  <a:prstClr val="black">
                    <a:lumMod val="85000"/>
                    <a:lumOff val="15000"/>
                  </a:prstClr>
                </a:solidFill>
                <a:latin typeface="造字工房悦黑体验版纤细体"/>
                <a:ea typeface="+mn-ea"/>
                <a:cs typeface="+mn-ea"/>
                <a:sym typeface="+mn-lt"/>
              </a:rPr>
              <a:t>…</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造字工房悦黑体验版纤细体"/>
              <a:ea typeface="+mn-ea"/>
              <a:cs typeface="+mn-ea"/>
              <a:sym typeface="+mn-lt"/>
            </a:endParaRPr>
          </a:p>
        </p:txBody>
      </p:sp>
      <p:sp>
        <p:nvSpPr>
          <p:cNvPr id="2" name="Rectangle 1"/>
          <p:cNvSpPr/>
          <p:nvPr/>
        </p:nvSpPr>
        <p:spPr>
          <a:xfrm>
            <a:off x="496692" y="986391"/>
            <a:ext cx="3153427" cy="369332"/>
          </a:xfrm>
          <a:prstGeom prst="rect">
            <a:avLst/>
          </a:prstGeom>
        </p:spPr>
        <p:txBody>
          <a:bodyPr wrap="none">
            <a:spAutoFit/>
          </a:bodyPr>
          <a:lstStyle/>
          <a:p>
            <a:r>
              <a:rPr lang="en-US" altLang="en-US" b="1" dirty="0">
                <a:latin typeface="Times New Roman" panose="02020603050405020304" pitchFamily="18" charset="0"/>
                <a:cs typeface="Times New Roman" panose="02020603050405020304" pitchFamily="18" charset="0"/>
              </a:rPr>
              <a:t>1.2. Rangelands  Management</a:t>
            </a:r>
            <a:endParaRPr lang="en-US" dirty="0"/>
          </a:p>
        </p:txBody>
      </p:sp>
      <p:pic>
        <p:nvPicPr>
          <p:cNvPr id="78" name="Picture 77" descr="C:\Users\user\Desktop\RF SDR 10th intrim report\Fodder photo Afambo\IMG-20230519-WA0010.jpg"/>
          <p:cNvPicPr>
            <a:picLocks noChangeAspect="1"/>
          </p:cNvPicPr>
          <p:nvPr/>
        </p:nvPicPr>
        <p:blipFill rotWithShape="1">
          <a:blip r:embed="rId4" cstate="print">
            <a:extLst>
              <a:ext uri="{28A0092B-C50C-407E-A947-70E740481C1C}">
                <a14:useLocalDpi xmlns:a14="http://schemas.microsoft.com/office/drawing/2010/main" val="0"/>
              </a:ext>
            </a:extLst>
          </a:blip>
          <a:srcRect t="27270"/>
          <a:stretch>
            <a:fillRect/>
          </a:stretch>
        </p:blipFill>
        <p:spPr bwMode="auto">
          <a:xfrm>
            <a:off x="1268773" y="1741651"/>
            <a:ext cx="3989027" cy="2090120"/>
          </a:xfrm>
          <a:prstGeom prst="rect">
            <a:avLst/>
          </a:prstGeom>
          <a:noFill/>
          <a:ln>
            <a:noFill/>
          </a:ln>
        </p:spPr>
      </p:pic>
      <p:pic>
        <p:nvPicPr>
          <p:cNvPr id="79" name="Picture 78" descr="C:\Users\user\Desktop\RF SDR 10th intrim report\Fodder photo Afambo\IMG-20230519-WA0010.jpg"/>
          <p:cNvPicPr>
            <a:picLocks noChangeAspect="1"/>
          </p:cNvPicPr>
          <p:nvPr/>
        </p:nvPicPr>
        <p:blipFill rotWithShape="1">
          <a:blip r:embed="rId4" cstate="print">
            <a:extLst>
              <a:ext uri="{28A0092B-C50C-407E-A947-70E740481C1C}">
                <a14:useLocalDpi xmlns:a14="http://schemas.microsoft.com/office/drawing/2010/main" val="0"/>
              </a:ext>
            </a:extLst>
          </a:blip>
          <a:srcRect t="27270"/>
          <a:stretch>
            <a:fillRect/>
          </a:stretch>
        </p:blipFill>
        <p:spPr bwMode="auto">
          <a:xfrm>
            <a:off x="6134687" y="1687223"/>
            <a:ext cx="4342765" cy="2144548"/>
          </a:xfrm>
          <a:prstGeom prst="rect">
            <a:avLst/>
          </a:prstGeom>
          <a:noFill/>
          <a:ln>
            <a:noFill/>
          </a:ln>
        </p:spPr>
      </p:pic>
      <p:pic>
        <p:nvPicPr>
          <p:cNvPr id="80" name="Content Placeholder 6" descr="A camel carrying hay on its back&#10;&#10;Description automatically generated"/>
          <p:cNvPicPr>
            <a:picLocks noChangeAspect="1"/>
          </p:cNvPicPr>
          <p:nvPr/>
        </p:nvPicPr>
        <p:blipFill>
          <a:blip r:embed="rId5"/>
          <a:stretch>
            <a:fillRect/>
          </a:stretch>
        </p:blipFill>
        <p:spPr>
          <a:xfrm>
            <a:off x="1324006" y="4157829"/>
            <a:ext cx="3971894" cy="217136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MH_Other_1"/>
          <p:cNvCxnSpPr/>
          <p:nvPr>
            <p:custDataLst>
              <p:tags r:id="rId1"/>
            </p:custDataLst>
          </p:nvPr>
        </p:nvCxnSpPr>
        <p:spPr>
          <a:xfrm flipV="1">
            <a:off x="6100169" y="1"/>
            <a:ext cx="20906" cy="6857999"/>
          </a:xfrm>
          <a:prstGeom prst="line">
            <a:avLst/>
          </a:prstGeom>
          <a:ln w="38100">
            <a:solidFill>
              <a:schemeClr val="tx1">
                <a:lumMod val="50000"/>
                <a:lumOff val="5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MH_SubTitle_5"/>
          <p:cNvSpPr/>
          <p:nvPr>
            <p:custDataLst>
              <p:tags r:id="rId2"/>
            </p:custDataLst>
          </p:nvPr>
        </p:nvSpPr>
        <p:spPr bwMode="auto">
          <a:xfrm>
            <a:off x="5167727" y="5322800"/>
            <a:ext cx="940788" cy="629973"/>
          </a:xfrm>
          <a:custGeom>
            <a:avLst/>
            <a:gdLst>
              <a:gd name="T0" fmla="*/ 302 w 904"/>
              <a:gd name="T1" fmla="*/ 0 h 605"/>
              <a:gd name="T2" fmla="*/ 0 w 904"/>
              <a:gd name="T3" fmla="*/ 303 h 605"/>
              <a:gd name="T4" fmla="*/ 302 w 904"/>
              <a:gd name="T5" fmla="*/ 605 h 605"/>
              <a:gd name="T6" fmla="*/ 904 w 904"/>
              <a:gd name="T7" fmla="*/ 605 h 605"/>
              <a:gd name="T8" fmla="*/ 904 w 904"/>
              <a:gd name="T9" fmla="*/ 0 h 605"/>
              <a:gd name="T10" fmla="*/ 302 w 904"/>
              <a:gd name="T11" fmla="*/ 0 h 605"/>
            </a:gdLst>
            <a:ahLst/>
            <a:cxnLst>
              <a:cxn ang="0">
                <a:pos x="T0" y="T1"/>
              </a:cxn>
              <a:cxn ang="0">
                <a:pos x="T2" y="T3"/>
              </a:cxn>
              <a:cxn ang="0">
                <a:pos x="T4" y="T5"/>
              </a:cxn>
              <a:cxn ang="0">
                <a:pos x="T6" y="T7"/>
              </a:cxn>
              <a:cxn ang="0">
                <a:pos x="T8" y="T9"/>
              </a:cxn>
              <a:cxn ang="0">
                <a:pos x="T10" y="T11"/>
              </a:cxn>
            </a:cxnLst>
            <a:rect l="0" t="0" r="r" b="b"/>
            <a:pathLst>
              <a:path w="904" h="605">
                <a:moveTo>
                  <a:pt x="302" y="0"/>
                </a:moveTo>
                <a:cubicBezTo>
                  <a:pt x="135" y="0"/>
                  <a:pt x="0" y="136"/>
                  <a:pt x="0" y="303"/>
                </a:cubicBezTo>
                <a:cubicBezTo>
                  <a:pt x="0" y="470"/>
                  <a:pt x="135" y="605"/>
                  <a:pt x="302" y="605"/>
                </a:cubicBezTo>
                <a:cubicBezTo>
                  <a:pt x="904" y="605"/>
                  <a:pt x="904" y="605"/>
                  <a:pt x="904" y="605"/>
                </a:cubicBezTo>
                <a:cubicBezTo>
                  <a:pt x="904" y="0"/>
                  <a:pt x="904" y="0"/>
                  <a:pt x="904" y="0"/>
                </a:cubicBezTo>
                <a:lnTo>
                  <a:pt x="302" y="0"/>
                </a:lnTo>
                <a:close/>
              </a:path>
            </a:pathLst>
          </a:custGeom>
          <a:solidFill>
            <a:srgbClr val="086A46"/>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2" name="MH_Text_5"/>
          <p:cNvSpPr/>
          <p:nvPr>
            <p:custDataLst>
              <p:tags r:id="rId3"/>
            </p:custDataLst>
          </p:nvPr>
        </p:nvSpPr>
        <p:spPr bwMode="auto">
          <a:xfrm>
            <a:off x="6108514" y="5322800"/>
            <a:ext cx="3247908" cy="629973"/>
          </a:xfrm>
          <a:custGeom>
            <a:avLst/>
            <a:gdLst>
              <a:gd name="T0" fmla="*/ 2234014 w 3128"/>
              <a:gd name="T1" fmla="*/ 0 h 605"/>
              <a:gd name="T2" fmla="*/ 0 w 3128"/>
              <a:gd name="T3" fmla="*/ 0 h 605"/>
              <a:gd name="T4" fmla="*/ 0 w 3128"/>
              <a:gd name="T5" fmla="*/ 479318 h 605"/>
              <a:gd name="T6" fmla="*/ 2234014 w 3128"/>
              <a:gd name="T7" fmla="*/ 479318 h 605"/>
              <a:gd name="T8" fmla="*/ 2472752 w 3128"/>
              <a:gd name="T9" fmla="*/ 240055 h 605"/>
              <a:gd name="T10" fmla="*/ 2234014 w 3128"/>
              <a:gd name="T11" fmla="*/ 0 h 605"/>
              <a:gd name="T12" fmla="*/ 0 60000 65536"/>
              <a:gd name="T13" fmla="*/ 0 60000 65536"/>
              <a:gd name="T14" fmla="*/ 0 60000 65536"/>
              <a:gd name="T15" fmla="*/ 0 60000 65536"/>
              <a:gd name="T16" fmla="*/ 0 60000 65536"/>
              <a:gd name="T17" fmla="*/ 0 60000 65536"/>
              <a:gd name="T18" fmla="*/ 0 w 3128"/>
              <a:gd name="T19" fmla="*/ 0 h 605"/>
              <a:gd name="T20" fmla="*/ 3128 w 3128"/>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3128" h="605">
                <a:moveTo>
                  <a:pt x="2826" y="0"/>
                </a:moveTo>
                <a:cubicBezTo>
                  <a:pt x="0" y="0"/>
                  <a:pt x="0" y="0"/>
                  <a:pt x="0" y="0"/>
                </a:cubicBezTo>
                <a:cubicBezTo>
                  <a:pt x="0" y="605"/>
                  <a:pt x="0" y="605"/>
                  <a:pt x="0" y="605"/>
                </a:cubicBezTo>
                <a:cubicBezTo>
                  <a:pt x="2826" y="605"/>
                  <a:pt x="2826" y="605"/>
                  <a:pt x="2826" y="605"/>
                </a:cubicBezTo>
                <a:cubicBezTo>
                  <a:pt x="2993" y="605"/>
                  <a:pt x="3128" y="470"/>
                  <a:pt x="3128" y="303"/>
                </a:cubicBezTo>
                <a:cubicBezTo>
                  <a:pt x="3128" y="136"/>
                  <a:pt x="2993" y="0"/>
                  <a:pt x="2826" y="0"/>
                </a:cubicBezTo>
                <a:close/>
              </a:path>
            </a:pathLst>
          </a:custGeom>
          <a:solidFill>
            <a:srgbClr val="086A46"/>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20" name="TextBox 97"/>
          <p:cNvSpPr txBox="1"/>
          <p:nvPr/>
        </p:nvSpPr>
        <p:spPr>
          <a:xfrm>
            <a:off x="5200976" y="5336692"/>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01</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1" name="TextBox 145"/>
          <p:cNvSpPr txBox="1"/>
          <p:nvPr/>
        </p:nvSpPr>
        <p:spPr>
          <a:xfrm>
            <a:off x="5897027" y="5357110"/>
            <a:ext cx="3521098" cy="625794"/>
          </a:xfrm>
          <a:prstGeom prst="rect">
            <a:avLst/>
          </a:prstGeom>
          <a:noFill/>
        </p:spPr>
        <p:txBody>
          <a:bodyPr wrap="square" lIns="162544" tIns="81271" rIns="162544" bIns="81271" rtlCol="0">
            <a:spAutoFit/>
          </a:bodyPr>
          <a:lstStyle/>
          <a:p>
            <a:pPr lvl="0" algn="ctr"/>
            <a:r>
              <a:rPr lang="en-GB" altLang="zh-CN" sz="1000" dirty="0">
                <a:solidFill>
                  <a:prstClr val="white"/>
                </a:solidFill>
                <a:cs typeface="+mn-ea"/>
                <a:sym typeface="+mn-lt"/>
              </a:rPr>
              <a:t>Introduction of fodder bank and hay stored availability enable the local community to withstand the shortage of animal feed during the recent incidence of drought</a:t>
            </a:r>
            <a:endParaRPr kumimoji="0" lang="zh-CN" altLang="en-US" sz="10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13" name="MH_SubTitle_4"/>
          <p:cNvSpPr/>
          <p:nvPr>
            <p:custDataLst>
              <p:tags r:id="rId4"/>
            </p:custDataLst>
          </p:nvPr>
        </p:nvSpPr>
        <p:spPr bwMode="auto">
          <a:xfrm>
            <a:off x="6104341" y="4238076"/>
            <a:ext cx="944961" cy="632059"/>
          </a:xfrm>
          <a:custGeom>
            <a:avLst/>
            <a:gdLst>
              <a:gd name="T0" fmla="*/ 602 w 904"/>
              <a:gd name="T1" fmla="*/ 0 h 604"/>
              <a:gd name="T2" fmla="*/ 904 w 904"/>
              <a:gd name="T3" fmla="*/ 302 h 604"/>
              <a:gd name="T4" fmla="*/ 602 w 904"/>
              <a:gd name="T5" fmla="*/ 604 h 604"/>
              <a:gd name="T6" fmla="*/ 0 w 904"/>
              <a:gd name="T7" fmla="*/ 604 h 604"/>
              <a:gd name="T8" fmla="*/ 0 w 904"/>
              <a:gd name="T9" fmla="*/ 0 h 604"/>
              <a:gd name="T10" fmla="*/ 602 w 904"/>
              <a:gd name="T11" fmla="*/ 0 h 604"/>
            </a:gdLst>
            <a:ahLst/>
            <a:cxnLst>
              <a:cxn ang="0">
                <a:pos x="T0" y="T1"/>
              </a:cxn>
              <a:cxn ang="0">
                <a:pos x="T2" y="T3"/>
              </a:cxn>
              <a:cxn ang="0">
                <a:pos x="T4" y="T5"/>
              </a:cxn>
              <a:cxn ang="0">
                <a:pos x="T6" y="T7"/>
              </a:cxn>
              <a:cxn ang="0">
                <a:pos x="T8" y="T9"/>
              </a:cxn>
              <a:cxn ang="0">
                <a:pos x="T10" y="T11"/>
              </a:cxn>
            </a:cxnLst>
            <a:rect l="0" t="0" r="r" b="b"/>
            <a:pathLst>
              <a:path w="904" h="604">
                <a:moveTo>
                  <a:pt x="602" y="0"/>
                </a:moveTo>
                <a:cubicBezTo>
                  <a:pt x="769" y="0"/>
                  <a:pt x="904" y="135"/>
                  <a:pt x="904" y="302"/>
                </a:cubicBezTo>
                <a:cubicBezTo>
                  <a:pt x="904" y="469"/>
                  <a:pt x="769" y="604"/>
                  <a:pt x="602" y="604"/>
                </a:cubicBezTo>
                <a:cubicBezTo>
                  <a:pt x="0" y="604"/>
                  <a:pt x="0" y="604"/>
                  <a:pt x="0" y="604"/>
                </a:cubicBezTo>
                <a:cubicBezTo>
                  <a:pt x="0" y="0"/>
                  <a:pt x="0" y="0"/>
                  <a:pt x="0" y="0"/>
                </a:cubicBezTo>
                <a:lnTo>
                  <a:pt x="602" y="0"/>
                </a:lnTo>
                <a:close/>
              </a:path>
            </a:pathLst>
          </a:custGeom>
          <a:solidFill>
            <a:srgbClr val="95C159"/>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4" name="MH_Text_4"/>
          <p:cNvSpPr/>
          <p:nvPr>
            <p:custDataLst>
              <p:tags r:id="rId5"/>
            </p:custDataLst>
          </p:nvPr>
        </p:nvSpPr>
        <p:spPr bwMode="auto">
          <a:xfrm>
            <a:off x="2835577" y="4238076"/>
            <a:ext cx="3268765" cy="632059"/>
          </a:xfrm>
          <a:custGeom>
            <a:avLst/>
            <a:gdLst>
              <a:gd name="T0" fmla="*/ 302 w 3128"/>
              <a:gd name="T1" fmla="*/ 0 h 604"/>
              <a:gd name="T2" fmla="*/ 3128 w 3128"/>
              <a:gd name="T3" fmla="*/ 0 h 604"/>
              <a:gd name="T4" fmla="*/ 3128 w 3128"/>
              <a:gd name="T5" fmla="*/ 604 h 604"/>
              <a:gd name="T6" fmla="*/ 302 w 3128"/>
              <a:gd name="T7" fmla="*/ 604 h 604"/>
              <a:gd name="T8" fmla="*/ 0 w 3128"/>
              <a:gd name="T9" fmla="*/ 302 h 604"/>
              <a:gd name="T10" fmla="*/ 302 w 3128"/>
              <a:gd name="T11" fmla="*/ 0 h 604"/>
            </a:gdLst>
            <a:ahLst/>
            <a:cxnLst>
              <a:cxn ang="0">
                <a:pos x="T0" y="T1"/>
              </a:cxn>
              <a:cxn ang="0">
                <a:pos x="T2" y="T3"/>
              </a:cxn>
              <a:cxn ang="0">
                <a:pos x="T4" y="T5"/>
              </a:cxn>
              <a:cxn ang="0">
                <a:pos x="T6" y="T7"/>
              </a:cxn>
              <a:cxn ang="0">
                <a:pos x="T8" y="T9"/>
              </a:cxn>
              <a:cxn ang="0">
                <a:pos x="T10" y="T11"/>
              </a:cxn>
            </a:cxnLst>
            <a:rect l="0" t="0" r="r" b="b"/>
            <a:pathLst>
              <a:path w="3128" h="604">
                <a:moveTo>
                  <a:pt x="302" y="0"/>
                </a:moveTo>
                <a:cubicBezTo>
                  <a:pt x="3128" y="0"/>
                  <a:pt x="3128" y="0"/>
                  <a:pt x="3128" y="0"/>
                </a:cubicBezTo>
                <a:cubicBezTo>
                  <a:pt x="3128" y="604"/>
                  <a:pt x="3128" y="604"/>
                  <a:pt x="3128" y="604"/>
                </a:cubicBezTo>
                <a:cubicBezTo>
                  <a:pt x="302" y="604"/>
                  <a:pt x="302" y="604"/>
                  <a:pt x="302" y="604"/>
                </a:cubicBezTo>
                <a:cubicBezTo>
                  <a:pt x="135" y="604"/>
                  <a:pt x="0" y="469"/>
                  <a:pt x="0" y="302"/>
                </a:cubicBezTo>
                <a:cubicBezTo>
                  <a:pt x="0" y="135"/>
                  <a:pt x="135" y="0"/>
                  <a:pt x="302" y="0"/>
                </a:cubicBezTo>
                <a:close/>
              </a:path>
            </a:pathLst>
          </a:custGeom>
          <a:solidFill>
            <a:srgbClr val="95C159"/>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19" name="TextBox 97"/>
          <p:cNvSpPr txBox="1"/>
          <p:nvPr/>
        </p:nvSpPr>
        <p:spPr>
          <a:xfrm>
            <a:off x="6073150" y="4250035"/>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02</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2" name="TextBox 145"/>
          <p:cNvSpPr txBox="1"/>
          <p:nvPr/>
        </p:nvSpPr>
        <p:spPr>
          <a:xfrm>
            <a:off x="2753719" y="4266981"/>
            <a:ext cx="3635031" cy="648877"/>
          </a:xfrm>
          <a:prstGeom prst="rect">
            <a:avLst/>
          </a:prstGeom>
          <a:noFill/>
        </p:spPr>
        <p:txBody>
          <a:bodyPr wrap="square" lIns="162544" tIns="81271" rIns="162544" bIns="81271" rtlCol="0">
            <a:spAutoFit/>
          </a:bodyPr>
          <a:lstStyle/>
          <a:p>
            <a:pPr lvl="0" algn="ctr"/>
            <a:r>
              <a:rPr lang="en-GB" altLang="zh-CN" sz="1050" dirty="0">
                <a:solidFill>
                  <a:prstClr val="white"/>
                </a:solidFill>
                <a:cs typeface="+mn-ea"/>
                <a:sym typeface="+mn-lt"/>
              </a:rPr>
              <a:t>Natural rangeland has been regenerated and restored.</a:t>
            </a:r>
          </a:p>
          <a:p>
            <a:pPr lvl="0" algn="ctr"/>
            <a:r>
              <a:rPr lang="en-GB" altLang="zh-CN" sz="1050" dirty="0">
                <a:solidFill>
                  <a:prstClr val="white"/>
                </a:solidFill>
                <a:cs typeface="+mn-ea"/>
                <a:sym typeface="+mn-lt"/>
              </a:rPr>
              <a:t>Soil &amp; water conservation activities rehabilitated degraded areas</a:t>
            </a:r>
          </a:p>
        </p:txBody>
      </p:sp>
      <p:sp>
        <p:nvSpPr>
          <p:cNvPr id="9" name="MH_SubTitle_3"/>
          <p:cNvSpPr/>
          <p:nvPr>
            <p:custDataLst>
              <p:tags r:id="rId6"/>
            </p:custDataLst>
          </p:nvPr>
        </p:nvSpPr>
        <p:spPr bwMode="auto">
          <a:xfrm>
            <a:off x="5167727" y="3153356"/>
            <a:ext cx="940788" cy="629973"/>
          </a:xfrm>
          <a:custGeom>
            <a:avLst/>
            <a:gdLst>
              <a:gd name="T0" fmla="*/ 302 w 904"/>
              <a:gd name="T1" fmla="*/ 0 h 605"/>
              <a:gd name="T2" fmla="*/ 0 w 904"/>
              <a:gd name="T3" fmla="*/ 303 h 605"/>
              <a:gd name="T4" fmla="*/ 302 w 904"/>
              <a:gd name="T5" fmla="*/ 605 h 605"/>
              <a:gd name="T6" fmla="*/ 904 w 904"/>
              <a:gd name="T7" fmla="*/ 605 h 605"/>
              <a:gd name="T8" fmla="*/ 904 w 904"/>
              <a:gd name="T9" fmla="*/ 0 h 605"/>
              <a:gd name="T10" fmla="*/ 302 w 904"/>
              <a:gd name="T11" fmla="*/ 0 h 605"/>
            </a:gdLst>
            <a:ahLst/>
            <a:cxnLst>
              <a:cxn ang="0">
                <a:pos x="T0" y="T1"/>
              </a:cxn>
              <a:cxn ang="0">
                <a:pos x="T2" y="T3"/>
              </a:cxn>
              <a:cxn ang="0">
                <a:pos x="T4" y="T5"/>
              </a:cxn>
              <a:cxn ang="0">
                <a:pos x="T6" y="T7"/>
              </a:cxn>
              <a:cxn ang="0">
                <a:pos x="T8" y="T9"/>
              </a:cxn>
              <a:cxn ang="0">
                <a:pos x="T10" y="T11"/>
              </a:cxn>
            </a:cxnLst>
            <a:rect l="0" t="0" r="r" b="b"/>
            <a:pathLst>
              <a:path w="904" h="605">
                <a:moveTo>
                  <a:pt x="302" y="0"/>
                </a:moveTo>
                <a:cubicBezTo>
                  <a:pt x="135" y="0"/>
                  <a:pt x="0" y="136"/>
                  <a:pt x="0" y="303"/>
                </a:cubicBezTo>
                <a:cubicBezTo>
                  <a:pt x="0" y="470"/>
                  <a:pt x="135" y="605"/>
                  <a:pt x="302" y="605"/>
                </a:cubicBezTo>
                <a:cubicBezTo>
                  <a:pt x="904" y="605"/>
                  <a:pt x="904" y="605"/>
                  <a:pt x="904" y="605"/>
                </a:cubicBezTo>
                <a:cubicBezTo>
                  <a:pt x="904" y="0"/>
                  <a:pt x="904" y="0"/>
                  <a:pt x="904" y="0"/>
                </a:cubicBezTo>
                <a:lnTo>
                  <a:pt x="302" y="0"/>
                </a:lnTo>
                <a:close/>
              </a:path>
            </a:pathLst>
          </a:custGeom>
          <a:solidFill>
            <a:srgbClr val="086A46"/>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0" name="MH_Text_3"/>
          <p:cNvSpPr/>
          <p:nvPr>
            <p:custDataLst>
              <p:tags r:id="rId7"/>
            </p:custDataLst>
          </p:nvPr>
        </p:nvSpPr>
        <p:spPr bwMode="auto">
          <a:xfrm>
            <a:off x="6108514" y="3153356"/>
            <a:ext cx="3247908" cy="629973"/>
          </a:xfrm>
          <a:custGeom>
            <a:avLst/>
            <a:gdLst>
              <a:gd name="T0" fmla="*/ 2826 w 3128"/>
              <a:gd name="T1" fmla="*/ 0 h 605"/>
              <a:gd name="T2" fmla="*/ 0 w 3128"/>
              <a:gd name="T3" fmla="*/ 0 h 605"/>
              <a:gd name="T4" fmla="*/ 0 w 3128"/>
              <a:gd name="T5" fmla="*/ 605 h 605"/>
              <a:gd name="T6" fmla="*/ 2826 w 3128"/>
              <a:gd name="T7" fmla="*/ 605 h 605"/>
              <a:gd name="T8" fmla="*/ 3128 w 3128"/>
              <a:gd name="T9" fmla="*/ 303 h 605"/>
              <a:gd name="T10" fmla="*/ 2826 w 3128"/>
              <a:gd name="T11" fmla="*/ 0 h 605"/>
            </a:gdLst>
            <a:ahLst/>
            <a:cxnLst>
              <a:cxn ang="0">
                <a:pos x="T0" y="T1"/>
              </a:cxn>
              <a:cxn ang="0">
                <a:pos x="T2" y="T3"/>
              </a:cxn>
              <a:cxn ang="0">
                <a:pos x="T4" y="T5"/>
              </a:cxn>
              <a:cxn ang="0">
                <a:pos x="T6" y="T7"/>
              </a:cxn>
              <a:cxn ang="0">
                <a:pos x="T8" y="T9"/>
              </a:cxn>
              <a:cxn ang="0">
                <a:pos x="T10" y="T11"/>
              </a:cxn>
            </a:cxnLst>
            <a:rect l="0" t="0" r="r" b="b"/>
            <a:pathLst>
              <a:path w="3128" h="605">
                <a:moveTo>
                  <a:pt x="2826" y="0"/>
                </a:moveTo>
                <a:cubicBezTo>
                  <a:pt x="0" y="0"/>
                  <a:pt x="0" y="0"/>
                  <a:pt x="0" y="0"/>
                </a:cubicBezTo>
                <a:cubicBezTo>
                  <a:pt x="0" y="605"/>
                  <a:pt x="0" y="605"/>
                  <a:pt x="0" y="605"/>
                </a:cubicBezTo>
                <a:cubicBezTo>
                  <a:pt x="2826" y="605"/>
                  <a:pt x="2826" y="605"/>
                  <a:pt x="2826" y="605"/>
                </a:cubicBezTo>
                <a:cubicBezTo>
                  <a:pt x="2993" y="605"/>
                  <a:pt x="3128" y="470"/>
                  <a:pt x="3128" y="303"/>
                </a:cubicBezTo>
                <a:cubicBezTo>
                  <a:pt x="3128" y="136"/>
                  <a:pt x="2993" y="0"/>
                  <a:pt x="2826" y="0"/>
                </a:cubicBezTo>
                <a:close/>
              </a:path>
            </a:pathLst>
          </a:custGeom>
          <a:solidFill>
            <a:srgbClr val="086A46"/>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18" name="TextBox 97"/>
          <p:cNvSpPr txBox="1"/>
          <p:nvPr/>
        </p:nvSpPr>
        <p:spPr>
          <a:xfrm>
            <a:off x="5184460" y="3165812"/>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03</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3" name="TextBox 145"/>
          <p:cNvSpPr txBox="1"/>
          <p:nvPr/>
        </p:nvSpPr>
        <p:spPr>
          <a:xfrm>
            <a:off x="5897027" y="3257718"/>
            <a:ext cx="3521098" cy="502684"/>
          </a:xfrm>
          <a:prstGeom prst="rect">
            <a:avLst/>
          </a:prstGeom>
          <a:noFill/>
        </p:spPr>
        <p:txBody>
          <a:bodyPr wrap="square" lIns="162544" tIns="81271" rIns="162544" bIns="81271" rtlCol="0">
            <a:spAutoFit/>
          </a:bodyPr>
          <a:lstStyle/>
          <a:p>
            <a:pPr lvl="0" algn="ctr"/>
            <a:r>
              <a:rPr lang="en-GB" altLang="zh-CN" sz="1100" dirty="0">
                <a:solidFill>
                  <a:prstClr val="white"/>
                </a:solidFill>
                <a:cs typeface="+mn-ea"/>
                <a:sym typeface="+mn-lt"/>
              </a:rPr>
              <a:t>The local community adopted hay baling and storing instead of free grazing.</a:t>
            </a:r>
          </a:p>
        </p:txBody>
      </p:sp>
      <p:sp>
        <p:nvSpPr>
          <p:cNvPr id="7" name="MH_SubTitle_2"/>
          <p:cNvSpPr/>
          <p:nvPr>
            <p:custDataLst>
              <p:tags r:id="rId8"/>
            </p:custDataLst>
          </p:nvPr>
        </p:nvSpPr>
        <p:spPr bwMode="auto">
          <a:xfrm>
            <a:off x="6104341" y="2068633"/>
            <a:ext cx="944961" cy="632059"/>
          </a:xfrm>
          <a:custGeom>
            <a:avLst/>
            <a:gdLst>
              <a:gd name="T0" fmla="*/ 602 w 904"/>
              <a:gd name="T1" fmla="*/ 0 h 604"/>
              <a:gd name="T2" fmla="*/ 904 w 904"/>
              <a:gd name="T3" fmla="*/ 302 h 604"/>
              <a:gd name="T4" fmla="*/ 602 w 904"/>
              <a:gd name="T5" fmla="*/ 604 h 604"/>
              <a:gd name="T6" fmla="*/ 0 w 904"/>
              <a:gd name="T7" fmla="*/ 604 h 604"/>
              <a:gd name="T8" fmla="*/ 0 w 904"/>
              <a:gd name="T9" fmla="*/ 0 h 604"/>
              <a:gd name="T10" fmla="*/ 602 w 904"/>
              <a:gd name="T11" fmla="*/ 0 h 604"/>
            </a:gdLst>
            <a:ahLst/>
            <a:cxnLst>
              <a:cxn ang="0">
                <a:pos x="T0" y="T1"/>
              </a:cxn>
              <a:cxn ang="0">
                <a:pos x="T2" y="T3"/>
              </a:cxn>
              <a:cxn ang="0">
                <a:pos x="T4" y="T5"/>
              </a:cxn>
              <a:cxn ang="0">
                <a:pos x="T6" y="T7"/>
              </a:cxn>
              <a:cxn ang="0">
                <a:pos x="T8" y="T9"/>
              </a:cxn>
              <a:cxn ang="0">
                <a:pos x="T10" y="T11"/>
              </a:cxn>
            </a:cxnLst>
            <a:rect l="0" t="0" r="r" b="b"/>
            <a:pathLst>
              <a:path w="904" h="604">
                <a:moveTo>
                  <a:pt x="602" y="0"/>
                </a:moveTo>
                <a:cubicBezTo>
                  <a:pt x="769" y="0"/>
                  <a:pt x="904" y="135"/>
                  <a:pt x="904" y="302"/>
                </a:cubicBezTo>
                <a:cubicBezTo>
                  <a:pt x="904" y="469"/>
                  <a:pt x="769" y="604"/>
                  <a:pt x="602" y="604"/>
                </a:cubicBezTo>
                <a:cubicBezTo>
                  <a:pt x="0" y="604"/>
                  <a:pt x="0" y="604"/>
                  <a:pt x="0" y="604"/>
                </a:cubicBezTo>
                <a:cubicBezTo>
                  <a:pt x="0" y="0"/>
                  <a:pt x="0" y="0"/>
                  <a:pt x="0" y="0"/>
                </a:cubicBezTo>
                <a:lnTo>
                  <a:pt x="602" y="0"/>
                </a:lnTo>
                <a:close/>
              </a:path>
            </a:pathLst>
          </a:custGeom>
          <a:solidFill>
            <a:srgbClr val="95C159"/>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8" name="MH_Text_2"/>
          <p:cNvSpPr/>
          <p:nvPr>
            <p:custDataLst>
              <p:tags r:id="rId9"/>
            </p:custDataLst>
          </p:nvPr>
        </p:nvSpPr>
        <p:spPr bwMode="auto">
          <a:xfrm>
            <a:off x="2835577" y="2068633"/>
            <a:ext cx="3268765" cy="632059"/>
          </a:xfrm>
          <a:custGeom>
            <a:avLst/>
            <a:gdLst>
              <a:gd name="T0" fmla="*/ 240259 w 3128"/>
              <a:gd name="T1" fmla="*/ 0 h 604"/>
              <a:gd name="T2" fmla="*/ 2488509 w 3128"/>
              <a:gd name="T3" fmla="*/ 0 h 604"/>
              <a:gd name="T4" fmla="*/ 2488509 w 3128"/>
              <a:gd name="T5" fmla="*/ 481944 h 604"/>
              <a:gd name="T6" fmla="*/ 240259 w 3128"/>
              <a:gd name="T7" fmla="*/ 481944 h 604"/>
              <a:gd name="T8" fmla="*/ 0 w 3128"/>
              <a:gd name="T9" fmla="*/ 240972 h 604"/>
              <a:gd name="T10" fmla="*/ 240259 w 3128"/>
              <a:gd name="T11" fmla="*/ 0 h 604"/>
              <a:gd name="T12" fmla="*/ 0 60000 65536"/>
              <a:gd name="T13" fmla="*/ 0 60000 65536"/>
              <a:gd name="T14" fmla="*/ 0 60000 65536"/>
              <a:gd name="T15" fmla="*/ 0 60000 65536"/>
              <a:gd name="T16" fmla="*/ 0 60000 65536"/>
              <a:gd name="T17" fmla="*/ 0 60000 65536"/>
              <a:gd name="T18" fmla="*/ 0 w 3128"/>
              <a:gd name="T19" fmla="*/ 0 h 604"/>
              <a:gd name="T20" fmla="*/ 3128 w 3128"/>
              <a:gd name="T21" fmla="*/ 604 h 604"/>
            </a:gdLst>
            <a:ahLst/>
            <a:cxnLst>
              <a:cxn ang="T12">
                <a:pos x="T0" y="T1"/>
              </a:cxn>
              <a:cxn ang="T13">
                <a:pos x="T2" y="T3"/>
              </a:cxn>
              <a:cxn ang="T14">
                <a:pos x="T4" y="T5"/>
              </a:cxn>
              <a:cxn ang="T15">
                <a:pos x="T6" y="T7"/>
              </a:cxn>
              <a:cxn ang="T16">
                <a:pos x="T8" y="T9"/>
              </a:cxn>
              <a:cxn ang="T17">
                <a:pos x="T10" y="T11"/>
              </a:cxn>
            </a:cxnLst>
            <a:rect l="T18" t="T19" r="T20" b="T21"/>
            <a:pathLst>
              <a:path w="3128" h="604">
                <a:moveTo>
                  <a:pt x="302" y="0"/>
                </a:moveTo>
                <a:cubicBezTo>
                  <a:pt x="3128" y="0"/>
                  <a:pt x="3128" y="0"/>
                  <a:pt x="3128" y="0"/>
                </a:cubicBezTo>
                <a:cubicBezTo>
                  <a:pt x="3128" y="604"/>
                  <a:pt x="3128" y="604"/>
                  <a:pt x="3128" y="604"/>
                </a:cubicBezTo>
                <a:cubicBezTo>
                  <a:pt x="302" y="604"/>
                  <a:pt x="302" y="604"/>
                  <a:pt x="302" y="604"/>
                </a:cubicBezTo>
                <a:cubicBezTo>
                  <a:pt x="135" y="604"/>
                  <a:pt x="0" y="469"/>
                  <a:pt x="0" y="302"/>
                </a:cubicBezTo>
                <a:cubicBezTo>
                  <a:pt x="0" y="135"/>
                  <a:pt x="135" y="0"/>
                  <a:pt x="302" y="0"/>
                </a:cubicBezTo>
                <a:close/>
              </a:path>
            </a:pathLst>
          </a:custGeom>
          <a:solidFill>
            <a:srgbClr val="95C159"/>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7" name="TextBox 97"/>
          <p:cNvSpPr txBox="1"/>
          <p:nvPr/>
        </p:nvSpPr>
        <p:spPr>
          <a:xfrm>
            <a:off x="6100170" y="2064968"/>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04</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4" name="TextBox 145"/>
          <p:cNvSpPr txBox="1"/>
          <p:nvPr/>
        </p:nvSpPr>
        <p:spPr>
          <a:xfrm>
            <a:off x="2753719" y="2147565"/>
            <a:ext cx="3521098" cy="579628"/>
          </a:xfrm>
          <a:prstGeom prst="rect">
            <a:avLst/>
          </a:prstGeom>
          <a:noFill/>
        </p:spPr>
        <p:txBody>
          <a:bodyPr wrap="square" lIns="162544" tIns="81271" rIns="162544" bIns="81271" rtlCol="0">
            <a:spAutoFit/>
          </a:bodyPr>
          <a:lstStyle/>
          <a:p>
            <a:pPr lvl="0" algn="ctr"/>
            <a:r>
              <a:rPr lang="en-GB" altLang="zh-CN" sz="900" dirty="0">
                <a:solidFill>
                  <a:prstClr val="white"/>
                </a:solidFill>
                <a:cs typeface="+mn-ea"/>
                <a:sym typeface="+mn-lt"/>
              </a:rPr>
              <a:t>Increased availability of produced hay in the project areas reduced transportation of fodder/hay from the far highland areas.</a:t>
            </a:r>
          </a:p>
        </p:txBody>
      </p:sp>
      <p:sp>
        <p:nvSpPr>
          <p:cNvPr id="5" name="MH_SubTitle_1"/>
          <p:cNvSpPr/>
          <p:nvPr>
            <p:custDataLst>
              <p:tags r:id="rId10"/>
            </p:custDataLst>
          </p:nvPr>
        </p:nvSpPr>
        <p:spPr bwMode="auto">
          <a:xfrm>
            <a:off x="5167727" y="985999"/>
            <a:ext cx="940788" cy="629973"/>
          </a:xfrm>
          <a:custGeom>
            <a:avLst/>
            <a:gdLst>
              <a:gd name="T0" fmla="*/ 302 w 904"/>
              <a:gd name="T1" fmla="*/ 0 h 605"/>
              <a:gd name="T2" fmla="*/ 0 w 904"/>
              <a:gd name="T3" fmla="*/ 303 h 605"/>
              <a:gd name="T4" fmla="*/ 302 w 904"/>
              <a:gd name="T5" fmla="*/ 605 h 605"/>
              <a:gd name="T6" fmla="*/ 904 w 904"/>
              <a:gd name="T7" fmla="*/ 605 h 605"/>
              <a:gd name="T8" fmla="*/ 904 w 904"/>
              <a:gd name="T9" fmla="*/ 0 h 605"/>
              <a:gd name="T10" fmla="*/ 302 w 904"/>
              <a:gd name="T11" fmla="*/ 0 h 605"/>
            </a:gdLst>
            <a:ahLst/>
            <a:cxnLst>
              <a:cxn ang="0">
                <a:pos x="T0" y="T1"/>
              </a:cxn>
              <a:cxn ang="0">
                <a:pos x="T2" y="T3"/>
              </a:cxn>
              <a:cxn ang="0">
                <a:pos x="T4" y="T5"/>
              </a:cxn>
              <a:cxn ang="0">
                <a:pos x="T6" y="T7"/>
              </a:cxn>
              <a:cxn ang="0">
                <a:pos x="T8" y="T9"/>
              </a:cxn>
              <a:cxn ang="0">
                <a:pos x="T10" y="T11"/>
              </a:cxn>
            </a:cxnLst>
            <a:rect l="0" t="0" r="r" b="b"/>
            <a:pathLst>
              <a:path w="904" h="605">
                <a:moveTo>
                  <a:pt x="302" y="0"/>
                </a:moveTo>
                <a:cubicBezTo>
                  <a:pt x="135" y="0"/>
                  <a:pt x="0" y="136"/>
                  <a:pt x="0" y="303"/>
                </a:cubicBezTo>
                <a:cubicBezTo>
                  <a:pt x="0" y="470"/>
                  <a:pt x="135" y="605"/>
                  <a:pt x="302" y="605"/>
                </a:cubicBezTo>
                <a:cubicBezTo>
                  <a:pt x="904" y="605"/>
                  <a:pt x="904" y="605"/>
                  <a:pt x="904" y="605"/>
                </a:cubicBezTo>
                <a:cubicBezTo>
                  <a:pt x="904" y="0"/>
                  <a:pt x="904" y="0"/>
                  <a:pt x="904" y="0"/>
                </a:cubicBezTo>
                <a:lnTo>
                  <a:pt x="302" y="0"/>
                </a:lnTo>
                <a:close/>
              </a:path>
            </a:pathLst>
          </a:custGeom>
          <a:solidFill>
            <a:srgbClr val="086A46"/>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2700" b="1"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6" name="MH_Text_1"/>
          <p:cNvSpPr/>
          <p:nvPr>
            <p:custDataLst>
              <p:tags r:id="rId11"/>
            </p:custDataLst>
          </p:nvPr>
        </p:nvSpPr>
        <p:spPr bwMode="auto">
          <a:xfrm>
            <a:off x="6108514" y="985999"/>
            <a:ext cx="3247908" cy="629973"/>
          </a:xfrm>
          <a:custGeom>
            <a:avLst/>
            <a:gdLst>
              <a:gd name="T0" fmla="*/ 2234014 w 3128"/>
              <a:gd name="T1" fmla="*/ 0 h 605"/>
              <a:gd name="T2" fmla="*/ 0 w 3128"/>
              <a:gd name="T3" fmla="*/ 0 h 605"/>
              <a:gd name="T4" fmla="*/ 0 w 3128"/>
              <a:gd name="T5" fmla="*/ 479318 h 605"/>
              <a:gd name="T6" fmla="*/ 2234014 w 3128"/>
              <a:gd name="T7" fmla="*/ 479318 h 605"/>
              <a:gd name="T8" fmla="*/ 2472752 w 3128"/>
              <a:gd name="T9" fmla="*/ 240055 h 605"/>
              <a:gd name="T10" fmla="*/ 2234014 w 3128"/>
              <a:gd name="T11" fmla="*/ 0 h 605"/>
              <a:gd name="T12" fmla="*/ 0 60000 65536"/>
              <a:gd name="T13" fmla="*/ 0 60000 65536"/>
              <a:gd name="T14" fmla="*/ 0 60000 65536"/>
              <a:gd name="T15" fmla="*/ 0 60000 65536"/>
              <a:gd name="T16" fmla="*/ 0 60000 65536"/>
              <a:gd name="T17" fmla="*/ 0 60000 65536"/>
              <a:gd name="T18" fmla="*/ 0 w 3128"/>
              <a:gd name="T19" fmla="*/ 0 h 605"/>
              <a:gd name="T20" fmla="*/ 3128 w 3128"/>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3128" h="605">
                <a:moveTo>
                  <a:pt x="2826" y="0"/>
                </a:moveTo>
                <a:cubicBezTo>
                  <a:pt x="0" y="0"/>
                  <a:pt x="0" y="0"/>
                  <a:pt x="0" y="0"/>
                </a:cubicBezTo>
                <a:cubicBezTo>
                  <a:pt x="0" y="605"/>
                  <a:pt x="0" y="605"/>
                  <a:pt x="0" y="605"/>
                </a:cubicBezTo>
                <a:cubicBezTo>
                  <a:pt x="2826" y="605"/>
                  <a:pt x="2826" y="605"/>
                  <a:pt x="2826" y="605"/>
                </a:cubicBezTo>
                <a:cubicBezTo>
                  <a:pt x="2993" y="605"/>
                  <a:pt x="3128" y="470"/>
                  <a:pt x="3128" y="303"/>
                </a:cubicBezTo>
                <a:cubicBezTo>
                  <a:pt x="3128" y="136"/>
                  <a:pt x="2993" y="0"/>
                  <a:pt x="2826" y="0"/>
                </a:cubicBezTo>
                <a:close/>
              </a:path>
            </a:pathLst>
          </a:custGeom>
          <a:solidFill>
            <a:srgbClr val="086A46"/>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6" name="TextBox 97"/>
          <p:cNvSpPr txBox="1"/>
          <p:nvPr/>
        </p:nvSpPr>
        <p:spPr>
          <a:xfrm>
            <a:off x="5200976" y="969374"/>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05</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5" name="TextBox 145"/>
          <p:cNvSpPr txBox="1"/>
          <p:nvPr/>
        </p:nvSpPr>
        <p:spPr>
          <a:xfrm>
            <a:off x="5958629" y="1098864"/>
            <a:ext cx="3521098" cy="441128"/>
          </a:xfrm>
          <a:prstGeom prst="rect">
            <a:avLst/>
          </a:prstGeom>
          <a:noFill/>
        </p:spPr>
        <p:txBody>
          <a:bodyPr wrap="square" lIns="162544" tIns="81271" rIns="162544" bIns="81271" rtlCol="0">
            <a:spAutoFit/>
          </a:bodyPr>
          <a:lstStyle/>
          <a:p>
            <a:pPr lvl="0" algn="ctr"/>
            <a:r>
              <a:rPr lang="en-GB" altLang="zh-CN" sz="900" dirty="0">
                <a:solidFill>
                  <a:prstClr val="white"/>
                </a:solidFill>
                <a:cs typeface="+mn-ea"/>
                <a:sym typeface="+mn-lt"/>
              </a:rPr>
              <a:t>About 370,742 household heads benefited with the supply of fodder for 1,736,975 livestock) </a:t>
            </a:r>
          </a:p>
        </p:txBody>
      </p:sp>
      <p:pic>
        <p:nvPicPr>
          <p:cNvPr id="30" name="Picture 30_1_1"/>
          <p:cNvPicPr>
            <a:picLocks noChangeAspect="1"/>
          </p:cNvPicPr>
          <p:nvPr/>
        </p:nvPicPr>
        <p:blipFill rotWithShape="1">
          <a:blip r:embed="rId14"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41" name="TextBox 34_1_1_1"/>
          <p:cNvSpPr txBox="1"/>
          <p:nvPr/>
        </p:nvSpPr>
        <p:spPr>
          <a:xfrm>
            <a:off x="691661" y="264868"/>
            <a:ext cx="3956540" cy="338554"/>
          </a:xfrm>
          <a:prstGeom prst="rect">
            <a:avLst/>
          </a:prstGeom>
          <a:noFill/>
        </p:spPr>
        <p:txBody>
          <a:bodyPr wrap="squar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US" altLang="zh-CN" sz="1600" dirty="0">
                <a:solidFill>
                  <a:prstClr val="black">
                    <a:lumMod val="85000"/>
                    <a:lumOff val="15000"/>
                  </a:prstClr>
                </a:solidFill>
                <a:latin typeface="造字工房悦黑体验版纤细体"/>
                <a:ea typeface="+mn-ea"/>
                <a:cs typeface="+mn-ea"/>
                <a:sym typeface="+mn-lt"/>
              </a:rPr>
              <a:t>Rangelands  Management </a:t>
            </a:r>
            <a:r>
              <a:rPr lang="en-US" altLang="zh-CN" sz="1600" dirty="0" err="1">
                <a:solidFill>
                  <a:prstClr val="black">
                    <a:lumMod val="85000"/>
                    <a:lumOff val="15000"/>
                  </a:prstClr>
                </a:solidFill>
                <a:latin typeface="造字工房悦黑体验版纤细体"/>
                <a:ea typeface="+mn-ea"/>
                <a:cs typeface="+mn-ea"/>
                <a:sym typeface="+mn-lt"/>
              </a:rPr>
              <a:t>Cont</a:t>
            </a:r>
            <a:r>
              <a:rPr lang="en-US" altLang="zh-CN" sz="1600" dirty="0">
                <a:solidFill>
                  <a:prstClr val="black">
                    <a:lumMod val="85000"/>
                    <a:lumOff val="15000"/>
                  </a:prstClr>
                </a:solidFill>
                <a:latin typeface="造字工房悦黑体验版纤细体"/>
                <a:ea typeface="+mn-ea"/>
                <a:cs typeface="+mn-ea"/>
                <a:sym typeface="+mn-lt"/>
              </a:rPr>
              <a:t>…</a:t>
            </a:r>
            <a:endParaRPr kumimoji="0" lang="zh-CN" altLang="en-US" sz="1600" b="1" i="0" u="none" strike="noStrike" kern="1200" cap="none" spc="0" normalizeH="0" baseline="0" noProof="0" dirty="0">
              <a:ln>
                <a:noFill/>
              </a:ln>
              <a:solidFill>
                <a:prstClr val="black">
                  <a:lumMod val="85000"/>
                  <a:lumOff val="15000"/>
                </a:prstClr>
              </a:solidFill>
              <a:effectLst/>
              <a:uLnTx/>
              <a:uFillTx/>
              <a:latin typeface="造字工房悦黑体验版纤细体"/>
              <a:ea typeface="+mn-ea"/>
              <a:cs typeface="+mn-ea"/>
              <a:sym typeface="+mn-lt"/>
            </a:endParaRPr>
          </a:p>
        </p:txBody>
      </p:sp>
      <p:sp>
        <p:nvSpPr>
          <p:cNvPr id="2" name="Rectangle 1"/>
          <p:cNvSpPr/>
          <p:nvPr/>
        </p:nvSpPr>
        <p:spPr>
          <a:xfrm>
            <a:off x="6241973" y="26370"/>
            <a:ext cx="5890156" cy="584775"/>
          </a:xfrm>
          <a:prstGeom prst="rect">
            <a:avLst/>
          </a:prstGeom>
          <a:solidFill>
            <a:schemeClr val="accent1">
              <a:lumMod val="50000"/>
            </a:schemeClr>
          </a:solidFill>
        </p:spPr>
        <p:txBody>
          <a:bodyPr wrap="square">
            <a:spAutoFit/>
          </a:bodyPr>
          <a:lstStyle/>
          <a:p>
            <a:r>
              <a:rPr lang="en-GB"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As a result, of the Rangeland Management and Pasture Development activities the following key results were achieved</a:t>
            </a:r>
            <a:endParaRPr lang="en-GB"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数据 11"/>
          <p:cNvSpPr/>
          <p:nvPr/>
        </p:nvSpPr>
        <p:spPr>
          <a:xfrm>
            <a:off x="2403298" y="-26243"/>
            <a:ext cx="7241838" cy="688424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46296"/>
              <a:gd name="connsiteY0-2" fmla="*/ 12060 h 12060"/>
              <a:gd name="connsiteX1-3" fmla="*/ 2000 w 46296"/>
              <a:gd name="connsiteY1-4" fmla="*/ 2060 h 12060"/>
              <a:gd name="connsiteX2-5" fmla="*/ 46296 w 46296"/>
              <a:gd name="connsiteY2-6" fmla="*/ 0 h 12060"/>
              <a:gd name="connsiteX3-7" fmla="*/ 8000 w 46296"/>
              <a:gd name="connsiteY3-8" fmla="*/ 12060 h 12060"/>
              <a:gd name="connsiteX4-9" fmla="*/ 0 w 46296"/>
              <a:gd name="connsiteY4-10" fmla="*/ 12060 h 12060"/>
              <a:gd name="connsiteX0-11" fmla="*/ 0 w 46296"/>
              <a:gd name="connsiteY0-12" fmla="*/ 12060 h 12060"/>
              <a:gd name="connsiteX1-13" fmla="*/ 43357 w 46296"/>
              <a:gd name="connsiteY1-14" fmla="*/ 23 h 12060"/>
              <a:gd name="connsiteX2-15" fmla="*/ 46296 w 46296"/>
              <a:gd name="connsiteY2-16" fmla="*/ 0 h 12060"/>
              <a:gd name="connsiteX3-17" fmla="*/ 8000 w 46296"/>
              <a:gd name="connsiteY3-18" fmla="*/ 12060 h 12060"/>
              <a:gd name="connsiteX4-19" fmla="*/ 0 w 46296"/>
              <a:gd name="connsiteY4-20" fmla="*/ 12060 h 12060"/>
              <a:gd name="connsiteX0-21" fmla="*/ 0 w 46296"/>
              <a:gd name="connsiteY0-22" fmla="*/ 12060 h 12060"/>
              <a:gd name="connsiteX1-23" fmla="*/ 43357 w 46296"/>
              <a:gd name="connsiteY1-24" fmla="*/ 23 h 12060"/>
              <a:gd name="connsiteX2-25" fmla="*/ 46296 w 46296"/>
              <a:gd name="connsiteY2-26" fmla="*/ 0 h 12060"/>
              <a:gd name="connsiteX3-27" fmla="*/ 3255 w 46296"/>
              <a:gd name="connsiteY3-28" fmla="*/ 12060 h 12060"/>
              <a:gd name="connsiteX4-29" fmla="*/ 0 w 46296"/>
              <a:gd name="connsiteY4-30" fmla="*/ 12060 h 12060"/>
              <a:gd name="connsiteX0-31" fmla="*/ 0 w 46296"/>
              <a:gd name="connsiteY0-32" fmla="*/ 12060 h 12060"/>
              <a:gd name="connsiteX1-33" fmla="*/ 43357 w 46296"/>
              <a:gd name="connsiteY1-34" fmla="*/ 23 h 12060"/>
              <a:gd name="connsiteX2-35" fmla="*/ 46296 w 46296"/>
              <a:gd name="connsiteY2-36" fmla="*/ 0 h 12060"/>
              <a:gd name="connsiteX3-37" fmla="*/ 4916 w 46296"/>
              <a:gd name="connsiteY3-38" fmla="*/ 12014 h 12060"/>
              <a:gd name="connsiteX4-39" fmla="*/ 0 w 46296"/>
              <a:gd name="connsiteY4-40" fmla="*/ 12060 h 12060"/>
              <a:gd name="connsiteX0-41" fmla="*/ 0 w 45031"/>
              <a:gd name="connsiteY0-42" fmla="*/ 12037 h 12037"/>
              <a:gd name="connsiteX1-43" fmla="*/ 42092 w 45031"/>
              <a:gd name="connsiteY1-44" fmla="*/ 23 h 12037"/>
              <a:gd name="connsiteX2-45" fmla="*/ 45031 w 45031"/>
              <a:gd name="connsiteY2-46" fmla="*/ 0 h 12037"/>
              <a:gd name="connsiteX3-47" fmla="*/ 3651 w 45031"/>
              <a:gd name="connsiteY3-48" fmla="*/ 12014 h 12037"/>
              <a:gd name="connsiteX4-49" fmla="*/ 0 w 45031"/>
              <a:gd name="connsiteY4-50" fmla="*/ 12037 h 12037"/>
              <a:gd name="connsiteX0-51" fmla="*/ 0 w 43924"/>
              <a:gd name="connsiteY0-52" fmla="*/ 12060 h 12060"/>
              <a:gd name="connsiteX1-53" fmla="*/ 42092 w 43924"/>
              <a:gd name="connsiteY1-54" fmla="*/ 46 h 12060"/>
              <a:gd name="connsiteX2-55" fmla="*/ 43924 w 43924"/>
              <a:gd name="connsiteY2-56" fmla="*/ 0 h 12060"/>
              <a:gd name="connsiteX3-57" fmla="*/ 3651 w 43924"/>
              <a:gd name="connsiteY3-58" fmla="*/ 12037 h 12060"/>
              <a:gd name="connsiteX4-59" fmla="*/ 0 w 43924"/>
              <a:gd name="connsiteY4-60" fmla="*/ 12060 h 12060"/>
              <a:gd name="connsiteX0-61" fmla="*/ 0 w 43924"/>
              <a:gd name="connsiteY0-62" fmla="*/ 12060 h 12060"/>
              <a:gd name="connsiteX1-63" fmla="*/ 42092 w 43924"/>
              <a:gd name="connsiteY1-64" fmla="*/ 46 h 12060"/>
              <a:gd name="connsiteX2-65" fmla="*/ 43924 w 43924"/>
              <a:gd name="connsiteY2-66" fmla="*/ 0 h 12060"/>
              <a:gd name="connsiteX3-67" fmla="*/ 2623 w 43924"/>
              <a:gd name="connsiteY3-68" fmla="*/ 12060 h 12060"/>
              <a:gd name="connsiteX4-69" fmla="*/ 0 w 43924"/>
              <a:gd name="connsiteY4-70" fmla="*/ 12060 h 12060"/>
              <a:gd name="connsiteX0-71" fmla="*/ 0 w 43924"/>
              <a:gd name="connsiteY0-72" fmla="*/ 12060 h 12060"/>
              <a:gd name="connsiteX1-73" fmla="*/ 41776 w 43924"/>
              <a:gd name="connsiteY1-74" fmla="*/ 46 h 12060"/>
              <a:gd name="connsiteX2-75" fmla="*/ 43924 w 43924"/>
              <a:gd name="connsiteY2-76" fmla="*/ 0 h 12060"/>
              <a:gd name="connsiteX3-77" fmla="*/ 2623 w 43924"/>
              <a:gd name="connsiteY3-78" fmla="*/ 12060 h 12060"/>
              <a:gd name="connsiteX4-79" fmla="*/ 0 w 43924"/>
              <a:gd name="connsiteY4-80" fmla="*/ 12060 h 12060"/>
              <a:gd name="connsiteX0-81" fmla="*/ 0 w 43687"/>
              <a:gd name="connsiteY0-82" fmla="*/ 12060 h 12060"/>
              <a:gd name="connsiteX1-83" fmla="*/ 41539 w 43687"/>
              <a:gd name="connsiteY1-84" fmla="*/ 46 h 12060"/>
              <a:gd name="connsiteX2-85" fmla="*/ 43687 w 43687"/>
              <a:gd name="connsiteY2-86" fmla="*/ 0 h 12060"/>
              <a:gd name="connsiteX3-87" fmla="*/ 2386 w 43687"/>
              <a:gd name="connsiteY3-88" fmla="*/ 12060 h 12060"/>
              <a:gd name="connsiteX4-89" fmla="*/ 0 w 43687"/>
              <a:gd name="connsiteY4-90" fmla="*/ 12060 h 12060"/>
              <a:gd name="connsiteX0-91" fmla="*/ 0 w 43687"/>
              <a:gd name="connsiteY0-92" fmla="*/ 12083 h 12083"/>
              <a:gd name="connsiteX1-93" fmla="*/ 41697 w 43687"/>
              <a:gd name="connsiteY1-94" fmla="*/ 0 h 12083"/>
              <a:gd name="connsiteX2-95" fmla="*/ 43687 w 43687"/>
              <a:gd name="connsiteY2-96" fmla="*/ 23 h 12083"/>
              <a:gd name="connsiteX3-97" fmla="*/ 2386 w 43687"/>
              <a:gd name="connsiteY3-98" fmla="*/ 12083 h 12083"/>
              <a:gd name="connsiteX4-99" fmla="*/ 0 w 43687"/>
              <a:gd name="connsiteY4-100" fmla="*/ 12083 h 120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687" h="12083">
                <a:moveTo>
                  <a:pt x="0" y="12083"/>
                </a:moveTo>
                <a:lnTo>
                  <a:pt x="41697" y="0"/>
                </a:lnTo>
                <a:lnTo>
                  <a:pt x="43687" y="23"/>
                </a:lnTo>
                <a:lnTo>
                  <a:pt x="2386" y="12083"/>
                </a:lnTo>
                <a:lnTo>
                  <a:pt x="0" y="12083"/>
                </a:lnTo>
                <a:close/>
              </a:path>
            </a:pathLst>
          </a:custGeom>
          <a:solidFill>
            <a:schemeClr val="bg1">
              <a:lumMod val="75000"/>
            </a:schemeClr>
          </a:solidFill>
          <a:ln>
            <a:noFill/>
          </a:ln>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nvGrpSpPr>
          <p:cNvPr id="6" name="组合 7"/>
          <p:cNvGrpSpPr/>
          <p:nvPr/>
        </p:nvGrpSpPr>
        <p:grpSpPr>
          <a:xfrm>
            <a:off x="6530419" y="950389"/>
            <a:ext cx="1524760" cy="1527028"/>
            <a:chOff x="6196924" y="700143"/>
            <a:chExt cx="1107960" cy="1109608"/>
          </a:xfrm>
          <a:solidFill>
            <a:srgbClr val="0070C0"/>
          </a:solidFill>
        </p:grpSpPr>
        <p:grpSp>
          <p:nvGrpSpPr>
            <p:cNvPr id="7" name="组合 6"/>
            <p:cNvGrpSpPr/>
            <p:nvPr/>
          </p:nvGrpSpPr>
          <p:grpSpPr>
            <a:xfrm>
              <a:off x="6196924" y="700143"/>
              <a:ext cx="1107960" cy="1109608"/>
              <a:chOff x="5614583" y="639462"/>
              <a:chExt cx="1334531" cy="1336516"/>
            </a:xfrm>
            <a:grpFill/>
          </p:grpSpPr>
          <p:sp>
            <p:nvSpPr>
              <p:cNvPr id="9" name="Freeform 11"/>
              <p:cNvSpPr/>
              <p:nvPr/>
            </p:nvSpPr>
            <p:spPr bwMode="auto">
              <a:xfrm>
                <a:off x="6827973" y="1195516"/>
                <a:ext cx="121141" cy="127098"/>
              </a:xfrm>
              <a:custGeom>
                <a:avLst/>
                <a:gdLst>
                  <a:gd name="T0" fmla="*/ 61 w 61"/>
                  <a:gd name="T1" fmla="*/ 0 h 64"/>
                  <a:gd name="T2" fmla="*/ 0 w 61"/>
                  <a:gd name="T3" fmla="*/ 64 h 64"/>
                  <a:gd name="T4" fmla="*/ 61 w 61"/>
                  <a:gd name="T5" fmla="*/ 64 h 64"/>
                  <a:gd name="T6" fmla="*/ 61 w 61"/>
                  <a:gd name="T7" fmla="*/ 0 h 64"/>
                </a:gdLst>
                <a:ahLst/>
                <a:cxnLst>
                  <a:cxn ang="0">
                    <a:pos x="T0" y="T1"/>
                  </a:cxn>
                  <a:cxn ang="0">
                    <a:pos x="T2" y="T3"/>
                  </a:cxn>
                  <a:cxn ang="0">
                    <a:pos x="T4" y="T5"/>
                  </a:cxn>
                  <a:cxn ang="0">
                    <a:pos x="T6" y="T7"/>
                  </a:cxn>
                </a:cxnLst>
                <a:rect l="0" t="0" r="r" b="b"/>
                <a:pathLst>
                  <a:path w="61" h="64">
                    <a:moveTo>
                      <a:pt x="61" y="0"/>
                    </a:moveTo>
                    <a:lnTo>
                      <a:pt x="0" y="64"/>
                    </a:lnTo>
                    <a:lnTo>
                      <a:pt x="61" y="64"/>
                    </a:lnTo>
                    <a:lnTo>
                      <a:pt x="61" y="0"/>
                    </a:lnTo>
                    <a:close/>
                  </a:path>
                </a:pathLst>
              </a:custGeom>
              <a:solidFill>
                <a:srgbClr val="95C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10" name="Freeform 21"/>
              <p:cNvSpPr/>
              <p:nvPr/>
            </p:nvSpPr>
            <p:spPr bwMode="auto">
              <a:xfrm>
                <a:off x="5614583" y="639462"/>
                <a:ext cx="1334530" cy="1336516"/>
              </a:xfrm>
              <a:custGeom>
                <a:avLst/>
                <a:gdLst>
                  <a:gd name="T0" fmla="*/ 672 w 672"/>
                  <a:gd name="T1" fmla="*/ 344 h 673"/>
                  <a:gd name="T2" fmla="*/ 448 w 672"/>
                  <a:gd name="T3" fmla="*/ 117 h 673"/>
                  <a:gd name="T4" fmla="*/ 564 w 672"/>
                  <a:gd name="T5" fmla="*/ 0 h 673"/>
                  <a:gd name="T6" fmla="*/ 0 w 672"/>
                  <a:gd name="T7" fmla="*/ 0 h 673"/>
                  <a:gd name="T8" fmla="*/ 0 w 672"/>
                  <a:gd name="T9" fmla="*/ 564 h 673"/>
                  <a:gd name="T10" fmla="*/ 116 w 672"/>
                  <a:gd name="T11" fmla="*/ 448 h 673"/>
                  <a:gd name="T12" fmla="*/ 343 w 672"/>
                  <a:gd name="T13" fmla="*/ 673 h 673"/>
                  <a:gd name="T14" fmla="*/ 672 w 672"/>
                  <a:gd name="T15" fmla="*/ 344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672" y="344"/>
                    </a:moveTo>
                    <a:lnTo>
                      <a:pt x="448" y="117"/>
                    </a:lnTo>
                    <a:lnTo>
                      <a:pt x="564" y="0"/>
                    </a:lnTo>
                    <a:lnTo>
                      <a:pt x="0" y="0"/>
                    </a:lnTo>
                    <a:lnTo>
                      <a:pt x="0" y="564"/>
                    </a:lnTo>
                    <a:lnTo>
                      <a:pt x="116" y="448"/>
                    </a:lnTo>
                    <a:lnTo>
                      <a:pt x="343" y="673"/>
                    </a:lnTo>
                    <a:lnTo>
                      <a:pt x="672" y="344"/>
                    </a:lnTo>
                    <a:close/>
                  </a:path>
                </a:pathLst>
              </a:custGeom>
              <a:solidFill>
                <a:srgbClr val="95C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sp>
          <p:nvSpPr>
            <p:cNvPr id="8" name="文本框 173"/>
            <p:cNvSpPr txBox="1"/>
            <p:nvPr/>
          </p:nvSpPr>
          <p:spPr>
            <a:xfrm>
              <a:off x="6287783" y="777946"/>
              <a:ext cx="501336" cy="408151"/>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prstClr val="white"/>
                  </a:solidFill>
                  <a:effectLst/>
                  <a:uLnTx/>
                  <a:uFillTx/>
                  <a:latin typeface="造字工房悦黑体验版纤细体"/>
                  <a:cs typeface="+mn-ea"/>
                  <a:sym typeface="+mn-lt"/>
                </a:rPr>
                <a:t>04</a:t>
              </a:r>
              <a:endParaRPr kumimoji="0" lang="zh-CN" altLang="en-US" sz="3200" b="1" i="0" u="none" strike="noStrike" kern="1200" cap="none" spc="300" normalizeH="0" baseline="0" noProof="0" dirty="0">
                <a:ln>
                  <a:noFill/>
                </a:ln>
                <a:solidFill>
                  <a:prstClr val="white"/>
                </a:solidFill>
                <a:effectLst/>
                <a:uLnTx/>
                <a:uFillTx/>
                <a:latin typeface="造字工房悦黑体验版纤细体"/>
                <a:cs typeface="+mn-ea"/>
                <a:sym typeface="+mn-lt"/>
              </a:endParaRPr>
            </a:p>
          </p:txBody>
        </p:sp>
      </p:grpSp>
      <p:grpSp>
        <p:nvGrpSpPr>
          <p:cNvPr id="11" name="组合 5"/>
          <p:cNvGrpSpPr/>
          <p:nvPr/>
        </p:nvGrpSpPr>
        <p:grpSpPr>
          <a:xfrm>
            <a:off x="4476472" y="3044505"/>
            <a:ext cx="1666003" cy="1531564"/>
            <a:chOff x="4704433" y="2221823"/>
            <a:chExt cx="1210593" cy="1112904"/>
          </a:xfrm>
          <a:solidFill>
            <a:srgbClr val="0070C0"/>
          </a:solidFill>
        </p:grpSpPr>
        <p:sp>
          <p:nvSpPr>
            <p:cNvPr id="12" name="Rectangle 15"/>
            <p:cNvSpPr>
              <a:spLocks noChangeArrowheads="1"/>
            </p:cNvSpPr>
            <p:nvPr/>
          </p:nvSpPr>
          <p:spPr bwMode="auto">
            <a:xfrm>
              <a:off x="5913039" y="2506498"/>
              <a:ext cx="1987" cy="1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13" name="Freeform 16"/>
            <p:cNvSpPr/>
            <p:nvPr/>
          </p:nvSpPr>
          <p:spPr bwMode="auto">
            <a:xfrm>
              <a:off x="5913039" y="250649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nvGrpSpPr>
            <p:cNvPr id="14" name="组合 8"/>
            <p:cNvGrpSpPr/>
            <p:nvPr/>
          </p:nvGrpSpPr>
          <p:grpSpPr>
            <a:xfrm>
              <a:off x="4704433" y="2221823"/>
              <a:ext cx="1109612" cy="1112904"/>
              <a:chOff x="4467240" y="2132467"/>
              <a:chExt cx="1109612" cy="1112904"/>
            </a:xfrm>
            <a:grpFill/>
          </p:grpSpPr>
          <p:sp>
            <p:nvSpPr>
              <p:cNvPr id="16" name="Freeform 13"/>
              <p:cNvSpPr/>
              <p:nvPr/>
            </p:nvSpPr>
            <p:spPr bwMode="auto">
              <a:xfrm>
                <a:off x="5449754" y="2569764"/>
                <a:ext cx="127098" cy="127098"/>
              </a:xfrm>
              <a:custGeom>
                <a:avLst/>
                <a:gdLst>
                  <a:gd name="T0" fmla="*/ 64 w 64"/>
                  <a:gd name="T1" fmla="*/ 0 h 64"/>
                  <a:gd name="T2" fmla="*/ 0 w 64"/>
                  <a:gd name="T3" fmla="*/ 64 h 64"/>
                  <a:gd name="T4" fmla="*/ 64 w 64"/>
                  <a:gd name="T5" fmla="*/ 64 h 64"/>
                  <a:gd name="T6" fmla="*/ 64 w 64"/>
                  <a:gd name="T7" fmla="*/ 2 h 64"/>
                  <a:gd name="T8" fmla="*/ 64 w 64"/>
                  <a:gd name="T9" fmla="*/ 2 h 64"/>
                  <a:gd name="T10" fmla="*/ 64 w 64"/>
                  <a:gd name="T11" fmla="*/ 2 h 64"/>
                  <a:gd name="T12" fmla="*/ 64 w 64"/>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64" y="0"/>
                    </a:moveTo>
                    <a:lnTo>
                      <a:pt x="0" y="64"/>
                    </a:lnTo>
                    <a:lnTo>
                      <a:pt x="64" y="64"/>
                    </a:lnTo>
                    <a:lnTo>
                      <a:pt x="64" y="2"/>
                    </a:lnTo>
                    <a:lnTo>
                      <a:pt x="64" y="2"/>
                    </a:lnTo>
                    <a:lnTo>
                      <a:pt x="64" y="2"/>
                    </a:lnTo>
                    <a:lnTo>
                      <a:pt x="64" y="0"/>
                    </a:lnTo>
                    <a:close/>
                  </a:path>
                </a:pathLst>
              </a:custGeom>
              <a:solidFill>
                <a:srgbClr val="95C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17" name="Freeform 23"/>
              <p:cNvSpPr/>
              <p:nvPr/>
            </p:nvSpPr>
            <p:spPr bwMode="auto">
              <a:xfrm>
                <a:off x="4467240" y="2132467"/>
                <a:ext cx="1109609" cy="1112904"/>
              </a:xfrm>
              <a:custGeom>
                <a:avLst/>
                <a:gdLst>
                  <a:gd name="T0" fmla="*/ 673 w 673"/>
                  <a:gd name="T1" fmla="*/ 344 h 675"/>
                  <a:gd name="T2" fmla="*/ 448 w 673"/>
                  <a:gd name="T3" fmla="*/ 119 h 675"/>
                  <a:gd name="T4" fmla="*/ 564 w 673"/>
                  <a:gd name="T5" fmla="*/ 0 h 675"/>
                  <a:gd name="T6" fmla="*/ 0 w 673"/>
                  <a:gd name="T7" fmla="*/ 0 h 675"/>
                  <a:gd name="T8" fmla="*/ 0 w 673"/>
                  <a:gd name="T9" fmla="*/ 566 h 675"/>
                  <a:gd name="T10" fmla="*/ 116 w 673"/>
                  <a:gd name="T11" fmla="*/ 448 h 675"/>
                  <a:gd name="T12" fmla="*/ 341 w 673"/>
                  <a:gd name="T13" fmla="*/ 675 h 675"/>
                  <a:gd name="T14" fmla="*/ 673 w 673"/>
                  <a:gd name="T15" fmla="*/ 344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5">
                    <a:moveTo>
                      <a:pt x="673" y="344"/>
                    </a:moveTo>
                    <a:lnTo>
                      <a:pt x="448" y="119"/>
                    </a:lnTo>
                    <a:lnTo>
                      <a:pt x="564" y="0"/>
                    </a:lnTo>
                    <a:lnTo>
                      <a:pt x="0" y="0"/>
                    </a:lnTo>
                    <a:lnTo>
                      <a:pt x="0" y="566"/>
                    </a:lnTo>
                    <a:lnTo>
                      <a:pt x="116" y="448"/>
                    </a:lnTo>
                    <a:lnTo>
                      <a:pt x="341" y="675"/>
                    </a:lnTo>
                    <a:lnTo>
                      <a:pt x="673" y="344"/>
                    </a:lnTo>
                    <a:close/>
                  </a:path>
                </a:pathLst>
              </a:custGeom>
              <a:solidFill>
                <a:srgbClr val="95C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sp>
          <p:nvSpPr>
            <p:cNvPr id="15" name="文本框 173"/>
            <p:cNvSpPr txBox="1"/>
            <p:nvPr/>
          </p:nvSpPr>
          <p:spPr>
            <a:xfrm>
              <a:off x="4790566" y="2322756"/>
              <a:ext cx="501336" cy="408151"/>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prstClr val="white"/>
                  </a:solidFill>
                  <a:effectLst/>
                  <a:uLnTx/>
                  <a:uFillTx/>
                  <a:latin typeface="造字工房悦黑体验版纤细体"/>
                  <a:cs typeface="+mn-ea"/>
                  <a:sym typeface="+mn-lt"/>
                </a:rPr>
                <a:t>02</a:t>
              </a:r>
              <a:endParaRPr kumimoji="0" lang="zh-CN" altLang="en-US" sz="3200" b="1" i="0" u="none" strike="noStrike" kern="1200" cap="none" spc="300" normalizeH="0" baseline="0" noProof="0" dirty="0">
                <a:ln>
                  <a:noFill/>
                </a:ln>
                <a:solidFill>
                  <a:prstClr val="white"/>
                </a:solidFill>
                <a:effectLst/>
                <a:uLnTx/>
                <a:uFillTx/>
                <a:latin typeface="造字工房悦黑体验版纤细体"/>
                <a:cs typeface="+mn-ea"/>
                <a:sym typeface="+mn-lt"/>
              </a:endParaRPr>
            </a:p>
          </p:txBody>
        </p:sp>
      </p:grpSp>
      <p:grpSp>
        <p:nvGrpSpPr>
          <p:cNvPr id="18" name="组合 9"/>
          <p:cNvGrpSpPr/>
          <p:nvPr/>
        </p:nvGrpSpPr>
        <p:grpSpPr>
          <a:xfrm>
            <a:off x="6215538" y="2674322"/>
            <a:ext cx="1527028" cy="1533835"/>
            <a:chOff x="5968119" y="1952831"/>
            <a:chExt cx="1109608" cy="1114554"/>
          </a:xfrm>
          <a:solidFill>
            <a:srgbClr val="00B0F0"/>
          </a:solidFill>
        </p:grpSpPr>
        <p:sp>
          <p:nvSpPr>
            <p:cNvPr id="19" name="Freeform 9"/>
            <p:cNvSpPr/>
            <p:nvPr/>
          </p:nvSpPr>
          <p:spPr bwMode="auto">
            <a:xfrm>
              <a:off x="5968119" y="1952831"/>
              <a:ext cx="1109608" cy="1114554"/>
            </a:xfrm>
            <a:custGeom>
              <a:avLst/>
              <a:gdLst>
                <a:gd name="T0" fmla="*/ 0 w 673"/>
                <a:gd name="T1" fmla="*/ 332 h 676"/>
                <a:gd name="T2" fmla="*/ 225 w 673"/>
                <a:gd name="T3" fmla="*/ 557 h 676"/>
                <a:gd name="T4" fmla="*/ 109 w 673"/>
                <a:gd name="T5" fmla="*/ 676 h 676"/>
                <a:gd name="T6" fmla="*/ 673 w 673"/>
                <a:gd name="T7" fmla="*/ 676 h 676"/>
                <a:gd name="T8" fmla="*/ 673 w 673"/>
                <a:gd name="T9" fmla="*/ 109 h 676"/>
                <a:gd name="T10" fmla="*/ 557 w 673"/>
                <a:gd name="T11" fmla="*/ 228 h 676"/>
                <a:gd name="T12" fmla="*/ 329 w 673"/>
                <a:gd name="T13" fmla="*/ 0 h 676"/>
                <a:gd name="T14" fmla="*/ 0 w 673"/>
                <a:gd name="T15" fmla="*/ 332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676">
                  <a:moveTo>
                    <a:pt x="0" y="332"/>
                  </a:moveTo>
                  <a:lnTo>
                    <a:pt x="225" y="557"/>
                  </a:lnTo>
                  <a:lnTo>
                    <a:pt x="109" y="676"/>
                  </a:lnTo>
                  <a:lnTo>
                    <a:pt x="673" y="676"/>
                  </a:lnTo>
                  <a:lnTo>
                    <a:pt x="673" y="109"/>
                  </a:lnTo>
                  <a:lnTo>
                    <a:pt x="557" y="228"/>
                  </a:lnTo>
                  <a:lnTo>
                    <a:pt x="329" y="0"/>
                  </a:lnTo>
                  <a:lnTo>
                    <a:pt x="0" y="332"/>
                  </a:lnTo>
                  <a:close/>
                </a:path>
              </a:pathLst>
            </a:custGeom>
            <a:solidFill>
              <a:srgbClr val="086A4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20" name="文本框 173"/>
            <p:cNvSpPr txBox="1"/>
            <p:nvPr/>
          </p:nvSpPr>
          <p:spPr>
            <a:xfrm>
              <a:off x="6482784" y="2591437"/>
              <a:ext cx="501336" cy="408151"/>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prstClr val="white"/>
                  </a:solidFill>
                  <a:effectLst/>
                  <a:uLnTx/>
                  <a:uFillTx/>
                  <a:latin typeface="造字工房悦黑体验版纤细体"/>
                  <a:cs typeface="+mn-ea"/>
                  <a:sym typeface="+mn-lt"/>
                </a:rPr>
                <a:t>03</a:t>
              </a:r>
              <a:endParaRPr kumimoji="0" lang="zh-CN" altLang="en-US" sz="3200" b="1" i="0" u="none" strike="noStrike" kern="1200" cap="none" spc="300" normalizeH="0" baseline="0" noProof="0" dirty="0">
                <a:ln>
                  <a:noFill/>
                </a:ln>
                <a:solidFill>
                  <a:prstClr val="white"/>
                </a:solidFill>
                <a:effectLst/>
                <a:uLnTx/>
                <a:uFillTx/>
                <a:latin typeface="造字工房悦黑体验版纤细体"/>
                <a:cs typeface="+mn-ea"/>
                <a:sym typeface="+mn-lt"/>
              </a:endParaRPr>
            </a:p>
          </p:txBody>
        </p:sp>
      </p:grpSp>
      <p:grpSp>
        <p:nvGrpSpPr>
          <p:cNvPr id="21" name="组合 1"/>
          <p:cNvGrpSpPr/>
          <p:nvPr/>
        </p:nvGrpSpPr>
        <p:grpSpPr>
          <a:xfrm>
            <a:off x="4143272" y="4756609"/>
            <a:ext cx="1524760" cy="1527028"/>
            <a:chOff x="4462315" y="3465915"/>
            <a:chExt cx="1107960" cy="1109608"/>
          </a:xfrm>
          <a:solidFill>
            <a:srgbClr val="00B0F0"/>
          </a:solidFill>
        </p:grpSpPr>
        <p:sp>
          <p:nvSpPr>
            <p:cNvPr id="22" name="Freeform 8"/>
            <p:cNvSpPr/>
            <p:nvPr/>
          </p:nvSpPr>
          <p:spPr bwMode="auto">
            <a:xfrm>
              <a:off x="4462315" y="3465915"/>
              <a:ext cx="1107960" cy="1109608"/>
            </a:xfrm>
            <a:custGeom>
              <a:avLst/>
              <a:gdLst>
                <a:gd name="T0" fmla="*/ 0 w 672"/>
                <a:gd name="T1" fmla="*/ 332 h 673"/>
                <a:gd name="T2" fmla="*/ 224 w 672"/>
                <a:gd name="T3" fmla="*/ 557 h 673"/>
                <a:gd name="T4" fmla="*/ 108 w 672"/>
                <a:gd name="T5" fmla="*/ 673 h 673"/>
                <a:gd name="T6" fmla="*/ 672 w 672"/>
                <a:gd name="T7" fmla="*/ 673 h 673"/>
                <a:gd name="T8" fmla="*/ 672 w 672"/>
                <a:gd name="T9" fmla="*/ 109 h 673"/>
                <a:gd name="T10" fmla="*/ 556 w 672"/>
                <a:gd name="T11" fmla="*/ 225 h 673"/>
                <a:gd name="T12" fmla="*/ 329 w 672"/>
                <a:gd name="T13" fmla="*/ 0 h 673"/>
                <a:gd name="T14" fmla="*/ 0 w 672"/>
                <a:gd name="T15" fmla="*/ 332 h 6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3">
                  <a:moveTo>
                    <a:pt x="0" y="332"/>
                  </a:moveTo>
                  <a:lnTo>
                    <a:pt x="224" y="557"/>
                  </a:lnTo>
                  <a:lnTo>
                    <a:pt x="108" y="673"/>
                  </a:lnTo>
                  <a:lnTo>
                    <a:pt x="672" y="673"/>
                  </a:lnTo>
                  <a:lnTo>
                    <a:pt x="672" y="109"/>
                  </a:lnTo>
                  <a:lnTo>
                    <a:pt x="556" y="225"/>
                  </a:lnTo>
                  <a:lnTo>
                    <a:pt x="329" y="0"/>
                  </a:lnTo>
                  <a:lnTo>
                    <a:pt x="0" y="332"/>
                  </a:lnTo>
                  <a:close/>
                </a:path>
              </a:pathLst>
            </a:custGeom>
            <a:solidFill>
              <a:srgbClr val="086A4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23" name="文本框 173"/>
            <p:cNvSpPr txBox="1"/>
            <p:nvPr/>
          </p:nvSpPr>
          <p:spPr>
            <a:xfrm>
              <a:off x="4938051" y="4013830"/>
              <a:ext cx="501336" cy="408151"/>
            </a:xfrm>
            <a:prstGeom prst="rect">
              <a:avLst/>
            </a:prstGeom>
            <a:noFill/>
          </p:spPr>
          <p:txBody>
            <a:bodyPr wrap="none" lIns="68580" tIns="34290" rIns="68580" bIns="3429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300" normalizeH="0" baseline="0" noProof="0" dirty="0">
                  <a:ln>
                    <a:noFill/>
                  </a:ln>
                  <a:solidFill>
                    <a:prstClr val="white"/>
                  </a:solidFill>
                  <a:effectLst/>
                  <a:uLnTx/>
                  <a:uFillTx/>
                  <a:latin typeface="造字工房悦黑体验版纤细体"/>
                  <a:cs typeface="+mn-ea"/>
                  <a:sym typeface="+mn-lt"/>
                </a:rPr>
                <a:t>01</a:t>
              </a:r>
              <a:endParaRPr kumimoji="0" lang="zh-CN" altLang="en-US" sz="3200" b="1" i="0" u="none" strike="noStrike" kern="1200" cap="none" spc="300" normalizeH="0" baseline="0" noProof="0" dirty="0">
                <a:ln>
                  <a:noFill/>
                </a:ln>
                <a:solidFill>
                  <a:prstClr val="white"/>
                </a:solidFill>
                <a:effectLst/>
                <a:uLnTx/>
                <a:uFillTx/>
                <a:latin typeface="造字工房悦黑体验版纤细体"/>
                <a:cs typeface="+mn-ea"/>
                <a:sym typeface="+mn-lt"/>
              </a:endParaRPr>
            </a:p>
          </p:txBody>
        </p:sp>
      </p:grpSp>
      <p:sp>
        <p:nvSpPr>
          <p:cNvPr id="33" name="TextBox 145"/>
          <p:cNvSpPr txBox="1"/>
          <p:nvPr/>
        </p:nvSpPr>
        <p:spPr>
          <a:xfrm>
            <a:off x="1385180" y="3454127"/>
            <a:ext cx="3033835" cy="487808"/>
          </a:xfrm>
          <a:prstGeom prst="rect">
            <a:avLst/>
          </a:prstGeom>
          <a:noFill/>
        </p:spPr>
        <p:txBody>
          <a:bodyPr wrap="square" lIns="162544" tIns="81271" rIns="162544" bIns="81271" rtlCol="0">
            <a:spAutoFit/>
          </a:bodyPr>
          <a:lstStyle/>
          <a:p>
            <a:pPr marL="285750" lvl="0" indent="-285750" algn="r">
              <a:lnSpc>
                <a:spcPct val="150000"/>
              </a:lnSpc>
              <a:buFont typeface="Arial" panose="020B0604020202020204" pitchFamily="34" charset="0"/>
              <a:buChar char="•"/>
            </a:pPr>
            <a:r>
              <a:rPr lang="en-GB" altLang="zh-CN" sz="1600" dirty="0">
                <a:solidFill>
                  <a:prstClr val="black">
                    <a:lumMod val="75000"/>
                    <a:lumOff val="25000"/>
                  </a:prstClr>
                </a:solidFill>
                <a:cs typeface="+mn-ea"/>
                <a:sym typeface="+mn-lt"/>
              </a:rPr>
              <a:t>1,400 </a:t>
            </a:r>
            <a:r>
              <a:rPr lang="en-GB" altLang="zh-CN" sz="1600" dirty="0" err="1">
                <a:solidFill>
                  <a:prstClr val="black">
                    <a:lumMod val="75000"/>
                    <a:lumOff val="25000"/>
                  </a:prstClr>
                </a:solidFill>
                <a:cs typeface="+mn-ea"/>
                <a:sym typeface="+mn-lt"/>
              </a:rPr>
              <a:t>kms</a:t>
            </a:r>
            <a:r>
              <a:rPr lang="en-GB" altLang="zh-CN" sz="1600" dirty="0">
                <a:solidFill>
                  <a:prstClr val="black">
                    <a:lumMod val="75000"/>
                    <a:lumOff val="25000"/>
                  </a:prstClr>
                </a:solidFill>
                <a:cs typeface="+mn-ea"/>
                <a:sym typeface="+mn-lt"/>
              </a:rPr>
              <a:t> of  feeder road </a:t>
            </a:r>
          </a:p>
        </p:txBody>
      </p:sp>
      <p:sp>
        <p:nvSpPr>
          <p:cNvPr id="34" name="TextBox 148"/>
          <p:cNvSpPr txBox="1"/>
          <p:nvPr/>
        </p:nvSpPr>
        <p:spPr>
          <a:xfrm>
            <a:off x="2573902" y="3204880"/>
            <a:ext cx="1829985" cy="276999"/>
          </a:xfrm>
          <a:prstGeom prst="rect">
            <a:avLst/>
          </a:prstGeom>
          <a:noFill/>
        </p:spPr>
        <p:txBody>
          <a:bodyPr wrap="square" lIns="162544" tIns="0" rIns="162544"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Access Road</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36" name="TextBox 145"/>
          <p:cNvSpPr txBox="1"/>
          <p:nvPr/>
        </p:nvSpPr>
        <p:spPr>
          <a:xfrm>
            <a:off x="7737421" y="3327144"/>
            <a:ext cx="4125117" cy="1456791"/>
          </a:xfrm>
          <a:prstGeom prst="rect">
            <a:avLst/>
          </a:prstGeom>
          <a:noFill/>
        </p:spPr>
        <p:txBody>
          <a:bodyPr wrap="square" lIns="162544" tIns="81271" rIns="162544" bIns="81271" rtlCol="0">
            <a:spAutoFit/>
          </a:bodyPr>
          <a:lstStyle/>
          <a:p>
            <a:pPr marL="285750" lvl="0" indent="-285750">
              <a:lnSpc>
                <a:spcPct val="150000"/>
              </a:lnSpc>
              <a:buFont typeface="Arial" panose="020B0604020202020204" pitchFamily="34" charset="0"/>
              <a:buChar char="•"/>
            </a:pPr>
            <a:r>
              <a:rPr lang="en-GB" altLang="zh-CN" sz="1400" dirty="0">
                <a:solidFill>
                  <a:prstClr val="black">
                    <a:lumMod val="75000"/>
                    <a:lumOff val="25000"/>
                  </a:prstClr>
                </a:solidFill>
                <a:cs typeface="+mn-ea"/>
                <a:sym typeface="+mn-lt"/>
              </a:rPr>
              <a:t>59 Animal health posts and14  Permanent veterinary clinics</a:t>
            </a:r>
          </a:p>
          <a:p>
            <a:pPr marL="285750" lvl="0" indent="-285750">
              <a:lnSpc>
                <a:spcPct val="150000"/>
              </a:lnSpc>
              <a:buFont typeface="Arial" panose="020B0604020202020204" pitchFamily="34" charset="0"/>
              <a:buChar char="•"/>
            </a:pPr>
            <a:r>
              <a:rPr lang="en-GB" altLang="zh-CN" sz="1400" dirty="0">
                <a:solidFill>
                  <a:prstClr val="black">
                    <a:lumMod val="75000"/>
                    <a:lumOff val="25000"/>
                  </a:prstClr>
                </a:solidFill>
                <a:cs typeface="+mn-ea"/>
                <a:sym typeface="+mn-lt"/>
              </a:rPr>
              <a:t>4 mobile veterinary clinics</a:t>
            </a:r>
          </a:p>
          <a:p>
            <a:pPr marL="285750" lvl="0" indent="-285750">
              <a:lnSpc>
                <a:spcPct val="150000"/>
              </a:lnSpc>
              <a:buFont typeface="Arial" panose="020B0604020202020204" pitchFamily="34" charset="0"/>
              <a:buChar char="•"/>
            </a:pPr>
            <a:endParaRPr lang="en-GB" altLang="zh-CN" sz="1400" dirty="0">
              <a:solidFill>
                <a:prstClr val="black">
                  <a:lumMod val="75000"/>
                  <a:lumOff val="25000"/>
                </a:prstClr>
              </a:solidFill>
              <a:cs typeface="+mn-ea"/>
              <a:sym typeface="+mn-lt"/>
            </a:endParaRPr>
          </a:p>
        </p:txBody>
      </p:sp>
      <p:sp>
        <p:nvSpPr>
          <p:cNvPr id="37" name="TextBox 148"/>
          <p:cNvSpPr txBox="1"/>
          <p:nvPr/>
        </p:nvSpPr>
        <p:spPr>
          <a:xfrm>
            <a:off x="7760878" y="3051261"/>
            <a:ext cx="2902376" cy="276999"/>
          </a:xfrm>
          <a:prstGeom prst="rect">
            <a:avLst/>
          </a:prstGeom>
          <a:noFill/>
        </p:spPr>
        <p:txBody>
          <a:bodyPr wrap="square" lIns="162544" tIns="0" rIns="162544"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Health Facilities</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39" name="TextBox 145"/>
          <p:cNvSpPr txBox="1"/>
          <p:nvPr/>
        </p:nvSpPr>
        <p:spPr>
          <a:xfrm>
            <a:off x="3574070" y="1309966"/>
            <a:ext cx="3033836" cy="718127"/>
          </a:xfrm>
          <a:prstGeom prst="rect">
            <a:avLst/>
          </a:prstGeom>
          <a:noFill/>
        </p:spPr>
        <p:txBody>
          <a:bodyPr wrap="square" lIns="162544" tIns="81271" rIns="162544" bIns="81271" rtlCol="0">
            <a:spAutoFit/>
          </a:bodyPr>
          <a:lstStyle/>
          <a:p>
            <a:pPr marL="285750" lvl="0" indent="-285750">
              <a:lnSpc>
                <a:spcPct val="150000"/>
              </a:lnSpc>
              <a:buFont typeface="Arial" panose="020B0604020202020204" pitchFamily="34" charset="0"/>
              <a:buChar char="•"/>
            </a:pPr>
            <a:r>
              <a:rPr lang="en-US" altLang="zh-CN" sz="1200" dirty="0">
                <a:solidFill>
                  <a:prstClr val="black">
                    <a:lumMod val="75000"/>
                    <a:lumOff val="25000"/>
                  </a:prstClr>
                </a:solidFill>
                <a:cs typeface="+mn-ea"/>
                <a:sym typeface="+mn-lt"/>
              </a:rPr>
              <a:t>New 46 Livestock market centers</a:t>
            </a:r>
          </a:p>
          <a:p>
            <a:pPr marL="285750" lvl="0" indent="-285750">
              <a:lnSpc>
                <a:spcPct val="150000"/>
              </a:lnSpc>
              <a:buFont typeface="Arial" panose="020B0604020202020204" pitchFamily="34" charset="0"/>
              <a:buChar char="•"/>
            </a:pPr>
            <a:r>
              <a:rPr lang="en-US" altLang="zh-CN" sz="1200" dirty="0">
                <a:solidFill>
                  <a:prstClr val="black">
                    <a:lumMod val="75000"/>
                    <a:lumOff val="25000"/>
                  </a:prstClr>
                </a:solidFill>
                <a:cs typeface="+mn-ea"/>
                <a:sym typeface="+mn-lt"/>
              </a:rPr>
              <a:t>6 Existing livestock market centers</a:t>
            </a:r>
          </a:p>
        </p:txBody>
      </p:sp>
      <p:sp>
        <p:nvSpPr>
          <p:cNvPr id="40" name="TextBox 148"/>
          <p:cNvSpPr txBox="1"/>
          <p:nvPr/>
        </p:nvSpPr>
        <p:spPr>
          <a:xfrm>
            <a:off x="5215171" y="1070391"/>
            <a:ext cx="1334068" cy="276999"/>
          </a:xfrm>
          <a:prstGeom prst="rect">
            <a:avLst/>
          </a:prstGeom>
          <a:noFill/>
        </p:spPr>
        <p:txBody>
          <a:bodyPr wrap="square" lIns="162544" tIns="0" rIns="162544"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LMC</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42" name="TextBox 145"/>
          <p:cNvSpPr txBox="1"/>
          <p:nvPr/>
        </p:nvSpPr>
        <p:spPr>
          <a:xfrm>
            <a:off x="5681875" y="5400872"/>
            <a:ext cx="3963261" cy="857140"/>
          </a:xfrm>
          <a:prstGeom prst="rect">
            <a:avLst/>
          </a:prstGeom>
          <a:noFill/>
        </p:spPr>
        <p:txBody>
          <a:bodyPr wrap="square" lIns="162544" tIns="81271" rIns="162544" bIns="81271" rtlCol="0">
            <a:spAutoFit/>
          </a:bodyPr>
          <a:lstStyle/>
          <a:p>
            <a:pPr marL="285750" lvl="0" indent="-285750">
              <a:lnSpc>
                <a:spcPct val="150000"/>
              </a:lnSpc>
              <a:buFont typeface="Arial" panose="020B0604020202020204" pitchFamily="34" charset="0"/>
              <a:buChar char="•"/>
            </a:pPr>
            <a:r>
              <a:rPr lang="en-US" altLang="zh-CN" sz="1600" dirty="0">
                <a:solidFill>
                  <a:prstClr val="black">
                    <a:lumMod val="75000"/>
                    <a:lumOff val="25000"/>
                  </a:prstClr>
                </a:solidFill>
                <a:cs typeface="+mn-ea"/>
                <a:sym typeface="+mn-lt"/>
              </a:rPr>
              <a:t>41 New Pastoral training centers</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a:t>
            </a:r>
          </a:p>
          <a:p>
            <a:pPr marL="285750" lvl="0" indent="-285750">
              <a:lnSpc>
                <a:spcPct val="150000"/>
              </a:lnSpc>
              <a:buFont typeface="Arial" panose="020B0604020202020204" pitchFamily="34" charset="0"/>
              <a:buChar char="•"/>
            </a:pPr>
            <a:r>
              <a:rPr lang="en-US" altLang="zh-CN" sz="1600" dirty="0">
                <a:solidFill>
                  <a:prstClr val="black">
                    <a:lumMod val="75000"/>
                    <a:lumOff val="25000"/>
                  </a:prstClr>
                </a:solidFill>
                <a:cs typeface="+mn-ea"/>
                <a:sym typeface="+mn-lt"/>
              </a:rPr>
              <a:t>207 Existing pastoral training </a:t>
            </a:r>
            <a:r>
              <a:rPr lang="en-US" altLang="zh-CN" sz="1600" dirty="0" err="1">
                <a:solidFill>
                  <a:prstClr val="black">
                    <a:lumMod val="75000"/>
                    <a:lumOff val="25000"/>
                  </a:prstClr>
                </a:solidFill>
                <a:cs typeface="+mn-ea"/>
                <a:sym typeface="+mn-lt"/>
              </a:rPr>
              <a:t>centres</a:t>
            </a:r>
            <a:endParaRPr lang="en-US" altLang="zh-CN" sz="1600" dirty="0">
              <a:solidFill>
                <a:prstClr val="black">
                  <a:lumMod val="75000"/>
                  <a:lumOff val="25000"/>
                </a:prstClr>
              </a:solidFill>
              <a:cs typeface="+mn-ea"/>
              <a:sym typeface="+mn-lt"/>
            </a:endParaRPr>
          </a:p>
        </p:txBody>
      </p:sp>
      <p:sp>
        <p:nvSpPr>
          <p:cNvPr id="43" name="TextBox 148"/>
          <p:cNvSpPr txBox="1"/>
          <p:nvPr/>
        </p:nvSpPr>
        <p:spPr>
          <a:xfrm>
            <a:off x="5705332" y="5124989"/>
            <a:ext cx="1557299" cy="276999"/>
          </a:xfrm>
          <a:prstGeom prst="rect">
            <a:avLst/>
          </a:prstGeom>
          <a:noFill/>
        </p:spPr>
        <p:txBody>
          <a:bodyPr wrap="square" lIns="162544" tIns="0" rIns="162544"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PTC</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pic>
        <p:nvPicPr>
          <p:cNvPr id="44" name="Picture 30_1_1"/>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45" name="TextBox 34_1_1_1"/>
          <p:cNvSpPr txBox="1"/>
          <p:nvPr/>
        </p:nvSpPr>
        <p:spPr>
          <a:xfrm>
            <a:off x="691660" y="264868"/>
            <a:ext cx="6488186" cy="400110"/>
          </a:xfrm>
          <a:prstGeom prst="rect">
            <a:avLst/>
          </a:prstGeom>
          <a:noFill/>
        </p:spPr>
        <p:txBody>
          <a:bodyPr wrap="none" rtlCol="0">
            <a:spAutoFit/>
          </a:bodyPr>
          <a:lstStyle/>
          <a:p>
            <a:pPr lvl="0"/>
            <a:r>
              <a:rPr lang="en-GB" altLang="zh-CN" sz="2000" b="1" dirty="0">
                <a:solidFill>
                  <a:prstClr val="black">
                    <a:lumMod val="85000"/>
                    <a:lumOff val="15000"/>
                  </a:prstClr>
                </a:solidFill>
                <a:cs typeface="+mn-ea"/>
                <a:sym typeface="+mn-lt"/>
              </a:rPr>
              <a:t>PIA 2: Market Access, Trade and Financial Services </a:t>
            </a:r>
          </a:p>
        </p:txBody>
      </p:sp>
      <p:sp>
        <p:nvSpPr>
          <p:cNvPr id="2" name="Rectangle 1"/>
          <p:cNvSpPr/>
          <p:nvPr/>
        </p:nvSpPr>
        <p:spPr>
          <a:xfrm>
            <a:off x="680276" y="590609"/>
            <a:ext cx="4782143" cy="369332"/>
          </a:xfrm>
          <a:prstGeom prst="rect">
            <a:avLst/>
          </a:prstGeom>
        </p:spPr>
        <p:txBody>
          <a:bodyPr wrap="none">
            <a:spAutoFit/>
          </a:bodyPr>
          <a:lstStyle/>
          <a:p>
            <a:r>
              <a:rPr lang="en-US" altLang="en-US" b="1" dirty="0">
                <a:latin typeface="Times New Roman" panose="02020603050405020304" pitchFamily="18" charset="0"/>
                <a:cs typeface="Times New Roman" panose="02020603050405020304" pitchFamily="18" charset="0"/>
              </a:rPr>
              <a:t>Component 2. MAT: Livestock Infrastructures</a:t>
            </a:r>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30_1_1"/>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45" name="TextBox 34_1_1_1"/>
          <p:cNvSpPr txBox="1"/>
          <p:nvPr/>
        </p:nvSpPr>
        <p:spPr>
          <a:xfrm>
            <a:off x="691660" y="264868"/>
            <a:ext cx="6488186" cy="400110"/>
          </a:xfrm>
          <a:prstGeom prst="rect">
            <a:avLst/>
          </a:prstGeom>
          <a:noFill/>
        </p:spPr>
        <p:txBody>
          <a:bodyPr wrap="none" rtlCol="0">
            <a:spAutoFit/>
          </a:bodyPr>
          <a:lstStyle/>
          <a:p>
            <a:pPr lvl="0"/>
            <a:r>
              <a:rPr lang="en-GB" altLang="zh-CN" sz="2000" b="1" dirty="0">
                <a:solidFill>
                  <a:prstClr val="black">
                    <a:lumMod val="85000"/>
                    <a:lumOff val="15000"/>
                  </a:prstClr>
                </a:solidFill>
                <a:cs typeface="+mn-ea"/>
                <a:sym typeface="+mn-lt"/>
              </a:rPr>
              <a:t>PIA 2: Market Access, Trade and Financial Services </a:t>
            </a:r>
          </a:p>
        </p:txBody>
      </p:sp>
      <p:sp>
        <p:nvSpPr>
          <p:cNvPr id="2" name="Rectangle 1"/>
          <p:cNvSpPr/>
          <p:nvPr/>
        </p:nvSpPr>
        <p:spPr>
          <a:xfrm>
            <a:off x="680276" y="590609"/>
            <a:ext cx="4782143" cy="369332"/>
          </a:xfrm>
          <a:prstGeom prst="rect">
            <a:avLst/>
          </a:prstGeom>
        </p:spPr>
        <p:txBody>
          <a:bodyPr wrap="none">
            <a:spAutoFit/>
          </a:bodyPr>
          <a:lstStyle/>
          <a:p>
            <a:r>
              <a:rPr lang="en-US" altLang="en-US" b="1" dirty="0">
                <a:latin typeface="Times New Roman" panose="02020603050405020304" pitchFamily="18" charset="0"/>
                <a:cs typeface="Times New Roman" panose="02020603050405020304" pitchFamily="18" charset="0"/>
              </a:rPr>
              <a:t>Component 2. MAT: Livestock Infrastructures</a:t>
            </a:r>
            <a:endParaRPr lang="en-GB" dirty="0"/>
          </a:p>
        </p:txBody>
      </p:sp>
      <p:pic>
        <p:nvPicPr>
          <p:cNvPr id="32" name="Picture 5" descr="IMG_20200619_135102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201" y="1165787"/>
            <a:ext cx="4742356" cy="2050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5" cstate="print"/>
          <a:srcRect/>
          <a:stretch>
            <a:fillRect/>
          </a:stretch>
        </p:blipFill>
        <p:spPr bwMode="auto">
          <a:xfrm>
            <a:off x="7790681" y="1165787"/>
            <a:ext cx="3710075" cy="1975757"/>
          </a:xfrm>
          <a:prstGeom prst="rect">
            <a:avLst/>
          </a:prstGeom>
          <a:ln>
            <a:noFill/>
          </a:ln>
          <a:effectLst>
            <a:outerShdw blurRad="292100" dist="139700" dir="2700000" algn="tl" rotWithShape="0">
              <a:srgbClr val="333333">
                <a:alpha val="65000"/>
              </a:srgbClr>
            </a:outerShdw>
          </a:effectLst>
        </p:spPr>
      </p:pic>
      <p:pic>
        <p:nvPicPr>
          <p:cNvPr id="3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2151" y="3619500"/>
            <a:ext cx="4645406" cy="1823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9925" y="3630611"/>
            <a:ext cx="3710074" cy="18011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91"/>
          <p:cNvSpPr/>
          <p:nvPr/>
        </p:nvSpPr>
        <p:spPr>
          <a:xfrm rot="3600000" flipH="1">
            <a:off x="7537212" y="1964722"/>
            <a:ext cx="476887" cy="41108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sp>
        <p:nvSpPr>
          <p:cNvPr id="5" name="Donut 92"/>
          <p:cNvSpPr/>
          <p:nvPr/>
        </p:nvSpPr>
        <p:spPr>
          <a:xfrm flipH="1">
            <a:off x="6692520" y="1258939"/>
            <a:ext cx="1410455" cy="1410532"/>
          </a:xfrm>
          <a:prstGeom prst="donut">
            <a:avLst>
              <a:gd name="adj" fmla="val 19079"/>
            </a:avLst>
          </a:prstGeom>
          <a:solidFill>
            <a:srgbClr val="95C159"/>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9" name="Isosceles Triangle 98"/>
          <p:cNvSpPr/>
          <p:nvPr/>
        </p:nvSpPr>
        <p:spPr>
          <a:xfrm rot="3600000" flipH="1">
            <a:off x="7589539" y="3875905"/>
            <a:ext cx="476887" cy="41108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sp>
        <p:nvSpPr>
          <p:cNvPr id="10" name="Donut 99"/>
          <p:cNvSpPr/>
          <p:nvPr/>
        </p:nvSpPr>
        <p:spPr>
          <a:xfrm flipH="1">
            <a:off x="6744845" y="3170122"/>
            <a:ext cx="1410455" cy="1410532"/>
          </a:xfrm>
          <a:prstGeom prst="donut">
            <a:avLst>
              <a:gd name="adj" fmla="val 19079"/>
            </a:avLst>
          </a:pr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cxnSp>
        <p:nvCxnSpPr>
          <p:cNvPr id="14" name="Straight Connector 110"/>
          <p:cNvCxnSpPr/>
          <p:nvPr/>
        </p:nvCxnSpPr>
        <p:spPr>
          <a:xfrm rot="10800000" flipV="1">
            <a:off x="5405292" y="2240693"/>
            <a:ext cx="1360479" cy="705267"/>
          </a:xfrm>
          <a:prstGeom prst="line">
            <a:avLst/>
          </a:prstGeom>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11"/>
          <p:cNvCxnSpPr/>
          <p:nvPr/>
        </p:nvCxnSpPr>
        <p:spPr>
          <a:xfrm rot="10800000" flipV="1">
            <a:off x="5405292" y="4049265"/>
            <a:ext cx="1360479" cy="705267"/>
          </a:xfrm>
          <a:prstGeom prst="line">
            <a:avLst/>
          </a:prstGeom>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12"/>
          <p:cNvCxnSpPr/>
          <p:nvPr/>
        </p:nvCxnSpPr>
        <p:spPr>
          <a:xfrm>
            <a:off x="5405292" y="2998289"/>
            <a:ext cx="1360479" cy="705264"/>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Isosceles Triangle 121"/>
          <p:cNvSpPr/>
          <p:nvPr/>
        </p:nvSpPr>
        <p:spPr>
          <a:xfrm rot="18000000">
            <a:off x="4125576" y="2946479"/>
            <a:ext cx="476887" cy="41108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sp>
        <p:nvSpPr>
          <p:cNvPr id="18" name="Donut 122"/>
          <p:cNvSpPr/>
          <p:nvPr/>
        </p:nvSpPr>
        <p:spPr>
          <a:xfrm>
            <a:off x="4036705" y="2240695"/>
            <a:ext cx="1410455" cy="1410532"/>
          </a:xfrm>
          <a:prstGeom prst="donut">
            <a:avLst>
              <a:gd name="adj" fmla="val 19079"/>
            </a:avLst>
          </a:pr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22" name="Isosceles Triangle 128"/>
          <p:cNvSpPr/>
          <p:nvPr/>
        </p:nvSpPr>
        <p:spPr>
          <a:xfrm rot="18000000">
            <a:off x="4125576" y="4909987"/>
            <a:ext cx="476887" cy="41108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sp>
        <p:nvSpPr>
          <p:cNvPr id="23" name="Donut 129"/>
          <p:cNvSpPr/>
          <p:nvPr/>
        </p:nvSpPr>
        <p:spPr>
          <a:xfrm>
            <a:off x="4036705" y="4204205"/>
            <a:ext cx="1410455" cy="1410532"/>
          </a:xfrm>
          <a:prstGeom prst="donut">
            <a:avLst>
              <a:gd name="adj" fmla="val 19079"/>
            </a:avLst>
          </a:prstGeom>
          <a:solidFill>
            <a:srgbClr val="95C159"/>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nvGrpSpPr>
          <p:cNvPr id="53" name="组 52"/>
          <p:cNvGrpSpPr/>
          <p:nvPr/>
        </p:nvGrpSpPr>
        <p:grpSpPr>
          <a:xfrm>
            <a:off x="7478430" y="1523832"/>
            <a:ext cx="1986785" cy="663572"/>
            <a:chOff x="7478430" y="1523832"/>
            <a:chExt cx="1986785" cy="663572"/>
          </a:xfrm>
        </p:grpSpPr>
        <p:grpSp>
          <p:nvGrpSpPr>
            <p:cNvPr id="6" name="Group 93"/>
            <p:cNvGrpSpPr/>
            <p:nvPr/>
          </p:nvGrpSpPr>
          <p:grpSpPr>
            <a:xfrm flipH="1">
              <a:off x="7478430" y="1637463"/>
              <a:ext cx="1721233" cy="436311"/>
              <a:chOff x="1793077" y="1463668"/>
              <a:chExt cx="1371600" cy="347664"/>
            </a:xfrm>
            <a:solidFill>
              <a:schemeClr val="accent2"/>
            </a:solidFill>
          </p:grpSpPr>
          <p:sp>
            <p:nvSpPr>
              <p:cNvPr id="7" name="Round Same Side Corner Rectangle 94"/>
              <p:cNvSpPr/>
              <p:nvPr/>
            </p:nvSpPr>
            <p:spPr>
              <a:xfrm rot="16200000">
                <a:off x="2305045" y="951700"/>
                <a:ext cx="347664" cy="1371600"/>
              </a:xfrm>
              <a:prstGeom prst="round2SameRect">
                <a:avLst/>
              </a:prstGeom>
              <a:solidFill>
                <a:srgbClr val="95C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7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8" name="Text Placeholder 3"/>
              <p:cNvSpPr txBox="1"/>
              <p:nvPr/>
            </p:nvSpPr>
            <p:spPr>
              <a:xfrm>
                <a:off x="1992896" y="1590355"/>
                <a:ext cx="52" cy="20845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defRPr/>
                </a:pPr>
                <a:endParaRPr kumimoji="0" lang="en-US" sz="17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sp>
          <p:nvSpPr>
            <p:cNvPr id="37" name="TextBox 97"/>
            <p:cNvSpPr txBox="1"/>
            <p:nvPr/>
          </p:nvSpPr>
          <p:spPr>
            <a:xfrm>
              <a:off x="8391374" y="1523832"/>
              <a:ext cx="1073841" cy="663572"/>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prstClr val="white"/>
                  </a:solidFill>
                  <a:effectLst/>
                  <a:uLnTx/>
                  <a:uFillTx/>
                  <a:latin typeface="造字工房悦黑体验版纤细体"/>
                  <a:cs typeface="+mn-ea"/>
                  <a:sym typeface="+mn-lt"/>
                </a:rPr>
                <a:t>01</a:t>
              </a:r>
              <a:endParaRPr kumimoji="0" lang="zh-CN" altLang="en-US" sz="27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grpSp>
        <p:nvGrpSpPr>
          <p:cNvPr id="56" name="组 55"/>
          <p:cNvGrpSpPr/>
          <p:nvPr/>
        </p:nvGrpSpPr>
        <p:grpSpPr>
          <a:xfrm>
            <a:off x="2817214" y="2495831"/>
            <a:ext cx="1844027" cy="663572"/>
            <a:chOff x="2817214" y="2495831"/>
            <a:chExt cx="1844027" cy="663572"/>
          </a:xfrm>
        </p:grpSpPr>
        <p:grpSp>
          <p:nvGrpSpPr>
            <p:cNvPr id="19" name="Group 79"/>
            <p:cNvGrpSpPr/>
            <p:nvPr/>
          </p:nvGrpSpPr>
          <p:grpSpPr>
            <a:xfrm>
              <a:off x="2940008" y="2623213"/>
              <a:ext cx="1721233" cy="436311"/>
              <a:chOff x="1793079" y="1466851"/>
              <a:chExt cx="1371600" cy="347664"/>
            </a:xfrm>
            <a:solidFill>
              <a:schemeClr val="accent1"/>
            </a:solidFill>
          </p:grpSpPr>
          <p:sp>
            <p:nvSpPr>
              <p:cNvPr id="20" name="Round Same Side Corner Rectangle 124"/>
              <p:cNvSpPr/>
              <p:nvPr/>
            </p:nvSpPr>
            <p:spPr>
              <a:xfrm rot="16200000">
                <a:off x="2305047" y="954883"/>
                <a:ext cx="347664" cy="1371600"/>
              </a:xfrm>
              <a:prstGeom prst="round2SameRect">
                <a:avLst/>
              </a:pr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7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21" name="Text Placeholder 3"/>
              <p:cNvSpPr txBox="1"/>
              <p:nvPr/>
            </p:nvSpPr>
            <p:spPr>
              <a:xfrm>
                <a:off x="2014539" y="1583803"/>
                <a:ext cx="52" cy="20845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defRPr/>
                </a:pPr>
                <a:endParaRPr kumimoji="0" lang="en-US" sz="17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sp>
          <p:nvSpPr>
            <p:cNvPr id="38" name="TextBox 97"/>
            <p:cNvSpPr txBox="1"/>
            <p:nvPr/>
          </p:nvSpPr>
          <p:spPr>
            <a:xfrm>
              <a:off x="2817214" y="2495831"/>
              <a:ext cx="1073841" cy="663572"/>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prstClr val="white"/>
                  </a:solidFill>
                  <a:effectLst/>
                  <a:uLnTx/>
                  <a:uFillTx/>
                  <a:latin typeface="造字工房悦黑体验版纤细体"/>
                  <a:cs typeface="+mn-ea"/>
                  <a:sym typeface="+mn-lt"/>
                </a:rPr>
                <a:t>02</a:t>
              </a:r>
              <a:endParaRPr kumimoji="0" lang="zh-CN" altLang="en-US" sz="27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grpSp>
        <p:nvGrpSpPr>
          <p:cNvPr id="54" name="组 53"/>
          <p:cNvGrpSpPr/>
          <p:nvPr/>
        </p:nvGrpSpPr>
        <p:grpSpPr>
          <a:xfrm>
            <a:off x="7530758" y="3440399"/>
            <a:ext cx="2007332" cy="663572"/>
            <a:chOff x="7530758" y="3440399"/>
            <a:chExt cx="2007332" cy="663572"/>
          </a:xfrm>
        </p:grpSpPr>
        <p:grpSp>
          <p:nvGrpSpPr>
            <p:cNvPr id="11" name="Group 100"/>
            <p:cNvGrpSpPr/>
            <p:nvPr/>
          </p:nvGrpSpPr>
          <p:grpSpPr>
            <a:xfrm flipH="1">
              <a:off x="7530758" y="3552638"/>
              <a:ext cx="1721233" cy="436311"/>
              <a:chOff x="1793075" y="1466851"/>
              <a:chExt cx="1371600" cy="347664"/>
            </a:xfrm>
            <a:solidFill>
              <a:schemeClr val="accent3"/>
            </a:solidFill>
          </p:grpSpPr>
          <p:sp>
            <p:nvSpPr>
              <p:cNvPr id="12" name="Round Same Side Corner Rectangle 101"/>
              <p:cNvSpPr/>
              <p:nvPr/>
            </p:nvSpPr>
            <p:spPr>
              <a:xfrm rot="16200000">
                <a:off x="2305043" y="954883"/>
                <a:ext cx="347664" cy="1371600"/>
              </a:xfrm>
              <a:prstGeom prst="round2SameRect">
                <a:avLst/>
              </a:pr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7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13" name="Text Placeholder 3"/>
              <p:cNvSpPr txBox="1"/>
              <p:nvPr/>
            </p:nvSpPr>
            <p:spPr>
              <a:xfrm>
                <a:off x="1992895" y="1583803"/>
                <a:ext cx="52" cy="20845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defRPr/>
                </a:pPr>
                <a:endParaRPr kumimoji="0" lang="en-US" sz="17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sp>
          <p:nvSpPr>
            <p:cNvPr id="39" name="TextBox 97"/>
            <p:cNvSpPr txBox="1"/>
            <p:nvPr/>
          </p:nvSpPr>
          <p:spPr>
            <a:xfrm>
              <a:off x="8464249" y="3440399"/>
              <a:ext cx="1073841" cy="663572"/>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prstClr val="white"/>
                  </a:solidFill>
                  <a:effectLst/>
                  <a:uLnTx/>
                  <a:uFillTx/>
                  <a:latin typeface="造字工房悦黑体验版纤细体"/>
                  <a:cs typeface="+mn-ea"/>
                  <a:sym typeface="+mn-lt"/>
                </a:rPr>
                <a:t>03</a:t>
              </a:r>
              <a:endParaRPr kumimoji="0" lang="zh-CN" altLang="en-US" sz="27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grpSp>
        <p:nvGrpSpPr>
          <p:cNvPr id="55" name="组 54"/>
          <p:cNvGrpSpPr/>
          <p:nvPr/>
        </p:nvGrpSpPr>
        <p:grpSpPr>
          <a:xfrm>
            <a:off x="2815492" y="4473092"/>
            <a:ext cx="1845749" cy="663572"/>
            <a:chOff x="2815492" y="4473092"/>
            <a:chExt cx="1845749" cy="663572"/>
          </a:xfrm>
        </p:grpSpPr>
        <p:grpSp>
          <p:nvGrpSpPr>
            <p:cNvPr id="24" name="Group 86"/>
            <p:cNvGrpSpPr/>
            <p:nvPr/>
          </p:nvGrpSpPr>
          <p:grpSpPr>
            <a:xfrm>
              <a:off x="2940008" y="4586723"/>
              <a:ext cx="1721233" cy="436311"/>
              <a:chOff x="1793079" y="1466851"/>
              <a:chExt cx="1371600" cy="347664"/>
            </a:xfrm>
            <a:solidFill>
              <a:schemeClr val="accent4"/>
            </a:solidFill>
          </p:grpSpPr>
          <p:sp>
            <p:nvSpPr>
              <p:cNvPr id="25" name="Round Same Side Corner Rectangle 131"/>
              <p:cNvSpPr/>
              <p:nvPr/>
            </p:nvSpPr>
            <p:spPr>
              <a:xfrm rot="16200000">
                <a:off x="2305047" y="954883"/>
                <a:ext cx="347664" cy="1371600"/>
              </a:xfrm>
              <a:prstGeom prst="round2SameRect">
                <a:avLst/>
              </a:prstGeom>
              <a:solidFill>
                <a:srgbClr val="95C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7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26" name="Text Placeholder 3"/>
              <p:cNvSpPr txBox="1"/>
              <p:nvPr/>
            </p:nvSpPr>
            <p:spPr>
              <a:xfrm>
                <a:off x="2014539" y="1583803"/>
                <a:ext cx="52" cy="208458"/>
              </a:xfrm>
              <a:prstGeom prst="rect">
                <a:avLst/>
              </a:prstGeom>
              <a:grp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Tx/>
                  <a:buNone/>
                  <a:defRPr/>
                </a:pPr>
                <a:endParaRPr kumimoji="0" lang="en-US" sz="17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sp>
          <p:nvSpPr>
            <p:cNvPr id="40" name="TextBox 97"/>
            <p:cNvSpPr txBox="1"/>
            <p:nvPr/>
          </p:nvSpPr>
          <p:spPr>
            <a:xfrm>
              <a:off x="2815492" y="4473092"/>
              <a:ext cx="1073841" cy="663572"/>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700" b="1" i="0" u="none" strike="noStrike" kern="1200" cap="none" spc="0" normalizeH="0" baseline="0" noProof="0" dirty="0">
                  <a:ln>
                    <a:noFill/>
                  </a:ln>
                  <a:solidFill>
                    <a:prstClr val="white"/>
                  </a:solidFill>
                  <a:effectLst/>
                  <a:uLnTx/>
                  <a:uFillTx/>
                  <a:latin typeface="造字工房悦黑体验版纤细体"/>
                  <a:cs typeface="+mn-ea"/>
                  <a:sym typeface="+mn-lt"/>
                </a:rPr>
                <a:t>04</a:t>
              </a:r>
              <a:endParaRPr kumimoji="0" lang="zh-CN" altLang="en-US" sz="27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sp>
        <p:nvSpPr>
          <p:cNvPr id="42" name="TextBox 160"/>
          <p:cNvSpPr txBox="1"/>
          <p:nvPr/>
        </p:nvSpPr>
        <p:spPr>
          <a:xfrm>
            <a:off x="9251950" y="1905635"/>
            <a:ext cx="2850515" cy="1776730"/>
          </a:xfrm>
          <a:prstGeom prst="rect">
            <a:avLst/>
          </a:prstGeom>
          <a:noFill/>
        </p:spPr>
        <p:txBody>
          <a:bodyPr wrap="square" lIns="162544" tIns="81271" rIns="162544" bIns="81271" rtlCol="0">
            <a:spAutoFit/>
          </a:bodyPr>
          <a:lstStyle/>
          <a:p>
            <a:pPr lvl="0">
              <a:lnSpc>
                <a:spcPct val="150000"/>
              </a:lnSpc>
            </a:pPr>
            <a:r>
              <a:rPr lang="en-GB" altLang="zh-CN" sz="1400" b="1" dirty="0">
                <a:solidFill>
                  <a:prstClr val="black">
                    <a:lumMod val="75000"/>
                    <a:lumOff val="25000"/>
                  </a:prstClr>
                </a:solidFill>
                <a:cs typeface="+mn-ea"/>
                <a:sym typeface="+mn-lt"/>
              </a:rPr>
              <a:t>Market off take has been increased, cheating and robbery decreased; pastoralist able to get better price</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43" name="TextBox 163"/>
          <p:cNvSpPr txBox="1"/>
          <p:nvPr/>
        </p:nvSpPr>
        <p:spPr>
          <a:xfrm>
            <a:off x="9290575" y="1519842"/>
            <a:ext cx="2351696" cy="415498"/>
          </a:xfrm>
          <a:prstGeom prst="rect">
            <a:avLst/>
          </a:prstGeom>
          <a:noFill/>
        </p:spPr>
        <p:txBody>
          <a:bodyPr wrap="square" lIns="162544" tIns="0" rIns="162544"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Market offtake</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45" name="TextBox 160"/>
          <p:cNvSpPr txBox="1"/>
          <p:nvPr/>
        </p:nvSpPr>
        <p:spPr>
          <a:xfrm>
            <a:off x="8281670" y="4271645"/>
            <a:ext cx="3891915" cy="2190750"/>
          </a:xfrm>
          <a:prstGeom prst="rect">
            <a:avLst/>
          </a:prstGeom>
          <a:noFill/>
        </p:spPr>
        <p:txBody>
          <a:bodyPr wrap="square" lIns="162544" tIns="81271" rIns="162544" bIns="81271" rtlCol="0">
            <a:noAutofit/>
          </a:bodyPr>
          <a:lstStyle/>
          <a:p>
            <a:pPr marL="171450" lvl="0" indent="-171450">
              <a:lnSpc>
                <a:spcPct val="150000"/>
              </a:lnSpc>
              <a:buFont typeface="Arial" panose="020B0604020202020204" pitchFamily="34" charset="0"/>
              <a:buChar char="•"/>
            </a:pPr>
            <a:r>
              <a:rPr lang="en-GB" altLang="zh-CN" sz="1400" b="1" dirty="0">
                <a:solidFill>
                  <a:prstClr val="black">
                    <a:lumMod val="75000"/>
                    <a:lumOff val="25000"/>
                  </a:prstClr>
                </a:solidFill>
                <a:cs typeface="+mn-ea"/>
                <a:sym typeface="+mn-lt"/>
              </a:rPr>
              <a:t>Livestock death has decreased due to increased animal health delivery services </a:t>
            </a:r>
          </a:p>
          <a:p>
            <a:pPr marL="171450" lvl="0" indent="-171450">
              <a:lnSpc>
                <a:spcPct val="150000"/>
              </a:lnSpc>
              <a:buFont typeface="Arial" panose="020B0604020202020204" pitchFamily="34" charset="0"/>
              <a:buChar char="•"/>
            </a:pPr>
            <a:r>
              <a:rPr lang="en-GB" altLang="zh-CN" sz="1400" b="1" dirty="0">
                <a:solidFill>
                  <a:prstClr val="black">
                    <a:lumMod val="75000"/>
                    <a:lumOff val="25000"/>
                  </a:prstClr>
                </a:solidFill>
                <a:cs typeface="+mn-ea"/>
                <a:sym typeface="+mn-lt"/>
              </a:rPr>
              <a:t>Improved service delivery capacity of regional laboratories and animal breeding centre</a:t>
            </a:r>
          </a:p>
        </p:txBody>
      </p:sp>
      <p:sp>
        <p:nvSpPr>
          <p:cNvPr id="46" name="TextBox 163"/>
          <p:cNvSpPr txBox="1"/>
          <p:nvPr/>
        </p:nvSpPr>
        <p:spPr>
          <a:xfrm>
            <a:off x="9309788" y="3428755"/>
            <a:ext cx="2216251" cy="415498"/>
          </a:xfrm>
          <a:prstGeom prst="rect">
            <a:avLst/>
          </a:prstGeom>
          <a:noFill/>
        </p:spPr>
        <p:txBody>
          <a:bodyPr wrap="square" lIns="162544" tIns="0" rIns="162544" bIns="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Health</a:t>
            </a:r>
            <a:r>
              <a:rPr kumimoji="0" lang="en-US" altLang="zh-CN" sz="1800" b="1" i="0" u="none" strike="noStrike" kern="1200" cap="none" spc="0" normalizeH="0" noProof="0" dirty="0">
                <a:ln>
                  <a:noFill/>
                </a:ln>
                <a:solidFill>
                  <a:prstClr val="black">
                    <a:lumMod val="75000"/>
                    <a:lumOff val="25000"/>
                  </a:prstClr>
                </a:solidFill>
                <a:effectLst/>
                <a:uLnTx/>
                <a:uFillTx/>
                <a:latin typeface="造字工房悦黑体验版纤细体"/>
                <a:cs typeface="+mn-ea"/>
                <a:sym typeface="+mn-lt"/>
              </a:rPr>
              <a:t> Facilities</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48" name="TextBox 160"/>
          <p:cNvSpPr txBox="1"/>
          <p:nvPr/>
        </p:nvSpPr>
        <p:spPr>
          <a:xfrm>
            <a:off x="261258" y="2615132"/>
            <a:ext cx="2855026" cy="1823085"/>
          </a:xfrm>
          <a:prstGeom prst="rect">
            <a:avLst/>
          </a:prstGeom>
          <a:noFill/>
        </p:spPr>
        <p:txBody>
          <a:bodyPr wrap="square" lIns="162544" tIns="81271" rIns="162544" bIns="81271" rtlCol="0">
            <a:spAutoFit/>
          </a:bodyPr>
          <a:lstStyle/>
          <a:p>
            <a:pPr marL="171450" lvl="0" indent="-171450">
              <a:lnSpc>
                <a:spcPct val="150000"/>
              </a:lnSpc>
              <a:buFont typeface="Arial" panose="020B0604020202020204" pitchFamily="34" charset="0"/>
              <a:buChar char="•"/>
            </a:pPr>
            <a:r>
              <a:rPr lang="en-GB" altLang="zh-CN" sz="1200" b="1" dirty="0">
                <a:solidFill>
                  <a:prstClr val="black">
                    <a:lumMod val="75000"/>
                    <a:lumOff val="25000"/>
                  </a:prstClr>
                </a:solidFill>
                <a:cs typeface="+mn-ea"/>
                <a:sym typeface="+mn-lt"/>
              </a:rPr>
              <a:t>Municipality started to generate revenue through collecting tax during market days.</a:t>
            </a:r>
          </a:p>
          <a:p>
            <a:pPr marL="171450" lvl="0" indent="-171450">
              <a:lnSpc>
                <a:spcPct val="150000"/>
              </a:lnSpc>
              <a:buFont typeface="Arial" panose="020B0604020202020204" pitchFamily="34" charset="0"/>
              <a:buChar char="•"/>
            </a:pPr>
            <a:r>
              <a:rPr lang="en-GB" altLang="zh-CN" sz="1200" b="1" dirty="0">
                <a:solidFill>
                  <a:prstClr val="black">
                    <a:lumMod val="75000"/>
                    <a:lumOff val="25000"/>
                  </a:prstClr>
                </a:solidFill>
                <a:cs typeface="+mn-ea"/>
                <a:sym typeface="+mn-lt"/>
              </a:rPr>
              <a:t>Job opportunity created as a result of LMC</a:t>
            </a:r>
          </a:p>
        </p:txBody>
      </p:sp>
      <p:sp>
        <p:nvSpPr>
          <p:cNvPr id="49" name="TextBox 163"/>
          <p:cNvSpPr txBox="1"/>
          <p:nvPr/>
        </p:nvSpPr>
        <p:spPr>
          <a:xfrm>
            <a:off x="607413" y="2088260"/>
            <a:ext cx="2244893" cy="519822"/>
          </a:xfrm>
          <a:prstGeom prst="rect">
            <a:avLst/>
          </a:prstGeom>
          <a:noFill/>
        </p:spPr>
        <p:txBody>
          <a:bodyPr wrap="square" lIns="162544" tIns="0" rIns="162544"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altLang="zh-CN" sz="12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Job Creation and income Generation</a:t>
            </a:r>
            <a:endParaRPr kumimoji="0" lang="zh-CN" altLang="en-US" sz="12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51" name="TextBox 160"/>
          <p:cNvSpPr txBox="1"/>
          <p:nvPr/>
        </p:nvSpPr>
        <p:spPr>
          <a:xfrm>
            <a:off x="97790" y="4844415"/>
            <a:ext cx="3938270" cy="2099945"/>
          </a:xfrm>
          <a:prstGeom prst="rect">
            <a:avLst/>
          </a:prstGeom>
          <a:noFill/>
        </p:spPr>
        <p:txBody>
          <a:bodyPr wrap="square" lIns="162544" tIns="81271" rIns="162544" bIns="81271" rtlCol="0">
            <a:spAutoFit/>
          </a:bodyPr>
          <a:lstStyle/>
          <a:p>
            <a:pPr marL="171450" lvl="0" indent="-171450" algn="just">
              <a:lnSpc>
                <a:spcPct val="150000"/>
              </a:lnSpc>
              <a:buFont typeface="Arial" panose="020B0604020202020204" pitchFamily="34" charset="0"/>
              <a:buChar char="•"/>
            </a:pPr>
            <a:r>
              <a:rPr lang="en-GB" altLang="zh-CN" sz="1200" b="1" dirty="0">
                <a:solidFill>
                  <a:prstClr val="black">
                    <a:lumMod val="75000"/>
                    <a:lumOff val="25000"/>
                  </a:prstClr>
                </a:solidFill>
                <a:cs typeface="+mn-ea"/>
                <a:sym typeface="+mn-lt"/>
              </a:rPr>
              <a:t>Livestock market access has created for about 658,900 households including for project target area adjacent </a:t>
            </a:r>
            <a:r>
              <a:rPr lang="en-GB" altLang="zh-CN" sz="1200" b="1" dirty="0" err="1">
                <a:solidFill>
                  <a:prstClr val="black">
                    <a:lumMod val="75000"/>
                    <a:lumOff val="25000"/>
                  </a:prstClr>
                </a:solidFill>
                <a:cs typeface="+mn-ea"/>
                <a:sym typeface="+mn-lt"/>
              </a:rPr>
              <a:t>woredas</a:t>
            </a:r>
            <a:r>
              <a:rPr lang="en-GB" altLang="zh-CN" sz="1200" b="1" dirty="0">
                <a:solidFill>
                  <a:prstClr val="black">
                    <a:lumMod val="75000"/>
                    <a:lumOff val="25000"/>
                  </a:prstClr>
                </a:solidFill>
                <a:cs typeface="+mn-ea"/>
                <a:sym typeface="+mn-lt"/>
              </a:rPr>
              <a:t> and </a:t>
            </a:r>
            <a:r>
              <a:rPr lang="en-GB" altLang="zh-CN" sz="1200" b="1" dirty="0" err="1">
                <a:solidFill>
                  <a:prstClr val="black">
                    <a:lumMod val="75000"/>
                    <a:lumOff val="25000"/>
                  </a:prstClr>
                </a:solidFill>
                <a:cs typeface="+mn-ea"/>
                <a:sym typeface="+mn-lt"/>
              </a:rPr>
              <a:t>kebeles</a:t>
            </a:r>
            <a:r>
              <a:rPr lang="en-GB" altLang="zh-CN" sz="1200" b="1" dirty="0">
                <a:solidFill>
                  <a:prstClr val="black">
                    <a:lumMod val="75000"/>
                    <a:lumOff val="25000"/>
                  </a:prstClr>
                </a:solidFill>
                <a:cs typeface="+mn-ea"/>
                <a:sym typeface="+mn-lt"/>
              </a:rPr>
              <a:t>.</a:t>
            </a:r>
          </a:p>
          <a:p>
            <a:pPr marL="171450" lvl="0" indent="-171450" algn="just">
              <a:lnSpc>
                <a:spcPct val="150000"/>
              </a:lnSpc>
              <a:buFont typeface="Arial" panose="020B0604020202020204" pitchFamily="34" charset="0"/>
              <a:buChar char="•"/>
            </a:pPr>
            <a:r>
              <a:rPr lang="en-GB" altLang="zh-CN" sz="1200" b="1" dirty="0">
                <a:solidFill>
                  <a:prstClr val="black">
                    <a:lumMod val="75000"/>
                    <a:lumOff val="25000"/>
                  </a:prstClr>
                </a:solidFill>
                <a:cs typeface="+mn-ea"/>
                <a:sym typeface="+mn-lt"/>
              </a:rPr>
              <a:t>Agricultural/pastoral extension training has been given for 84,380 people (42% female) in the pastoral training </a:t>
            </a:r>
            <a:r>
              <a:rPr lang="en-GB" altLang="zh-CN" sz="1200" b="1" dirty="0" err="1">
                <a:solidFill>
                  <a:prstClr val="black">
                    <a:lumMod val="75000"/>
                    <a:lumOff val="25000"/>
                  </a:prstClr>
                </a:solidFill>
                <a:cs typeface="+mn-ea"/>
                <a:sym typeface="+mn-lt"/>
              </a:rPr>
              <a:t>centers</a:t>
            </a:r>
            <a:r>
              <a:rPr lang="en-GB" altLang="zh-CN" sz="1200" b="1" dirty="0">
                <a:solidFill>
                  <a:prstClr val="black">
                    <a:lumMod val="75000"/>
                    <a:lumOff val="25000"/>
                  </a:prstClr>
                </a:solidFill>
                <a:cs typeface="+mn-ea"/>
                <a:sym typeface="+mn-lt"/>
              </a:rPr>
              <a:t>.</a:t>
            </a:r>
          </a:p>
        </p:txBody>
      </p:sp>
      <p:sp>
        <p:nvSpPr>
          <p:cNvPr id="52" name="TextBox 163"/>
          <p:cNvSpPr txBox="1"/>
          <p:nvPr/>
        </p:nvSpPr>
        <p:spPr>
          <a:xfrm>
            <a:off x="457200" y="4474141"/>
            <a:ext cx="2386659" cy="415498"/>
          </a:xfrm>
          <a:prstGeom prst="rect">
            <a:avLst/>
          </a:prstGeom>
          <a:noFill/>
        </p:spPr>
        <p:txBody>
          <a:bodyPr wrap="square" lIns="162544" tIns="0" rIns="162544" bIns="0" rtlCol="0" anchor="t">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Market creation</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59" name="TextBox 34_1_1"/>
          <p:cNvSpPr txBox="1"/>
          <p:nvPr/>
        </p:nvSpPr>
        <p:spPr>
          <a:xfrm>
            <a:off x="691660" y="264868"/>
            <a:ext cx="6092245" cy="369332"/>
          </a:xfrm>
          <a:prstGeom prst="rect">
            <a:avLst/>
          </a:prstGeom>
          <a:noFill/>
        </p:spPr>
        <p:txBody>
          <a:bodyPr wrap="non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GB" altLang="zh-CN" sz="1800" dirty="0">
                <a:solidFill>
                  <a:prstClr val="black">
                    <a:lumMod val="85000"/>
                    <a:lumOff val="15000"/>
                  </a:prstClr>
                </a:solidFill>
                <a:latin typeface="造字工房悦黑体验版纤细体"/>
                <a:ea typeface="+mn-ea"/>
                <a:cs typeface="+mn-ea"/>
                <a:sym typeface="+mn-lt"/>
              </a:rPr>
              <a:t>PIA 2: Market Access, Trade and Financial Services… </a:t>
            </a:r>
          </a:p>
        </p:txBody>
      </p:sp>
      <p:pic>
        <p:nvPicPr>
          <p:cNvPr id="60" name="Picture 30_1_1"/>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2" name="Rectangle 1"/>
          <p:cNvSpPr/>
          <p:nvPr/>
        </p:nvSpPr>
        <p:spPr>
          <a:xfrm>
            <a:off x="752624" y="787251"/>
            <a:ext cx="6096000" cy="646331"/>
          </a:xfrm>
          <a:prstGeom prst="rect">
            <a:avLst/>
          </a:prstGeom>
        </p:spPr>
        <p:txBody>
          <a:bodyPr>
            <a:spAutoFit/>
          </a:bodyPr>
          <a:lstStyle/>
          <a:p>
            <a:r>
              <a:rPr lang="en-GB" dirty="0"/>
              <a:t>As a result of this, the pastoralists are benefiting the following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3"/>
          <p:cNvSpPr txBox="1"/>
          <p:nvPr/>
        </p:nvSpPr>
        <p:spPr>
          <a:xfrm>
            <a:off x="7352128" y="865634"/>
            <a:ext cx="3641649" cy="1197610"/>
          </a:xfrm>
          <a:prstGeom prst="rect">
            <a:avLst/>
          </a:prstGeom>
          <a:noFill/>
        </p:spPr>
        <p:txBody>
          <a:bodyPr wrap="square" lIns="91435" tIns="45716" rIns="91435" bIns="45716">
            <a:spAutoFit/>
          </a:bodyPr>
          <a:lstStyle/>
          <a:p>
            <a:pPr lvl="0">
              <a:lnSpc>
                <a:spcPct val="150000"/>
              </a:lnSpc>
            </a:pPr>
            <a:r>
              <a:rPr lang="en-GB" altLang="zh-CN" sz="1600" b="1" dirty="0">
                <a:solidFill>
                  <a:prstClr val="black">
                    <a:lumMod val="75000"/>
                    <a:lumOff val="25000"/>
                  </a:prstClr>
                </a:solidFill>
                <a:cs typeface="+mn-ea"/>
                <a:sym typeface="+mn-lt"/>
              </a:rPr>
              <a:t>280 households have adopted drought tolerant crop varieties promoted (haricot bean &amp; </a:t>
            </a:r>
            <a:r>
              <a:rPr lang="en-GB" altLang="zh-CN" sz="1600" b="1" dirty="0" err="1">
                <a:solidFill>
                  <a:prstClr val="black">
                    <a:lumMod val="75000"/>
                    <a:lumOff val="25000"/>
                  </a:prstClr>
                </a:solidFill>
                <a:cs typeface="+mn-ea"/>
                <a:sym typeface="+mn-lt"/>
              </a:rPr>
              <a:t>teff</a:t>
            </a:r>
            <a:r>
              <a:rPr lang="en-GB" altLang="zh-CN" sz="1600" b="1" dirty="0">
                <a:solidFill>
                  <a:prstClr val="black">
                    <a:lumMod val="75000"/>
                    <a:lumOff val="25000"/>
                  </a:prstClr>
                </a:solidFill>
                <a:cs typeface="+mn-ea"/>
                <a:sym typeface="+mn-lt"/>
              </a:rPr>
              <a:t> )</a:t>
            </a:r>
          </a:p>
        </p:txBody>
      </p:sp>
      <p:sp>
        <p:nvSpPr>
          <p:cNvPr id="22" name="泪滴形 89"/>
          <p:cNvSpPr/>
          <p:nvPr/>
        </p:nvSpPr>
        <p:spPr bwMode="auto">
          <a:xfrm rot="13500000" flipV="1">
            <a:off x="5111029" y="4141938"/>
            <a:ext cx="1897063" cy="1898650"/>
          </a:xfrm>
          <a:prstGeom prst="teardrop">
            <a:avLst/>
          </a:prstGeom>
          <a:solidFill>
            <a:srgbClr val="95C1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srgbClr val="44546A">
                  <a:lumMod val="75000"/>
                </a:srgbClr>
              </a:solidFill>
              <a:effectLst/>
              <a:uLnTx/>
              <a:uFillTx/>
              <a:latin typeface="造字工房悦黑体验版纤细体"/>
              <a:cs typeface="+mn-ea"/>
              <a:sym typeface="+mn-lt"/>
            </a:endParaRPr>
          </a:p>
        </p:txBody>
      </p:sp>
      <p:grpSp>
        <p:nvGrpSpPr>
          <p:cNvPr id="23" name="组合 90"/>
          <p:cNvGrpSpPr>
            <a:grpSpLocks noChangeAspect="1"/>
          </p:cNvGrpSpPr>
          <p:nvPr/>
        </p:nvGrpSpPr>
        <p:grpSpPr bwMode="auto">
          <a:xfrm>
            <a:off x="5829360" y="5042090"/>
            <a:ext cx="524778" cy="540279"/>
            <a:chOff x="7240588" y="6794047"/>
            <a:chExt cx="388938" cy="400050"/>
          </a:xfrm>
          <a:solidFill>
            <a:srgbClr val="9DA8B1"/>
          </a:solidFill>
        </p:grpSpPr>
        <p:sp>
          <p:nvSpPr>
            <p:cNvPr id="24"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srgbClr val="44546A">
                    <a:lumMod val="75000"/>
                  </a:srgbClr>
                </a:solidFill>
                <a:effectLst/>
                <a:uLnTx/>
                <a:uFillTx/>
                <a:latin typeface="造字工房悦黑体验版纤细体"/>
                <a:cs typeface="+mn-ea"/>
                <a:sym typeface="+mn-lt"/>
              </a:endParaRPr>
            </a:p>
          </p:txBody>
        </p:sp>
        <p:sp>
          <p:nvSpPr>
            <p:cNvPr id="25"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srgbClr val="44546A">
                    <a:lumMod val="75000"/>
                  </a:srgbClr>
                </a:solidFill>
                <a:effectLst/>
                <a:uLnTx/>
                <a:uFillTx/>
                <a:latin typeface="造字工房悦黑体验版纤细体"/>
                <a:cs typeface="+mn-ea"/>
                <a:sym typeface="+mn-lt"/>
              </a:endParaRPr>
            </a:p>
          </p:txBody>
        </p:sp>
        <p:sp>
          <p:nvSpPr>
            <p:cNvPr id="26"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srgbClr val="44546A">
                    <a:lumMod val="75000"/>
                  </a:srgbClr>
                </a:solidFill>
                <a:effectLst/>
                <a:uLnTx/>
                <a:uFillTx/>
                <a:latin typeface="造字工房悦黑体验版纤细体"/>
                <a:cs typeface="+mn-ea"/>
                <a:sym typeface="+mn-lt"/>
              </a:endParaRPr>
            </a:p>
          </p:txBody>
        </p:sp>
        <p:sp>
          <p:nvSpPr>
            <p:cNvPr id="44" name="Freeform 407"/>
            <p:cNvSpPr/>
            <p:nvPr/>
          </p:nvSpPr>
          <p:spPr bwMode="auto">
            <a:xfrm>
              <a:off x="7402209" y="6860822"/>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srgbClr val="44546A">
                    <a:lumMod val="75000"/>
                  </a:srgbClr>
                </a:solidFill>
                <a:effectLst/>
                <a:uLnTx/>
                <a:uFillTx/>
                <a:latin typeface="造字工房悦黑体验版纤细体"/>
                <a:cs typeface="+mn-ea"/>
                <a:sym typeface="+mn-lt"/>
              </a:endParaRPr>
            </a:p>
          </p:txBody>
        </p:sp>
      </p:grpSp>
      <p:grpSp>
        <p:nvGrpSpPr>
          <p:cNvPr id="33" name="组合 100"/>
          <p:cNvGrpSpPr/>
          <p:nvPr/>
        </p:nvGrpSpPr>
        <p:grpSpPr bwMode="auto">
          <a:xfrm>
            <a:off x="3526703" y="2684614"/>
            <a:ext cx="1898651" cy="1897063"/>
            <a:chOff x="3271670" y="3038867"/>
            <a:chExt cx="1897870" cy="1897870"/>
          </a:xfrm>
        </p:grpSpPr>
        <p:sp>
          <p:nvSpPr>
            <p:cNvPr id="34" name="泪滴形 101"/>
            <p:cNvSpPr/>
            <p:nvPr/>
          </p:nvSpPr>
          <p:spPr>
            <a:xfrm rot="13500000" flipH="1" flipV="1">
              <a:off x="3271670" y="3038867"/>
              <a:ext cx="1897870" cy="1897870"/>
            </a:xfrm>
            <a:prstGeom prst="teardrop">
              <a:avLst/>
            </a:pr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prstClr val="white"/>
                </a:solidFill>
                <a:effectLst/>
                <a:uLnTx/>
                <a:uFillTx/>
                <a:latin typeface="造字工房悦黑体验版纤细体"/>
                <a:cs typeface="+mn-ea"/>
                <a:sym typeface="+mn-lt"/>
              </a:endParaRPr>
            </a:p>
          </p:txBody>
        </p:sp>
        <p:sp>
          <p:nvSpPr>
            <p:cNvPr id="35" name="Freeform 169"/>
            <p:cNvSpPr>
              <a:spLocks noChangeAspect="1"/>
            </p:cNvSpPr>
            <p:nvPr/>
          </p:nvSpPr>
          <p:spPr bwMode="auto">
            <a:xfrm>
              <a:off x="3545758"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sp>
        <p:nvSpPr>
          <p:cNvPr id="36" name="矩形 35"/>
          <p:cNvSpPr/>
          <p:nvPr/>
        </p:nvSpPr>
        <p:spPr>
          <a:xfrm>
            <a:off x="4134682" y="3436861"/>
            <a:ext cx="1056681" cy="369324"/>
          </a:xfrm>
          <a:prstGeom prst="rect">
            <a:avLst/>
          </a:prstGeom>
        </p:spPr>
        <p:txBody>
          <a:bodyPr wrap="none" lIns="91431" tIns="45716" rIns="91431" bIns="45716">
            <a:spAutoFit/>
          </a:bodyPr>
          <a:lstStyle/>
          <a:p>
            <a:pPr marL="0" marR="0" lvl="0" indent="0" algn="l" defTabSz="913765"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lumMod val="95000"/>
                  </a:prstClr>
                </a:solidFill>
                <a:effectLst/>
                <a:uLnTx/>
                <a:uFillTx/>
                <a:latin typeface="造字工房悦黑体验版纤细体"/>
                <a:cs typeface="+mn-ea"/>
                <a:sym typeface="+mn-lt"/>
              </a:rPr>
              <a:t>CAHWS</a:t>
            </a:r>
          </a:p>
        </p:txBody>
      </p:sp>
      <p:grpSp>
        <p:nvGrpSpPr>
          <p:cNvPr id="49" name="组 48"/>
          <p:cNvGrpSpPr/>
          <p:nvPr/>
        </p:nvGrpSpPr>
        <p:grpSpPr>
          <a:xfrm>
            <a:off x="6601700" y="2684613"/>
            <a:ext cx="1989131" cy="1897063"/>
            <a:chOff x="6601700" y="2684613"/>
            <a:chExt cx="1989131" cy="1897063"/>
          </a:xfrm>
        </p:grpSpPr>
        <p:sp>
          <p:nvSpPr>
            <p:cNvPr id="28" name="泪滴形 95"/>
            <p:cNvSpPr/>
            <p:nvPr/>
          </p:nvSpPr>
          <p:spPr bwMode="auto">
            <a:xfrm rot="8100000" flipV="1">
              <a:off x="6693768" y="2684613"/>
              <a:ext cx="1897063" cy="1897063"/>
            </a:xfrm>
            <a:prstGeom prst="teardrop">
              <a:avLst/>
            </a:pr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prstClr val="white"/>
                </a:solidFill>
                <a:effectLst/>
                <a:uLnTx/>
                <a:uFillTx/>
                <a:latin typeface="造字工房悦黑体验版纤细体"/>
                <a:cs typeface="+mn-ea"/>
                <a:sym typeface="+mn-lt"/>
              </a:endParaRPr>
            </a:p>
          </p:txBody>
        </p:sp>
        <p:grpSp>
          <p:nvGrpSpPr>
            <p:cNvPr id="29" name="组合 96"/>
            <p:cNvGrpSpPr>
              <a:grpSpLocks noChangeAspect="1"/>
            </p:cNvGrpSpPr>
            <p:nvPr/>
          </p:nvGrpSpPr>
          <p:grpSpPr bwMode="auto">
            <a:xfrm>
              <a:off x="7960915" y="3402687"/>
              <a:ext cx="317892" cy="531882"/>
              <a:chOff x="11222326" y="6800017"/>
              <a:chExt cx="236539" cy="395768"/>
            </a:xfrm>
            <a:solidFill>
              <a:srgbClr val="E7E7E7"/>
            </a:solidFill>
          </p:grpSpPr>
          <p:sp>
            <p:nvSpPr>
              <p:cNvPr id="30" name="Freeform 492"/>
              <p:cNvSpPr>
                <a:spLocks noEditPoints="1"/>
              </p:cNvSpPr>
              <p:nvPr/>
            </p:nvSpPr>
            <p:spPr bwMode="auto">
              <a:xfrm>
                <a:off x="11222326" y="6800017"/>
                <a:ext cx="236539"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31" name="Rectangle 493"/>
              <p:cNvSpPr>
                <a:spLocks noChangeArrowheads="1"/>
              </p:cNvSpPr>
              <p:nvPr/>
            </p:nvSpPr>
            <p:spPr bwMode="auto">
              <a:xfrm>
                <a:off x="11288669" y="7129110"/>
                <a:ext cx="98425" cy="26988"/>
              </a:xfrm>
              <a:prstGeom prst="rect">
                <a:avLst/>
              </a:pr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32" name="Rectangle 494"/>
              <p:cNvSpPr>
                <a:spLocks noChangeArrowheads="1"/>
              </p:cNvSpPr>
              <p:nvPr/>
            </p:nvSpPr>
            <p:spPr bwMode="auto">
              <a:xfrm>
                <a:off x="11314071" y="7168797"/>
                <a:ext cx="49213" cy="26988"/>
              </a:xfrm>
              <a:prstGeom prst="rect">
                <a:avLst/>
              </a:pr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sp>
          <p:nvSpPr>
            <p:cNvPr id="38" name="矩形 37"/>
            <p:cNvSpPr/>
            <p:nvPr/>
          </p:nvSpPr>
          <p:spPr>
            <a:xfrm>
              <a:off x="6601700" y="3425399"/>
              <a:ext cx="1282143" cy="415490"/>
            </a:xfrm>
            <a:prstGeom prst="rect">
              <a:avLst/>
            </a:prstGeom>
          </p:spPr>
          <p:txBody>
            <a:bodyPr wrap="square" lIns="91431" tIns="45716" rIns="91431" bIns="45716">
              <a:spAutoFit/>
            </a:bodyPr>
            <a:lstStyle/>
            <a:p>
              <a:pPr marL="0" marR="0" lvl="0" indent="0" algn="r" defTabSz="913765"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prstClr val="white">
                      <a:lumMod val="95000"/>
                    </a:prstClr>
                  </a:solidFill>
                  <a:effectLst/>
                  <a:uLnTx/>
                  <a:uFillTx/>
                  <a:latin typeface="造字工房悦黑体验版纤细体"/>
                  <a:cs typeface="+mn-ea"/>
                  <a:sym typeface="+mn-lt"/>
                </a:rPr>
                <a:t>Drought Tolerant</a:t>
              </a:r>
              <a:r>
                <a:rPr kumimoji="0" lang="en-US" altLang="zh-CN" sz="1050" b="1" i="0" u="none" strike="noStrike" kern="1200" cap="none" spc="0" normalizeH="0" noProof="0" dirty="0">
                  <a:ln>
                    <a:noFill/>
                  </a:ln>
                  <a:solidFill>
                    <a:prstClr val="white">
                      <a:lumMod val="95000"/>
                    </a:prstClr>
                  </a:solidFill>
                  <a:effectLst/>
                  <a:uLnTx/>
                  <a:uFillTx/>
                  <a:latin typeface="造字工房悦黑体验版纤细体"/>
                  <a:cs typeface="+mn-ea"/>
                  <a:sym typeface="+mn-lt"/>
                </a:rPr>
                <a:t> Crops</a:t>
              </a:r>
              <a:endParaRPr kumimoji="0" lang="en-US" altLang="zh-CN" sz="1050" b="1" i="0" u="none" strike="noStrike" kern="1200" cap="none" spc="0" normalizeH="0" baseline="0" noProof="0" dirty="0">
                <a:ln>
                  <a:noFill/>
                </a:ln>
                <a:solidFill>
                  <a:prstClr val="white">
                    <a:lumMod val="95000"/>
                  </a:prstClr>
                </a:solidFill>
                <a:effectLst/>
                <a:uLnTx/>
                <a:uFillTx/>
                <a:latin typeface="造字工房悦黑体验版纤细体"/>
                <a:cs typeface="+mn-ea"/>
                <a:sym typeface="+mn-lt"/>
              </a:endParaRPr>
            </a:p>
          </p:txBody>
        </p:sp>
      </p:grpSp>
      <p:grpSp>
        <p:nvGrpSpPr>
          <p:cNvPr id="48" name="组 47"/>
          <p:cNvGrpSpPr/>
          <p:nvPr/>
        </p:nvGrpSpPr>
        <p:grpSpPr>
          <a:xfrm>
            <a:off x="5111029" y="1233638"/>
            <a:ext cx="1897063" cy="1897063"/>
            <a:chOff x="5111029" y="1233638"/>
            <a:chExt cx="1897063" cy="1897063"/>
          </a:xfrm>
        </p:grpSpPr>
        <p:sp>
          <p:nvSpPr>
            <p:cNvPr id="17" name="泪滴形 84"/>
            <p:cNvSpPr/>
            <p:nvPr/>
          </p:nvSpPr>
          <p:spPr bwMode="auto">
            <a:xfrm rot="8100000">
              <a:off x="5111029" y="1233638"/>
              <a:ext cx="1897063" cy="1897063"/>
            </a:xfrm>
            <a:prstGeom prst="teardrop">
              <a:avLst/>
            </a:prstGeom>
            <a:solidFill>
              <a:srgbClr val="95C1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srgbClr val="44546A">
                    <a:lumMod val="75000"/>
                  </a:srgbClr>
                </a:solidFill>
                <a:effectLst/>
                <a:uLnTx/>
                <a:uFillTx/>
                <a:latin typeface="造字工房悦黑体验版纤细体"/>
                <a:cs typeface="+mn-ea"/>
                <a:sym typeface="+mn-lt"/>
              </a:endParaRPr>
            </a:p>
          </p:txBody>
        </p:sp>
        <p:grpSp>
          <p:nvGrpSpPr>
            <p:cNvPr id="18" name="组合 85"/>
            <p:cNvGrpSpPr>
              <a:grpSpLocks noChangeAspect="1"/>
            </p:cNvGrpSpPr>
            <p:nvPr/>
          </p:nvGrpSpPr>
          <p:grpSpPr bwMode="auto">
            <a:xfrm>
              <a:off x="5891016" y="1666144"/>
              <a:ext cx="337089" cy="539770"/>
              <a:chOff x="8912226" y="6751092"/>
              <a:chExt cx="250825" cy="401638"/>
            </a:xfrm>
            <a:solidFill>
              <a:srgbClr val="9DA8B1"/>
            </a:solidFill>
          </p:grpSpPr>
          <p:sp>
            <p:nvSpPr>
              <p:cNvPr id="19" name="Freeform 550"/>
              <p:cNvSpPr/>
              <p:nvPr/>
            </p:nvSpPr>
            <p:spPr bwMode="auto">
              <a:xfrm>
                <a:off x="8912226" y="68622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srgbClr val="44546A">
                      <a:lumMod val="75000"/>
                    </a:srgbClr>
                  </a:solidFill>
                  <a:effectLst/>
                  <a:uLnTx/>
                  <a:uFillTx/>
                  <a:latin typeface="造字工房悦黑体验版纤细体"/>
                  <a:cs typeface="+mn-ea"/>
                  <a:sym typeface="+mn-lt"/>
                </a:endParaRPr>
              </a:p>
            </p:txBody>
          </p:sp>
          <p:sp>
            <p:nvSpPr>
              <p:cNvPr id="20" name="Freeform 551"/>
              <p:cNvSpPr/>
              <p:nvPr/>
            </p:nvSpPr>
            <p:spPr bwMode="auto">
              <a:xfrm>
                <a:off x="8977313" y="67510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p:spPr>
            <p:txBody>
              <a:bodyPr lIns="162560" tIns="81280" rIns="162560" bIns="81280"/>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535" b="0" i="0" u="none" strike="noStrike" kern="1200" cap="none" spc="0" normalizeH="0" baseline="0" noProof="0">
                  <a:ln>
                    <a:noFill/>
                  </a:ln>
                  <a:solidFill>
                    <a:srgbClr val="44546A">
                      <a:lumMod val="75000"/>
                    </a:srgbClr>
                  </a:solidFill>
                  <a:effectLst/>
                  <a:uLnTx/>
                  <a:uFillTx/>
                  <a:latin typeface="造字工房悦黑体验版纤细体"/>
                  <a:cs typeface="+mn-ea"/>
                  <a:sym typeface="+mn-lt"/>
                </a:endParaRPr>
              </a:p>
            </p:txBody>
          </p:sp>
        </p:grpSp>
        <p:sp>
          <p:nvSpPr>
            <p:cNvPr id="40" name="矩形 39"/>
            <p:cNvSpPr/>
            <p:nvPr/>
          </p:nvSpPr>
          <p:spPr>
            <a:xfrm>
              <a:off x="5422216" y="2256989"/>
              <a:ext cx="1274691" cy="369324"/>
            </a:xfrm>
            <a:prstGeom prst="rect">
              <a:avLst/>
            </a:prstGeom>
          </p:spPr>
          <p:txBody>
            <a:bodyPr wrap="none" lIns="91431" tIns="45716" rIns="91431" bIns="45716">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lumMod val="95000"/>
                    </a:prstClr>
                  </a:solidFill>
                  <a:effectLst/>
                  <a:uLnTx/>
                  <a:uFillTx/>
                  <a:latin typeface="造字工房悦黑体验版纤细体"/>
                  <a:cs typeface="+mn-ea"/>
                  <a:sym typeface="+mn-lt"/>
                </a:rPr>
                <a:t>Seedlings</a:t>
              </a:r>
            </a:p>
          </p:txBody>
        </p:sp>
      </p:grpSp>
      <p:sp>
        <p:nvSpPr>
          <p:cNvPr id="42" name="矩形 41"/>
          <p:cNvSpPr/>
          <p:nvPr/>
        </p:nvSpPr>
        <p:spPr>
          <a:xfrm>
            <a:off x="5762201" y="4568970"/>
            <a:ext cx="595018" cy="369324"/>
          </a:xfrm>
          <a:prstGeom prst="rect">
            <a:avLst/>
          </a:prstGeom>
        </p:spPr>
        <p:txBody>
          <a:bodyPr wrap="none" lIns="91431" tIns="45716" rIns="91431" bIns="45716">
            <a:sp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white">
                    <a:lumMod val="95000"/>
                  </a:prstClr>
                </a:solidFill>
                <a:effectLst/>
                <a:uLnTx/>
                <a:uFillTx/>
                <a:latin typeface="造字工房悦黑体验版纤细体"/>
                <a:cs typeface="+mn-ea"/>
                <a:sym typeface="+mn-lt"/>
              </a:rPr>
              <a:t>CIG</a:t>
            </a:r>
          </a:p>
        </p:txBody>
      </p:sp>
      <p:sp>
        <p:nvSpPr>
          <p:cNvPr id="45" name="文本框 13"/>
          <p:cNvSpPr txBox="1"/>
          <p:nvPr/>
        </p:nvSpPr>
        <p:spPr>
          <a:xfrm>
            <a:off x="7542083" y="4688421"/>
            <a:ext cx="4249919" cy="1475105"/>
          </a:xfrm>
          <a:prstGeom prst="rect">
            <a:avLst/>
          </a:prstGeom>
          <a:noFill/>
        </p:spPr>
        <p:txBody>
          <a:bodyPr wrap="square" lIns="91435" tIns="45716" rIns="91435" bIns="45716">
            <a:spAutoFit/>
          </a:bodyPr>
          <a:lstStyle/>
          <a:p>
            <a:pPr lvl="0">
              <a:lnSpc>
                <a:spcPct val="150000"/>
              </a:lnSpc>
            </a:pPr>
            <a:r>
              <a:rPr lang="en-GB" altLang="zh-CN" sz="1200" b="1" dirty="0">
                <a:solidFill>
                  <a:prstClr val="black">
                    <a:lumMod val="75000"/>
                    <a:lumOff val="25000"/>
                  </a:prstClr>
                </a:solidFill>
                <a:cs typeface="+mn-ea"/>
                <a:sym typeface="+mn-lt"/>
              </a:rPr>
              <a:t>919 cooperatives with more than 52,430 members (62% female) and 1,680 Common Interest Groups (CIG) with 26,296 members (54% female) were established &amp; provided 686 million Birr support from the initiatives.</a:t>
            </a:r>
          </a:p>
        </p:txBody>
      </p:sp>
      <p:sp>
        <p:nvSpPr>
          <p:cNvPr id="46" name="文本框 13"/>
          <p:cNvSpPr txBox="1"/>
          <p:nvPr/>
        </p:nvSpPr>
        <p:spPr>
          <a:xfrm>
            <a:off x="1176397" y="4891786"/>
            <a:ext cx="3894557" cy="1197610"/>
          </a:xfrm>
          <a:prstGeom prst="rect">
            <a:avLst/>
          </a:prstGeom>
          <a:noFill/>
        </p:spPr>
        <p:txBody>
          <a:bodyPr wrap="square" lIns="91435" tIns="45716" rIns="91435" bIns="45716">
            <a:spAutoFit/>
          </a:bodyPr>
          <a:lstStyle/>
          <a:p>
            <a:pPr lvl="0">
              <a:lnSpc>
                <a:spcPct val="150000"/>
              </a:lnSpc>
            </a:pPr>
            <a:r>
              <a:rPr lang="en-GB" altLang="zh-CN" sz="1600" b="1" dirty="0">
                <a:solidFill>
                  <a:prstClr val="black">
                    <a:lumMod val="75000"/>
                    <a:lumOff val="25000"/>
                  </a:prstClr>
                </a:solidFill>
                <a:cs typeface="+mn-ea"/>
                <a:sym typeface="+mn-lt"/>
              </a:rPr>
              <a:t>1,908 community animal health workers (CAHW's) trained and provided with start up kit.</a:t>
            </a:r>
          </a:p>
        </p:txBody>
      </p:sp>
      <p:sp>
        <p:nvSpPr>
          <p:cNvPr id="47" name="文本框 13"/>
          <p:cNvSpPr txBox="1"/>
          <p:nvPr/>
        </p:nvSpPr>
        <p:spPr>
          <a:xfrm>
            <a:off x="314505" y="1450517"/>
            <a:ext cx="4831974" cy="1059180"/>
          </a:xfrm>
          <a:prstGeom prst="rect">
            <a:avLst/>
          </a:prstGeom>
          <a:noFill/>
        </p:spPr>
        <p:txBody>
          <a:bodyPr wrap="square" lIns="91435" tIns="45716" rIns="91435" bIns="45716">
            <a:spAutoFit/>
          </a:bodyPr>
          <a:lstStyle/>
          <a:p>
            <a:pPr lvl="0">
              <a:lnSpc>
                <a:spcPct val="150000"/>
              </a:lnSpc>
            </a:pPr>
            <a:r>
              <a:rPr lang="en-GB" altLang="zh-CN" sz="1400" b="1" dirty="0">
                <a:solidFill>
                  <a:prstClr val="black">
                    <a:lumMod val="75000"/>
                    <a:lumOff val="25000"/>
                  </a:prstClr>
                </a:solidFill>
                <a:cs typeface="+mn-ea"/>
                <a:sym typeface="+mn-lt"/>
              </a:rPr>
              <a:t>79.5 mil. Seedlings of  fruit, forage and  high value crops  produced &amp; distributed to 66 thousand  HH.</a:t>
            </a:r>
          </a:p>
        </p:txBody>
      </p:sp>
      <p:sp>
        <p:nvSpPr>
          <p:cNvPr id="37" name="TextBox 34_1"/>
          <p:cNvSpPr txBox="1"/>
          <p:nvPr/>
        </p:nvSpPr>
        <p:spPr>
          <a:xfrm>
            <a:off x="691660" y="264868"/>
            <a:ext cx="5843651" cy="338554"/>
          </a:xfrm>
          <a:prstGeom prst="rect">
            <a:avLst/>
          </a:prstGeom>
          <a:noFill/>
        </p:spPr>
        <p:txBody>
          <a:bodyPr wrap="non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GB" altLang="zh-CN" sz="1600" dirty="0">
                <a:solidFill>
                  <a:prstClr val="black">
                    <a:lumMod val="85000"/>
                    <a:lumOff val="15000"/>
                  </a:prstClr>
                </a:solidFill>
                <a:latin typeface="造字工房悦黑体验版纤细体"/>
                <a:ea typeface="+mn-ea"/>
                <a:cs typeface="+mn-ea"/>
                <a:sym typeface="+mn-lt"/>
              </a:rPr>
              <a:t>PIA 3 Enhanced Production and Livelihood Diversification</a:t>
            </a:r>
          </a:p>
        </p:txBody>
      </p:sp>
      <p:pic>
        <p:nvPicPr>
          <p:cNvPr id="39" name="Picture 2_1"/>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2" name="Rectangle 1"/>
          <p:cNvSpPr/>
          <p:nvPr/>
        </p:nvSpPr>
        <p:spPr>
          <a:xfrm>
            <a:off x="607645" y="593415"/>
            <a:ext cx="5525872" cy="369332"/>
          </a:xfrm>
          <a:prstGeom prst="rect">
            <a:avLst/>
          </a:prstGeom>
        </p:spPr>
        <p:txBody>
          <a:bodyPr wrap="none">
            <a:spAutoFit/>
          </a:bodyPr>
          <a:lstStyle/>
          <a:p>
            <a:r>
              <a:rPr lang="en-US" altLang="en-US" b="1" dirty="0">
                <a:latin typeface="Times New Roman" panose="02020603050405020304" pitchFamily="18" charset="0"/>
                <a:cs typeface="Times New Roman" panose="02020603050405020304" pitchFamily="18" charset="0"/>
              </a:rPr>
              <a:t>Component 3 - Support to Livelihoods Diversification </a:t>
            </a:r>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4_1"/>
          <p:cNvSpPr txBox="1"/>
          <p:nvPr/>
        </p:nvSpPr>
        <p:spPr>
          <a:xfrm>
            <a:off x="691660" y="264868"/>
            <a:ext cx="5843651" cy="338554"/>
          </a:xfrm>
          <a:prstGeom prst="rect">
            <a:avLst/>
          </a:prstGeom>
          <a:noFill/>
        </p:spPr>
        <p:txBody>
          <a:bodyPr wrap="non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GB" altLang="zh-CN" sz="1600" dirty="0">
                <a:solidFill>
                  <a:prstClr val="black">
                    <a:lumMod val="85000"/>
                    <a:lumOff val="15000"/>
                  </a:prstClr>
                </a:solidFill>
                <a:latin typeface="造字工房悦黑体验版纤细体"/>
                <a:ea typeface="+mn-ea"/>
                <a:cs typeface="+mn-ea"/>
                <a:sym typeface="+mn-lt"/>
              </a:rPr>
              <a:t>PIA 3 Enhanced Production and Livelihood Diversification</a:t>
            </a:r>
          </a:p>
        </p:txBody>
      </p:sp>
      <p:pic>
        <p:nvPicPr>
          <p:cNvPr id="39" name="Picture 2_1"/>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2" name="Rectangle 1"/>
          <p:cNvSpPr/>
          <p:nvPr/>
        </p:nvSpPr>
        <p:spPr>
          <a:xfrm>
            <a:off x="607645" y="593415"/>
            <a:ext cx="5525872" cy="369332"/>
          </a:xfrm>
          <a:prstGeom prst="rect">
            <a:avLst/>
          </a:prstGeom>
        </p:spPr>
        <p:txBody>
          <a:bodyPr wrap="none">
            <a:spAutoFit/>
          </a:bodyPr>
          <a:lstStyle/>
          <a:p>
            <a:r>
              <a:rPr lang="en-US" altLang="en-US" b="1" dirty="0">
                <a:latin typeface="Times New Roman" panose="02020603050405020304" pitchFamily="18" charset="0"/>
                <a:cs typeface="Times New Roman" panose="02020603050405020304" pitchFamily="18" charset="0"/>
              </a:rPr>
              <a:t>Component 3 - Support to Livelihoods Diversification </a:t>
            </a:r>
            <a:endParaRPr lang="en-GB" dirty="0"/>
          </a:p>
        </p:txBody>
      </p:sp>
      <p:sp>
        <p:nvSpPr>
          <p:cNvPr id="41" name="左箭头 7"/>
          <p:cNvSpPr/>
          <p:nvPr/>
        </p:nvSpPr>
        <p:spPr>
          <a:xfrm>
            <a:off x="3262565" y="1729821"/>
            <a:ext cx="3494206" cy="2269277"/>
          </a:xfrm>
          <a:prstGeom prst="leftArrow">
            <a:avLst/>
          </a:prstGeom>
          <a:solidFill>
            <a:srgbClr val="086A46"/>
          </a:solidFill>
          <a:ln w="38100">
            <a:noFill/>
          </a:ln>
        </p:spPr>
        <p:style>
          <a:lnRef idx="2">
            <a:srgbClr val="78A4B1">
              <a:shade val="50000"/>
            </a:srgbClr>
          </a:lnRef>
          <a:fillRef idx="1">
            <a:srgbClr val="78A4B1"/>
          </a:fillRef>
          <a:effectRef idx="0">
            <a:srgbClr val="78A4B1"/>
          </a:effectRef>
          <a:fontRef idx="minor">
            <a:srgbClr val="FFFFFF"/>
          </a:fontRef>
        </p:style>
        <p:txBody>
          <a:bodyPr rtlCol="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chemeClr val="tx1"/>
              </a:solidFill>
              <a:cs typeface="+mn-ea"/>
              <a:sym typeface="+mn-lt"/>
            </a:endParaRPr>
          </a:p>
        </p:txBody>
      </p:sp>
      <p:sp>
        <p:nvSpPr>
          <p:cNvPr id="43" name="任意多边形 77"/>
          <p:cNvSpPr/>
          <p:nvPr/>
        </p:nvSpPr>
        <p:spPr>
          <a:xfrm>
            <a:off x="4000638" y="2188403"/>
            <a:ext cx="2132879" cy="1482594"/>
          </a:xfrm>
          <a:custGeom>
            <a:avLst/>
            <a:gdLst>
              <a:gd name="connsiteX0" fmla="*/ 0 w 2682239"/>
              <a:gd name="connsiteY0" fmla="*/ 0 h 1593088"/>
              <a:gd name="connsiteX1" fmla="*/ 2682239 w 2682239"/>
              <a:gd name="connsiteY1" fmla="*/ 0 h 1593088"/>
              <a:gd name="connsiteX2" fmla="*/ 2682239 w 2682239"/>
              <a:gd name="connsiteY2" fmla="*/ 1593088 h 1593088"/>
              <a:gd name="connsiteX3" fmla="*/ 0 w 2682239"/>
              <a:gd name="connsiteY3" fmla="*/ 1593088 h 1593088"/>
              <a:gd name="connsiteX4" fmla="*/ 0 w 2682239"/>
              <a:gd name="connsiteY4" fmla="*/ 0 h 159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2239" h="1593088">
                <a:moveTo>
                  <a:pt x="0" y="0"/>
                </a:moveTo>
                <a:lnTo>
                  <a:pt x="2682239" y="0"/>
                </a:lnTo>
                <a:lnTo>
                  <a:pt x="2682239" y="1593088"/>
                </a:lnTo>
                <a:lnTo>
                  <a:pt x="0" y="1593088"/>
                </a:lnTo>
                <a:lnTo>
                  <a:pt x="0" y="0"/>
                </a:lnTo>
                <a:close/>
              </a:path>
            </a:pathLst>
          </a:custGeom>
          <a:noFill/>
          <a:ln>
            <a:noFill/>
          </a:ln>
          <a:sp3d/>
        </p:spPr>
        <p:style>
          <a:lnRef idx="2">
            <a:scrgbClr r="0" g="0" b="0"/>
          </a:lnRef>
          <a:fillRef idx="1">
            <a:scrgbClr r="0" g="0" b="0"/>
          </a:fillRef>
          <a:effectRef idx="0">
            <a:srgbClr val="78A4B1">
              <a:hueOff val="0"/>
              <a:satOff val="0"/>
              <a:lumOff val="0"/>
              <a:alphaOff val="0"/>
            </a:srgbClr>
          </a:effectRef>
          <a:fontRef idx="minor">
            <a:srgbClr val="FFFFFF"/>
          </a:fontRef>
        </p:style>
        <p:txBody>
          <a:bodyPr spcFirstLastPara="0" vert="horz" wrap="square" lIns="0" tIns="202692" rIns="0" bIns="217170" numCol="1" spcCol="1270" anchor="ctr" anchorCtr="0">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defTabSz="2533650">
              <a:lnSpc>
                <a:spcPct val="90000"/>
              </a:lnSpc>
              <a:spcBef>
                <a:spcPct val="0"/>
              </a:spcBef>
              <a:spcAft>
                <a:spcPct val="35000"/>
              </a:spcAft>
            </a:pPr>
            <a:endParaRPr lang="zh-CN" altLang="en-US" sz="5700" kern="1200">
              <a:solidFill>
                <a:schemeClr val="tx1"/>
              </a:solidFill>
              <a:cs typeface="+mn-ea"/>
              <a:sym typeface="+mn-lt"/>
            </a:endParaRPr>
          </a:p>
        </p:txBody>
      </p:sp>
      <p:sp>
        <p:nvSpPr>
          <p:cNvPr id="50" name="任意多边形 78"/>
          <p:cNvSpPr/>
          <p:nvPr/>
        </p:nvSpPr>
        <p:spPr>
          <a:xfrm>
            <a:off x="6456681" y="2672515"/>
            <a:ext cx="2520676" cy="1482594"/>
          </a:xfrm>
          <a:custGeom>
            <a:avLst/>
            <a:gdLst>
              <a:gd name="connsiteX0" fmla="*/ 0 w 3169920"/>
              <a:gd name="connsiteY0" fmla="*/ 0 h 1593088"/>
              <a:gd name="connsiteX1" fmla="*/ 3169920 w 3169920"/>
              <a:gd name="connsiteY1" fmla="*/ 0 h 1593088"/>
              <a:gd name="connsiteX2" fmla="*/ 3169920 w 3169920"/>
              <a:gd name="connsiteY2" fmla="*/ 1593088 h 1593088"/>
              <a:gd name="connsiteX3" fmla="*/ 0 w 3169920"/>
              <a:gd name="connsiteY3" fmla="*/ 1593088 h 1593088"/>
              <a:gd name="connsiteX4" fmla="*/ 0 w 3169920"/>
              <a:gd name="connsiteY4" fmla="*/ 0 h 1593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9920" h="1593088">
                <a:moveTo>
                  <a:pt x="0" y="0"/>
                </a:moveTo>
                <a:lnTo>
                  <a:pt x="3169920" y="0"/>
                </a:lnTo>
                <a:lnTo>
                  <a:pt x="3169920" y="1593088"/>
                </a:lnTo>
                <a:lnTo>
                  <a:pt x="0" y="1593088"/>
                </a:lnTo>
                <a:lnTo>
                  <a:pt x="0" y="0"/>
                </a:lnTo>
                <a:close/>
              </a:path>
            </a:pathLst>
          </a:custGeom>
          <a:noFill/>
          <a:ln>
            <a:noFill/>
          </a:ln>
          <a:sp3d/>
        </p:spPr>
        <p:style>
          <a:lnRef idx="2">
            <a:scrgbClr r="0" g="0" b="0"/>
          </a:lnRef>
          <a:fillRef idx="1">
            <a:scrgbClr r="0" g="0" b="0"/>
          </a:fillRef>
          <a:effectRef idx="0">
            <a:srgbClr val="78A4B1">
              <a:hueOff val="0"/>
              <a:satOff val="0"/>
              <a:lumOff val="0"/>
              <a:alphaOff val="0"/>
            </a:srgbClr>
          </a:effectRef>
          <a:fontRef idx="minor">
            <a:srgbClr val="FFFFFF"/>
          </a:fontRef>
        </p:style>
        <p:txBody>
          <a:bodyPr spcFirstLastPara="0" vert="horz" wrap="square" lIns="0" tIns="202692" rIns="0" bIns="217170" numCol="1" spcCol="1270" anchor="ctr" anchorCtr="0">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lvl="0" algn="ctr" defTabSz="2533650">
              <a:lnSpc>
                <a:spcPct val="90000"/>
              </a:lnSpc>
              <a:spcBef>
                <a:spcPct val="0"/>
              </a:spcBef>
              <a:spcAft>
                <a:spcPct val="35000"/>
              </a:spcAft>
            </a:pPr>
            <a:endParaRPr lang="zh-CN" altLang="en-US" sz="5700" kern="1200">
              <a:solidFill>
                <a:schemeClr val="tx1"/>
              </a:solidFill>
              <a:cs typeface="+mn-ea"/>
              <a:sym typeface="+mn-lt"/>
            </a:endParaRPr>
          </a:p>
        </p:txBody>
      </p:sp>
      <p:sp>
        <p:nvSpPr>
          <p:cNvPr id="51" name="文本框 13"/>
          <p:cNvSpPr txBox="1"/>
          <p:nvPr/>
        </p:nvSpPr>
        <p:spPr>
          <a:xfrm>
            <a:off x="382905" y="2331720"/>
            <a:ext cx="2933065" cy="1936750"/>
          </a:xfrm>
          <a:prstGeom prst="rect">
            <a:avLst/>
          </a:prstGeom>
          <a:noFill/>
        </p:spPr>
        <p:txBody>
          <a:bodyPr wrap="square" lIns="91435" tIns="45716" rIns="91435" bIns="45716">
            <a:spAutoFit/>
          </a:bodyPr>
          <a:lstStyle/>
          <a:p>
            <a:pPr>
              <a:lnSpc>
                <a:spcPct val="150000"/>
              </a:lnSpc>
            </a:pPr>
            <a:r>
              <a:rPr lang="en-GB" altLang="zh-CN" sz="1600" b="1" dirty="0">
                <a:solidFill>
                  <a:schemeClr val="tx1">
                    <a:lumMod val="75000"/>
                    <a:lumOff val="25000"/>
                  </a:schemeClr>
                </a:solidFill>
                <a:cs typeface="+mn-ea"/>
                <a:sym typeface="+mn-lt"/>
              </a:rPr>
              <a:t>More than 2.9 thousand  livestock were vaccinated against different diseases which benefited more than 383 thousand HHs. </a:t>
            </a:r>
          </a:p>
        </p:txBody>
      </p:sp>
      <p:sp>
        <p:nvSpPr>
          <p:cNvPr id="52" name="文本框 13"/>
          <p:cNvSpPr txBox="1"/>
          <p:nvPr/>
        </p:nvSpPr>
        <p:spPr>
          <a:xfrm>
            <a:off x="9531041" y="2856607"/>
            <a:ext cx="2573500" cy="3413760"/>
          </a:xfrm>
          <a:prstGeom prst="rect">
            <a:avLst/>
          </a:prstGeom>
          <a:noFill/>
        </p:spPr>
        <p:txBody>
          <a:bodyPr wrap="square" lIns="91435" tIns="45716" rIns="91435" bIns="45716">
            <a:spAutoFit/>
          </a:bodyPr>
          <a:lstStyle/>
          <a:p>
            <a:pPr>
              <a:lnSpc>
                <a:spcPct val="150000"/>
              </a:lnSpc>
            </a:pPr>
            <a:r>
              <a:rPr lang="en-GB" altLang="zh-CN" sz="1600" b="1" dirty="0">
                <a:solidFill>
                  <a:schemeClr val="tx1">
                    <a:lumMod val="75000"/>
                    <a:lumOff val="25000"/>
                  </a:schemeClr>
                </a:solidFill>
                <a:cs typeface="+mn-ea"/>
                <a:sym typeface="+mn-lt"/>
              </a:rPr>
              <a:t>More than 16 million birr profit earned and estimated amount of Birr 21.5 million additional  asset built. Moreover members </a:t>
            </a:r>
            <a:r>
              <a:rPr lang="en-GB" altLang="zh-CN" sz="1600" dirty="0">
                <a:solidFill>
                  <a:schemeClr val="tx1">
                    <a:lumMod val="75000"/>
                    <a:lumOff val="25000"/>
                  </a:schemeClr>
                </a:solidFill>
                <a:cs typeface="+mn-ea"/>
                <a:sym typeface="+mn-lt"/>
              </a:rPr>
              <a:t>diversified their business &amp; improve their livelihood</a:t>
            </a:r>
            <a:r>
              <a:rPr lang="en-GB" altLang="zh-CN" sz="1100" dirty="0">
                <a:solidFill>
                  <a:schemeClr val="tx1">
                    <a:lumMod val="75000"/>
                    <a:lumOff val="25000"/>
                  </a:schemeClr>
                </a:solidFill>
                <a:cs typeface="+mn-ea"/>
                <a:sym typeface="+mn-lt"/>
              </a:rPr>
              <a:t>s. </a:t>
            </a:r>
          </a:p>
        </p:txBody>
      </p:sp>
      <p:grpSp>
        <p:nvGrpSpPr>
          <p:cNvPr id="53" name="组 18"/>
          <p:cNvGrpSpPr/>
          <p:nvPr/>
        </p:nvGrpSpPr>
        <p:grpSpPr>
          <a:xfrm>
            <a:off x="3373569" y="1918456"/>
            <a:ext cx="3279337" cy="1892008"/>
            <a:chOff x="2936528" y="2175158"/>
            <a:chExt cx="3279337" cy="1892008"/>
          </a:xfrm>
        </p:grpSpPr>
        <p:sp>
          <p:nvSpPr>
            <p:cNvPr id="54" name="左箭头 10"/>
            <p:cNvSpPr/>
            <p:nvPr/>
          </p:nvSpPr>
          <p:spPr>
            <a:xfrm rot="10800000" flipH="1">
              <a:off x="2936528" y="2175158"/>
              <a:ext cx="3279337" cy="1892008"/>
            </a:xfrm>
            <a:prstGeom prst="leftArrow">
              <a:avLst/>
            </a:prstGeom>
            <a:noFill/>
            <a:ln w="12700">
              <a:solidFill>
                <a:srgbClr val="CDCAC2">
                  <a:lumMod val="20000"/>
                  <a:lumOff val="80000"/>
                </a:srgbClr>
              </a:solidFill>
              <a:prstDash val="dash"/>
            </a:ln>
          </p:spPr>
          <p:style>
            <a:lnRef idx="2">
              <a:srgbClr val="78A4B1">
                <a:shade val="50000"/>
              </a:srgbClr>
            </a:lnRef>
            <a:fillRef idx="1">
              <a:srgbClr val="78A4B1"/>
            </a:fillRef>
            <a:effectRef idx="0">
              <a:srgbClr val="78A4B1"/>
            </a:effectRef>
            <a:fontRef idx="minor">
              <a:srgbClr val="FFFFFF"/>
            </a:fontRef>
          </p:style>
          <p:txBody>
            <a:bodyPr rtlCol="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dirty="0">
                <a:solidFill>
                  <a:schemeClr val="tx1"/>
                </a:solidFill>
                <a:cs typeface="+mn-ea"/>
                <a:sym typeface="+mn-lt"/>
              </a:endParaRPr>
            </a:p>
          </p:txBody>
        </p:sp>
        <p:sp>
          <p:nvSpPr>
            <p:cNvPr id="55" name="矩形 16"/>
            <p:cNvSpPr/>
            <p:nvPr/>
          </p:nvSpPr>
          <p:spPr>
            <a:xfrm>
              <a:off x="3980603" y="2895967"/>
              <a:ext cx="1632160" cy="261602"/>
            </a:xfrm>
            <a:prstGeom prst="rect">
              <a:avLst/>
            </a:prstGeom>
          </p:spPr>
          <p:txBody>
            <a:bodyPr wrap="none" lIns="91431" tIns="45716" rIns="91431" bIns="45716">
              <a:spAutoFit/>
            </a:bodyPr>
            <a:lstStyle/>
            <a:p>
              <a:pPr defTabSz="913765">
                <a:defRPr/>
              </a:pPr>
              <a:r>
                <a:rPr lang="en-US" altLang="zh-CN" sz="1100" b="1" dirty="0">
                  <a:solidFill>
                    <a:schemeClr val="bg1">
                      <a:lumMod val="95000"/>
                    </a:schemeClr>
                  </a:solidFill>
                  <a:cs typeface="+mn-ea"/>
                  <a:sym typeface="+mn-lt"/>
                </a:rPr>
                <a:t>Livelihood diversified</a:t>
              </a:r>
            </a:p>
          </p:txBody>
        </p:sp>
      </p:grpSp>
      <p:grpSp>
        <p:nvGrpSpPr>
          <p:cNvPr id="56" name="组 19"/>
          <p:cNvGrpSpPr/>
          <p:nvPr/>
        </p:nvGrpSpPr>
        <p:grpSpPr>
          <a:xfrm>
            <a:off x="6036833" y="2289718"/>
            <a:ext cx="3494208" cy="2269277"/>
            <a:chOff x="5592608" y="2555319"/>
            <a:chExt cx="3494208" cy="2269277"/>
          </a:xfrm>
        </p:grpSpPr>
        <p:sp>
          <p:nvSpPr>
            <p:cNvPr id="57" name="左箭头 11"/>
            <p:cNvSpPr/>
            <p:nvPr/>
          </p:nvSpPr>
          <p:spPr>
            <a:xfrm rot="10800000">
              <a:off x="5592608" y="2555319"/>
              <a:ext cx="3494208" cy="2269277"/>
            </a:xfrm>
            <a:prstGeom prst="leftArrow">
              <a:avLst/>
            </a:prstGeom>
            <a:solidFill>
              <a:srgbClr val="95C159"/>
            </a:solidFill>
            <a:ln w="38100">
              <a:noFill/>
            </a:ln>
          </p:spPr>
          <p:style>
            <a:lnRef idx="2">
              <a:srgbClr val="78A4B1">
                <a:shade val="50000"/>
              </a:srgbClr>
            </a:lnRef>
            <a:fillRef idx="1">
              <a:srgbClr val="78A4B1"/>
            </a:fillRef>
            <a:effectRef idx="0">
              <a:srgbClr val="78A4B1"/>
            </a:effectRef>
            <a:fontRef idx="minor">
              <a:srgbClr val="FFFFFF"/>
            </a:fontRef>
          </p:style>
          <p:txBody>
            <a:bodyPr rtlCol="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chemeClr val="tx1"/>
                </a:solidFill>
                <a:cs typeface="+mn-ea"/>
                <a:sym typeface="+mn-lt"/>
              </a:endParaRPr>
            </a:p>
          </p:txBody>
        </p:sp>
        <p:sp>
          <p:nvSpPr>
            <p:cNvPr id="58" name="等腰三角形 82"/>
            <p:cNvSpPr/>
            <p:nvPr/>
          </p:nvSpPr>
          <p:spPr>
            <a:xfrm>
              <a:off x="5592611" y="2555319"/>
              <a:ext cx="727119" cy="551067"/>
            </a:xfrm>
            <a:prstGeom prst="triangle">
              <a:avLst>
                <a:gd name="adj" fmla="val 100000"/>
              </a:avLst>
            </a:prstGeom>
            <a:solidFill>
              <a:schemeClr val="bg1">
                <a:lumMod val="65000"/>
              </a:schemeClr>
            </a:solidFill>
            <a:ln>
              <a:noFill/>
            </a:ln>
          </p:spPr>
          <p:style>
            <a:lnRef idx="2">
              <a:srgbClr val="78A4B1">
                <a:shade val="50000"/>
              </a:srgbClr>
            </a:lnRef>
            <a:fillRef idx="1">
              <a:srgbClr val="78A4B1"/>
            </a:fillRef>
            <a:effectRef idx="0">
              <a:srgbClr val="78A4B1"/>
            </a:effectRef>
            <a:fontRef idx="minor">
              <a:srgbClr val="FFFFFF"/>
            </a:fontRef>
          </p:style>
          <p:txBody>
            <a:bodyPr rtlCol="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a:endParaRPr lang="zh-CN" altLang="en-US">
                <a:solidFill>
                  <a:schemeClr val="tx1"/>
                </a:solidFill>
                <a:cs typeface="+mn-ea"/>
                <a:sym typeface="+mn-lt"/>
              </a:endParaRPr>
            </a:p>
          </p:txBody>
        </p:sp>
        <p:sp>
          <p:nvSpPr>
            <p:cNvPr id="59" name="矩形 17"/>
            <p:cNvSpPr/>
            <p:nvPr/>
          </p:nvSpPr>
          <p:spPr>
            <a:xfrm>
              <a:off x="6159285" y="3445915"/>
              <a:ext cx="1693074" cy="276991"/>
            </a:xfrm>
            <a:prstGeom prst="rect">
              <a:avLst/>
            </a:prstGeom>
          </p:spPr>
          <p:txBody>
            <a:bodyPr wrap="none" lIns="91431" tIns="45716" rIns="91431" bIns="45716">
              <a:spAutoFit/>
            </a:bodyPr>
            <a:lstStyle/>
            <a:p>
              <a:pPr defTabSz="913765">
                <a:defRPr/>
              </a:pPr>
              <a:r>
                <a:rPr lang="en-US" altLang="zh-CN" sz="1200" b="1" dirty="0">
                  <a:solidFill>
                    <a:schemeClr val="bg1">
                      <a:lumMod val="95000"/>
                    </a:schemeClr>
                  </a:solidFill>
                  <a:cs typeface="+mn-ea"/>
                  <a:sym typeface="+mn-lt"/>
                </a:rPr>
                <a:t>Livelihood improved</a:t>
              </a:r>
            </a:p>
          </p:txBody>
        </p:sp>
      </p:grpSp>
      <p:sp>
        <p:nvSpPr>
          <p:cNvPr id="60" name="文本框 13"/>
          <p:cNvSpPr txBox="1"/>
          <p:nvPr/>
        </p:nvSpPr>
        <p:spPr>
          <a:xfrm>
            <a:off x="2825487" y="4395800"/>
            <a:ext cx="6615515" cy="828675"/>
          </a:xfrm>
          <a:prstGeom prst="rect">
            <a:avLst/>
          </a:prstGeom>
          <a:noFill/>
        </p:spPr>
        <p:txBody>
          <a:bodyPr wrap="square" lIns="91435" tIns="45716" rIns="91435" bIns="45716">
            <a:spAutoFit/>
          </a:bodyPr>
          <a:lstStyle/>
          <a:p>
            <a:pPr algn="ctr">
              <a:lnSpc>
                <a:spcPct val="150000"/>
              </a:lnSpc>
            </a:pPr>
            <a:r>
              <a:rPr lang="en-GB" altLang="zh-CN" sz="1600" b="1" dirty="0">
                <a:solidFill>
                  <a:schemeClr val="tx1">
                    <a:lumMod val="75000"/>
                    <a:lumOff val="25000"/>
                  </a:schemeClr>
                </a:solidFill>
                <a:cs typeface="+mn-ea"/>
                <a:sym typeface="+mn-lt"/>
              </a:rPr>
              <a:t>Out of Birr 28.96 million matured loan so far Birr 17.53 million (60%) loan repaid</a:t>
            </a:r>
          </a:p>
        </p:txBody>
      </p:sp>
      <p:sp>
        <p:nvSpPr>
          <p:cNvPr id="61" name="TextBox 163"/>
          <p:cNvSpPr txBox="1"/>
          <p:nvPr/>
        </p:nvSpPr>
        <p:spPr>
          <a:xfrm>
            <a:off x="5061992" y="1163319"/>
            <a:ext cx="2666622" cy="566502"/>
          </a:xfrm>
          <a:prstGeom prst="rect">
            <a:avLst/>
          </a:prstGeom>
          <a:noFill/>
        </p:spPr>
        <p:txBody>
          <a:bodyPr wrap="square" lIns="162544" tIns="0" rIns="162544" bIns="0" rtlCol="0" anchor="t">
            <a:spAutoFit/>
          </a:bodyPr>
          <a:lstStyle/>
          <a:p>
            <a:pPr lvl="0">
              <a:lnSpc>
                <a:spcPct val="150000"/>
              </a:lnSpc>
            </a:pPr>
            <a:r>
              <a:rPr lang="en-US" altLang="zh-CN" sz="2800" b="1" dirty="0">
                <a:solidFill>
                  <a:prstClr val="black">
                    <a:lumMod val="75000"/>
                    <a:lumOff val="25000"/>
                  </a:prstClr>
                </a:solidFill>
                <a:cs typeface="+mn-ea"/>
                <a:sym typeface="+mn-lt"/>
              </a:rPr>
              <a:t>As a result :</a:t>
            </a:r>
          </a:p>
        </p:txBody>
      </p:sp>
      <p:pic>
        <p:nvPicPr>
          <p:cNvPr id="62" name="Picture 61" descr="C:\Users\User\Desktop\m shasha Anual report\YERNI KEBELE SITE WORK photos\DSC01223.JPG"/>
          <p:cNvPicPr/>
          <p:nvPr/>
        </p:nvPicPr>
        <p:blipFill>
          <a:blip r:embed="rId4" cstate="print"/>
          <a:srcRect/>
          <a:stretch>
            <a:fillRect/>
          </a:stretch>
        </p:blipFill>
        <p:spPr bwMode="auto">
          <a:xfrm>
            <a:off x="262143" y="5224921"/>
            <a:ext cx="2520280" cy="1188129"/>
          </a:xfrm>
          <a:prstGeom prst="rect">
            <a:avLst/>
          </a:prstGeom>
          <a:noFill/>
          <a:ln w="9525">
            <a:noFill/>
            <a:miter lim="800000"/>
            <a:headEnd/>
            <a:tailEnd/>
          </a:ln>
        </p:spPr>
      </p:pic>
      <p:pic>
        <p:nvPicPr>
          <p:cNvPr id="63" name="Picture 10" descr="IMG_20180713_103730"/>
          <p:cNvPicPr>
            <a:picLocks noChangeAspect="1" noChangeArrowheads="1"/>
          </p:cNvPicPr>
          <p:nvPr/>
        </p:nvPicPr>
        <p:blipFill>
          <a:blip r:embed="rId5" cstate="print"/>
          <a:srcRect/>
          <a:stretch>
            <a:fillRect/>
          </a:stretch>
        </p:blipFill>
        <p:spPr bwMode="auto">
          <a:xfrm>
            <a:off x="3370581" y="5109263"/>
            <a:ext cx="2320033" cy="1303787"/>
          </a:xfrm>
          <a:prstGeom prst="rect">
            <a:avLst/>
          </a:prstGeom>
          <a:noFill/>
        </p:spPr>
      </p:pic>
      <p:pic>
        <p:nvPicPr>
          <p:cNvPr id="64" name="Picture 2" descr="C:\Users\user\Desktop\Tekalign\Data Images\Gulilat Pictures for presentation\TADs vaccination\IMG_20170528_081512.jpg"/>
          <p:cNvPicPr>
            <a:picLocks noChangeAspect="1" noChangeArrowheads="1"/>
          </p:cNvPicPr>
          <p:nvPr/>
        </p:nvPicPr>
        <p:blipFill>
          <a:blip r:embed="rId6"/>
          <a:srcRect/>
          <a:stretch>
            <a:fillRect/>
          </a:stretch>
        </p:blipFill>
        <p:spPr bwMode="auto">
          <a:xfrm>
            <a:off x="6756771" y="5206913"/>
            <a:ext cx="2342822" cy="1224144"/>
          </a:xfrm>
          <a:prstGeom prst="rect">
            <a:avLst/>
          </a:prstGeom>
          <a:noFill/>
          <a:ln w="9525">
            <a:noFill/>
            <a:miter lim="800000"/>
            <a:headEnd/>
            <a:tailEnd/>
          </a:ln>
        </p:spPr>
      </p:pic>
      <p:pic>
        <p:nvPicPr>
          <p:cNvPr id="65" name="Picture 21" descr="Description: E:\Document\16 10 2018 Oro\4th quarter report\Dr.Dereje Pics\IMG_20190512_113148.jpg"/>
          <p:cNvPicPr>
            <a:picLocks noChangeAspect="1" noChangeArrowheads="1"/>
          </p:cNvPicPr>
          <p:nvPr/>
        </p:nvPicPr>
        <p:blipFill>
          <a:blip r:embed="rId7"/>
          <a:srcRect/>
          <a:stretch>
            <a:fillRect/>
          </a:stretch>
        </p:blipFill>
        <p:spPr bwMode="auto">
          <a:xfrm>
            <a:off x="9484817" y="5047913"/>
            <a:ext cx="2648744" cy="1383144"/>
          </a:xfrm>
          <a:prstGeom prst="rect">
            <a:avLst/>
          </a:prstGeom>
          <a:noFill/>
          <a:ln w="9525">
            <a:noFill/>
            <a:miter lim="800000"/>
            <a:headEnd/>
            <a:tailEnd/>
          </a:ln>
        </p:spPr>
      </p:pic>
      <p:sp>
        <p:nvSpPr>
          <p:cNvPr id="66" name="Rectangle 65"/>
          <p:cNvSpPr/>
          <p:nvPr/>
        </p:nvSpPr>
        <p:spPr>
          <a:xfrm>
            <a:off x="314505" y="6474634"/>
            <a:ext cx="2099348" cy="25202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dirty="0">
                <a:solidFill>
                  <a:prstClr val="white"/>
                </a:solidFill>
                <a:latin typeface="Calibri" panose="020F0502020204030204"/>
              </a:rPr>
              <a:t>Seedling Production</a:t>
            </a:r>
          </a:p>
        </p:txBody>
      </p:sp>
      <p:sp>
        <p:nvSpPr>
          <p:cNvPr id="67" name="Rectangle 66"/>
          <p:cNvSpPr/>
          <p:nvPr/>
        </p:nvSpPr>
        <p:spPr>
          <a:xfrm>
            <a:off x="3262565" y="6524096"/>
            <a:ext cx="2520280" cy="25202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dirty="0">
                <a:solidFill>
                  <a:prstClr val="white"/>
                </a:solidFill>
                <a:latin typeface="Calibri" panose="020F0502020204030204"/>
              </a:rPr>
              <a:t>Drought tolerant crops</a:t>
            </a:r>
          </a:p>
        </p:txBody>
      </p:sp>
      <p:sp>
        <p:nvSpPr>
          <p:cNvPr id="68" name="Rectangle 67"/>
          <p:cNvSpPr/>
          <p:nvPr/>
        </p:nvSpPr>
        <p:spPr>
          <a:xfrm>
            <a:off x="6786325" y="6524095"/>
            <a:ext cx="2387381" cy="252025"/>
          </a:xfrm>
          <a:prstGeom prst="rect">
            <a:avLst/>
          </a:prstGeom>
          <a:solidFill>
            <a:schemeClr val="accent6">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US" dirty="0">
                <a:solidFill>
                  <a:prstClr val="white"/>
                </a:solidFill>
                <a:latin typeface="Calibri" panose="020F0502020204030204"/>
              </a:rPr>
              <a:t>CAHWs giving service</a:t>
            </a:r>
          </a:p>
        </p:txBody>
      </p:sp>
      <p:sp>
        <p:nvSpPr>
          <p:cNvPr id="69" name="Rectangle 68"/>
          <p:cNvSpPr/>
          <p:nvPr/>
        </p:nvSpPr>
        <p:spPr>
          <a:xfrm>
            <a:off x="9811647" y="6526212"/>
            <a:ext cx="2212747" cy="25202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457200">
              <a:defRPr/>
            </a:pPr>
            <a:r>
              <a:rPr lang="en-US" dirty="0">
                <a:solidFill>
                  <a:prstClr val="white"/>
                </a:solidFill>
                <a:latin typeface="Calibri" panose="020F0502020204030204"/>
              </a:rPr>
              <a:t>Fattening cooperative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 54"/>
          <p:cNvGrpSpPr/>
          <p:nvPr/>
        </p:nvGrpSpPr>
        <p:grpSpPr>
          <a:xfrm>
            <a:off x="1162441" y="2664911"/>
            <a:ext cx="10415587" cy="2647950"/>
            <a:chOff x="691660" y="2139810"/>
            <a:chExt cx="10415587" cy="2647950"/>
          </a:xfrm>
        </p:grpSpPr>
        <p:sp>
          <p:nvSpPr>
            <p:cNvPr id="27" name="六边形 2"/>
            <p:cNvSpPr>
              <a:spLocks noChangeArrowheads="1"/>
            </p:cNvSpPr>
            <p:nvPr/>
          </p:nvSpPr>
          <p:spPr bwMode="auto">
            <a:xfrm>
              <a:off x="2365202" y="2139810"/>
              <a:ext cx="2047875" cy="1765300"/>
            </a:xfrm>
            <a:prstGeom prst="hexagon">
              <a:avLst>
                <a:gd name="adj" fmla="val 24999"/>
                <a:gd name="vf" fmla="val 115470"/>
              </a:avLst>
            </a:prstGeom>
            <a:solidFill>
              <a:srgbClr val="95C159"/>
            </a:solidFill>
            <a:ln>
              <a:noFill/>
            </a:ln>
          </p:spPr>
          <p:txBody>
            <a:bodyPr anchor="ctr"/>
            <a:lstStyle/>
            <a:p>
              <a:pPr algn="ctr"/>
              <a:endParaRPr lang="zh-CN" altLang="zh-CN">
                <a:solidFill>
                  <a:srgbClr val="FFFFFF"/>
                </a:solidFill>
                <a:cs typeface="+mn-ea"/>
                <a:sym typeface="+mn-lt"/>
              </a:endParaRPr>
            </a:p>
          </p:txBody>
        </p:sp>
        <p:sp>
          <p:nvSpPr>
            <p:cNvPr id="28" name="六边形 41"/>
            <p:cNvSpPr>
              <a:spLocks noChangeArrowheads="1"/>
            </p:cNvSpPr>
            <p:nvPr/>
          </p:nvSpPr>
          <p:spPr bwMode="auto">
            <a:xfrm>
              <a:off x="4038427" y="3022460"/>
              <a:ext cx="2047875" cy="1765300"/>
            </a:xfrm>
            <a:prstGeom prst="hexagon">
              <a:avLst>
                <a:gd name="adj" fmla="val 24999"/>
                <a:gd name="vf" fmla="val 115470"/>
              </a:avLst>
            </a:prstGeom>
            <a:solidFill>
              <a:srgbClr val="086A46"/>
            </a:solidFill>
            <a:ln>
              <a:noFill/>
            </a:ln>
          </p:spPr>
          <p:txBody>
            <a:bodyPr anchor="ctr"/>
            <a:lstStyle/>
            <a:p>
              <a:pPr algn="ctr"/>
              <a:endParaRPr lang="zh-CN" altLang="zh-CN">
                <a:solidFill>
                  <a:srgbClr val="FFFFFF"/>
                </a:solidFill>
                <a:cs typeface="+mn-ea"/>
                <a:sym typeface="+mn-lt"/>
              </a:endParaRPr>
            </a:p>
          </p:txBody>
        </p:sp>
        <p:sp>
          <p:nvSpPr>
            <p:cNvPr id="29" name="六边形 42"/>
            <p:cNvSpPr>
              <a:spLocks noChangeArrowheads="1"/>
            </p:cNvSpPr>
            <p:nvPr/>
          </p:nvSpPr>
          <p:spPr bwMode="auto">
            <a:xfrm>
              <a:off x="5712287" y="2139810"/>
              <a:ext cx="2047875" cy="1765300"/>
            </a:xfrm>
            <a:prstGeom prst="hexagon">
              <a:avLst>
                <a:gd name="adj" fmla="val 24999"/>
                <a:gd name="vf" fmla="val 115470"/>
              </a:avLst>
            </a:prstGeom>
            <a:solidFill>
              <a:srgbClr val="95C159"/>
            </a:solidFill>
            <a:ln>
              <a:noFill/>
            </a:ln>
          </p:spPr>
          <p:txBody>
            <a:bodyPr anchor="ctr"/>
            <a:lstStyle/>
            <a:p>
              <a:pPr algn="ctr"/>
              <a:endParaRPr lang="zh-CN" altLang="zh-CN">
                <a:solidFill>
                  <a:srgbClr val="FFFFFF"/>
                </a:solidFill>
                <a:cs typeface="+mn-ea"/>
                <a:sym typeface="+mn-lt"/>
              </a:endParaRPr>
            </a:p>
          </p:txBody>
        </p:sp>
        <p:sp>
          <p:nvSpPr>
            <p:cNvPr id="30" name="六边形 43"/>
            <p:cNvSpPr>
              <a:spLocks noChangeArrowheads="1"/>
            </p:cNvSpPr>
            <p:nvPr/>
          </p:nvSpPr>
          <p:spPr bwMode="auto">
            <a:xfrm>
              <a:off x="7386147" y="3022460"/>
              <a:ext cx="2047875" cy="1765300"/>
            </a:xfrm>
            <a:prstGeom prst="hexagon">
              <a:avLst>
                <a:gd name="adj" fmla="val 24999"/>
                <a:gd name="vf" fmla="val 115470"/>
              </a:avLst>
            </a:prstGeom>
            <a:solidFill>
              <a:srgbClr val="086A46"/>
            </a:solidFill>
            <a:ln>
              <a:noFill/>
            </a:ln>
          </p:spPr>
          <p:txBody>
            <a:bodyPr anchor="ctr"/>
            <a:lstStyle/>
            <a:p>
              <a:pPr algn="ctr"/>
              <a:endParaRPr lang="zh-CN" altLang="zh-CN">
                <a:solidFill>
                  <a:srgbClr val="FFFFFF"/>
                </a:solidFill>
                <a:cs typeface="+mn-ea"/>
                <a:sym typeface="+mn-lt"/>
              </a:endParaRPr>
            </a:p>
          </p:txBody>
        </p:sp>
        <p:sp>
          <p:nvSpPr>
            <p:cNvPr id="43" name="六边形 101"/>
            <p:cNvSpPr>
              <a:spLocks noChangeArrowheads="1"/>
            </p:cNvSpPr>
            <p:nvPr/>
          </p:nvSpPr>
          <p:spPr bwMode="auto">
            <a:xfrm>
              <a:off x="691660" y="3022334"/>
              <a:ext cx="2047875" cy="1765300"/>
            </a:xfrm>
            <a:prstGeom prst="hexagon">
              <a:avLst>
                <a:gd name="adj" fmla="val 24995"/>
                <a:gd name="vf" fmla="val 115470"/>
              </a:avLst>
            </a:prstGeom>
            <a:noFill/>
            <a:ln w="12700" cap="flat" cmpd="sng">
              <a:solidFill>
                <a:srgbClr val="086A46"/>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cs typeface="+mn-ea"/>
                <a:sym typeface="+mn-lt"/>
              </a:endParaRPr>
            </a:p>
          </p:txBody>
        </p:sp>
        <p:sp>
          <p:nvSpPr>
            <p:cNvPr id="44" name="六边形 102"/>
            <p:cNvSpPr>
              <a:spLocks noChangeArrowheads="1"/>
            </p:cNvSpPr>
            <p:nvPr/>
          </p:nvSpPr>
          <p:spPr bwMode="auto">
            <a:xfrm>
              <a:off x="9059372" y="2165084"/>
              <a:ext cx="2047875" cy="1765300"/>
            </a:xfrm>
            <a:prstGeom prst="hexagon">
              <a:avLst>
                <a:gd name="adj" fmla="val 24995"/>
                <a:gd name="vf" fmla="val 115470"/>
              </a:avLst>
            </a:prstGeom>
            <a:noFill/>
            <a:ln w="12700" cap="flat" cmpd="sng">
              <a:solidFill>
                <a:srgbClr val="95C159"/>
              </a:solidFill>
              <a:bevel/>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cs typeface="+mn-ea"/>
                <a:sym typeface="+mn-lt"/>
              </a:endParaRPr>
            </a:p>
          </p:txBody>
        </p:sp>
        <p:sp>
          <p:nvSpPr>
            <p:cNvPr id="45" name="文本框 103"/>
            <p:cNvSpPr>
              <a:spLocks noChangeArrowheads="1"/>
            </p:cNvSpPr>
            <p:nvPr/>
          </p:nvSpPr>
          <p:spPr bwMode="auto">
            <a:xfrm>
              <a:off x="2704610" y="2551290"/>
              <a:ext cx="140906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pPr defTabSz="913765">
                <a:defRPr/>
              </a:pPr>
              <a:r>
                <a:rPr lang="en-US" altLang="zh-CN" sz="1400" b="1" dirty="0">
                  <a:solidFill>
                    <a:schemeClr val="bg1">
                      <a:lumMod val="95000"/>
                    </a:schemeClr>
                  </a:solidFill>
                  <a:cs typeface="+mn-ea"/>
                  <a:sym typeface="+mn-lt"/>
                </a:rPr>
                <a:t>Capacity Building</a:t>
              </a:r>
            </a:p>
          </p:txBody>
        </p:sp>
        <p:sp>
          <p:nvSpPr>
            <p:cNvPr id="46" name="文本框 104"/>
            <p:cNvSpPr>
              <a:spLocks noChangeArrowheads="1"/>
            </p:cNvSpPr>
            <p:nvPr/>
          </p:nvSpPr>
          <p:spPr bwMode="auto">
            <a:xfrm>
              <a:off x="4113675" y="3698100"/>
              <a:ext cx="198374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p>
              <a:pPr lvl="0" defTabSz="913765">
                <a:defRPr/>
              </a:pPr>
              <a:r>
                <a:rPr lang="en-US" altLang="zh-CN" sz="1400" dirty="0">
                  <a:solidFill>
                    <a:prstClr val="white">
                      <a:lumMod val="95000"/>
                    </a:prstClr>
                  </a:solidFill>
                  <a:cs typeface="+mn-ea"/>
                  <a:sym typeface="+mn-lt"/>
                </a:rPr>
                <a:t>Income Generating</a:t>
              </a:r>
            </a:p>
          </p:txBody>
        </p:sp>
        <p:sp>
          <p:nvSpPr>
            <p:cNvPr id="47" name="文本框 105"/>
            <p:cNvSpPr>
              <a:spLocks noChangeArrowheads="1"/>
            </p:cNvSpPr>
            <p:nvPr/>
          </p:nvSpPr>
          <p:spPr bwMode="auto">
            <a:xfrm>
              <a:off x="5712231" y="2713332"/>
              <a:ext cx="2527300" cy="30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defTabSz="913765">
                <a:defRPr/>
              </a:pPr>
              <a:r>
                <a:rPr lang="en-US" altLang="zh-CN" sz="1400" b="1" dirty="0">
                  <a:solidFill>
                    <a:prstClr val="white">
                      <a:lumMod val="95000"/>
                    </a:prstClr>
                  </a:solidFill>
                  <a:cs typeface="+mn-ea"/>
                  <a:sym typeface="+mn-lt"/>
                </a:rPr>
                <a:t>Livelihood diversification</a:t>
              </a:r>
            </a:p>
          </p:txBody>
        </p:sp>
        <p:sp>
          <p:nvSpPr>
            <p:cNvPr id="48" name="文本框 106"/>
            <p:cNvSpPr>
              <a:spLocks noChangeArrowheads="1"/>
            </p:cNvSpPr>
            <p:nvPr/>
          </p:nvSpPr>
          <p:spPr bwMode="auto">
            <a:xfrm>
              <a:off x="7786772" y="3671534"/>
              <a:ext cx="172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defTabSz="913765">
                <a:defRPr/>
              </a:pPr>
              <a:r>
                <a:rPr lang="en-US" altLang="zh-CN" sz="1600" b="1" dirty="0">
                  <a:solidFill>
                    <a:prstClr val="white">
                      <a:lumMod val="95000"/>
                    </a:prstClr>
                  </a:solidFill>
                  <a:cs typeface="+mn-ea"/>
                  <a:sym typeface="+mn-lt"/>
                </a:rPr>
                <a:t>Youth and Women</a:t>
              </a:r>
            </a:p>
          </p:txBody>
        </p:sp>
        <p:sp>
          <p:nvSpPr>
            <p:cNvPr id="49" name="Freeform 2345"/>
            <p:cNvSpPr>
              <a:spLocks noEditPoints="1" noChangeArrowheads="1"/>
            </p:cNvSpPr>
            <p:nvPr/>
          </p:nvSpPr>
          <p:spPr bwMode="auto">
            <a:xfrm>
              <a:off x="1429847" y="3446197"/>
              <a:ext cx="585788" cy="1084262"/>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086A46"/>
            </a:solidFill>
            <a:ln>
              <a:noFill/>
            </a:ln>
          </p:spPr>
          <p:txBody>
            <a:bodyPr/>
            <a:lstStyle/>
            <a:p>
              <a:endParaRPr lang="zh-CN" altLang="zh-CN">
                <a:solidFill>
                  <a:srgbClr val="000000"/>
                </a:solidFill>
                <a:cs typeface="+mn-ea"/>
                <a:sym typeface="+mn-lt"/>
              </a:endParaRPr>
            </a:p>
          </p:txBody>
        </p:sp>
        <p:sp>
          <p:nvSpPr>
            <p:cNvPr id="50" name="Freeform 2345"/>
            <p:cNvSpPr>
              <a:spLocks noEditPoints="1" noChangeArrowheads="1"/>
            </p:cNvSpPr>
            <p:nvPr/>
          </p:nvSpPr>
          <p:spPr bwMode="auto">
            <a:xfrm>
              <a:off x="9773747" y="2550847"/>
              <a:ext cx="585788" cy="1084262"/>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rgbClr val="95C159"/>
            </a:solidFill>
            <a:ln>
              <a:noFill/>
            </a:ln>
          </p:spPr>
          <p:txBody>
            <a:bodyPr/>
            <a:lstStyle/>
            <a:p>
              <a:endParaRPr lang="zh-CN" altLang="zh-CN">
                <a:solidFill>
                  <a:srgbClr val="000000"/>
                </a:solidFill>
                <a:cs typeface="+mn-ea"/>
                <a:sym typeface="+mn-lt"/>
              </a:endParaRPr>
            </a:p>
          </p:txBody>
        </p:sp>
      </p:grpSp>
      <p:grpSp>
        <p:nvGrpSpPr>
          <p:cNvPr id="56" name="组 55"/>
          <p:cNvGrpSpPr/>
          <p:nvPr/>
        </p:nvGrpSpPr>
        <p:grpSpPr>
          <a:xfrm>
            <a:off x="1772362" y="1255247"/>
            <a:ext cx="10339070" cy="6866255"/>
            <a:chOff x="1301581" y="730146"/>
            <a:chExt cx="10339070" cy="6866255"/>
          </a:xfrm>
        </p:grpSpPr>
        <p:sp>
          <p:nvSpPr>
            <p:cNvPr id="51" name="TextBox 160"/>
            <p:cNvSpPr txBox="1"/>
            <p:nvPr/>
          </p:nvSpPr>
          <p:spPr>
            <a:xfrm>
              <a:off x="1301581" y="730146"/>
              <a:ext cx="3184525" cy="1624330"/>
            </a:xfrm>
            <a:prstGeom prst="rect">
              <a:avLst/>
            </a:prstGeom>
            <a:noFill/>
          </p:spPr>
          <p:txBody>
            <a:bodyPr wrap="square" lIns="162544" tIns="81271" rIns="162544" bIns="81271" rtlCol="0">
              <a:noAutofit/>
            </a:bodyPr>
            <a:lstStyle/>
            <a:p>
              <a:pPr lvl="0" algn="just">
                <a:lnSpc>
                  <a:spcPct val="150000"/>
                </a:lnSpc>
              </a:pPr>
              <a:r>
                <a:rPr lang="en-GB" altLang="zh-CN" sz="1600" b="1" dirty="0">
                  <a:solidFill>
                    <a:prstClr val="black">
                      <a:lumMod val="75000"/>
                      <a:lumOff val="25000"/>
                    </a:prstClr>
                  </a:solidFill>
                  <a:cs typeface="+mn-ea"/>
                  <a:sym typeface="+mn-lt"/>
                </a:rPr>
                <a:t>The trained &amp; equipped CAHWs have created their own income source to support their livelihood.</a:t>
              </a:r>
            </a:p>
            <a:p>
              <a:pPr lvl="0" algn="just">
                <a:lnSpc>
                  <a:spcPct val="150000"/>
                </a:lnSpc>
              </a:pPr>
              <a:endParaRPr lang="en-GB" altLang="zh-CN" sz="1600" b="1" dirty="0">
                <a:solidFill>
                  <a:prstClr val="black">
                    <a:lumMod val="75000"/>
                    <a:lumOff val="25000"/>
                  </a:prstClr>
                </a:solidFill>
                <a:cs typeface="+mn-ea"/>
                <a:sym typeface="+mn-lt"/>
              </a:endParaRPr>
            </a:p>
          </p:txBody>
        </p:sp>
        <p:sp>
          <p:nvSpPr>
            <p:cNvPr id="52" name="TextBox 160"/>
            <p:cNvSpPr txBox="1"/>
            <p:nvPr/>
          </p:nvSpPr>
          <p:spPr>
            <a:xfrm>
              <a:off x="3125301" y="4827801"/>
              <a:ext cx="3322955" cy="899795"/>
            </a:xfrm>
            <a:prstGeom prst="rect">
              <a:avLst/>
            </a:prstGeom>
            <a:noFill/>
          </p:spPr>
          <p:txBody>
            <a:bodyPr wrap="square" lIns="162544" tIns="81271" rIns="162544" bIns="81271" rtlCol="0">
              <a:spAutoFit/>
            </a:bodyPr>
            <a:lstStyle/>
            <a:p>
              <a:pPr lvl="0" algn="ctr">
                <a:lnSpc>
                  <a:spcPct val="150000"/>
                </a:lnSpc>
              </a:pPr>
              <a:r>
                <a:rPr lang="en-GB" altLang="zh-CN" sz="1600" b="1" dirty="0">
                  <a:solidFill>
                    <a:prstClr val="black">
                      <a:lumMod val="75000"/>
                      <a:lumOff val="25000"/>
                    </a:prstClr>
                  </a:solidFill>
                  <a:cs typeface="+mn-ea"/>
                  <a:sym typeface="+mn-lt"/>
                </a:rPr>
                <a:t>Cooperative members increased their income</a:t>
              </a:r>
              <a:endParaRPr lang="zh-CN" altLang="en-US" sz="1600" b="1" dirty="0">
                <a:solidFill>
                  <a:prstClr val="black">
                    <a:lumMod val="75000"/>
                    <a:lumOff val="25000"/>
                  </a:prstClr>
                </a:solidFill>
                <a:cs typeface="+mn-ea"/>
                <a:sym typeface="+mn-lt"/>
              </a:endParaRPr>
            </a:p>
          </p:txBody>
        </p:sp>
        <p:sp>
          <p:nvSpPr>
            <p:cNvPr id="53" name="TextBox 160"/>
            <p:cNvSpPr txBox="1"/>
            <p:nvPr/>
          </p:nvSpPr>
          <p:spPr>
            <a:xfrm>
              <a:off x="5287476" y="746656"/>
              <a:ext cx="4147185" cy="1268730"/>
            </a:xfrm>
            <a:prstGeom prst="rect">
              <a:avLst/>
            </a:prstGeom>
            <a:noFill/>
          </p:spPr>
          <p:txBody>
            <a:bodyPr wrap="square" lIns="162544" tIns="81271" rIns="162544" bIns="81271" rtlCol="0">
              <a:spAutoFit/>
            </a:bodyPr>
            <a:lstStyle/>
            <a:p>
              <a:pPr marL="171450" lvl="0" indent="-171450" algn="just">
                <a:lnSpc>
                  <a:spcPct val="150000"/>
                </a:lnSpc>
                <a:buFont typeface="Arial" panose="020B0604020202020204" pitchFamily="34" charset="0"/>
                <a:buChar char="•"/>
              </a:pPr>
              <a:r>
                <a:rPr lang="en-GB" altLang="zh-CN" sz="1600" b="1" dirty="0">
                  <a:solidFill>
                    <a:prstClr val="black">
                      <a:lumMod val="75000"/>
                      <a:lumOff val="25000"/>
                    </a:prstClr>
                  </a:solidFill>
                  <a:cs typeface="+mn-ea"/>
                  <a:sym typeface="+mn-lt"/>
                </a:rPr>
                <a:t>Cooperative members are started to diversify their income sources</a:t>
              </a:r>
            </a:p>
            <a:p>
              <a:pPr marL="171450" lvl="0" indent="-171450" algn="just">
                <a:lnSpc>
                  <a:spcPct val="150000"/>
                </a:lnSpc>
                <a:buFont typeface="Arial" panose="020B0604020202020204" pitchFamily="34" charset="0"/>
                <a:buChar char="•"/>
              </a:pPr>
              <a:r>
                <a:rPr lang="en-GB" altLang="zh-CN" sz="1600" b="1" dirty="0">
                  <a:solidFill>
                    <a:prstClr val="black">
                      <a:lumMod val="75000"/>
                      <a:lumOff val="25000"/>
                    </a:prstClr>
                  </a:solidFill>
                  <a:cs typeface="+mn-ea"/>
                  <a:sym typeface="+mn-lt"/>
                </a:rPr>
                <a:t>Women are economically empowered </a:t>
              </a:r>
            </a:p>
          </p:txBody>
        </p:sp>
        <p:sp>
          <p:nvSpPr>
            <p:cNvPr id="54" name="TextBox 160"/>
            <p:cNvSpPr txBox="1"/>
            <p:nvPr/>
          </p:nvSpPr>
          <p:spPr>
            <a:xfrm>
              <a:off x="6613991" y="4702706"/>
              <a:ext cx="5026660" cy="2893695"/>
            </a:xfrm>
            <a:prstGeom prst="rect">
              <a:avLst/>
            </a:prstGeom>
            <a:noFill/>
          </p:spPr>
          <p:txBody>
            <a:bodyPr wrap="square" lIns="162544" tIns="81271" rIns="162544" bIns="81271" rtlCol="0">
              <a:noAutofit/>
            </a:bodyPr>
            <a:lstStyle/>
            <a:p>
              <a:pPr marL="285750" lvl="0" indent="-285750">
                <a:lnSpc>
                  <a:spcPct val="150000"/>
                </a:lnSpc>
                <a:buFont typeface="Arial" panose="020B0604020202020204" pitchFamily="34" charset="0"/>
                <a:buChar char="•"/>
              </a:pPr>
              <a:r>
                <a:rPr lang="en-GB" altLang="zh-CN" sz="1200" b="1" dirty="0">
                  <a:solidFill>
                    <a:prstClr val="black">
                      <a:lumMod val="75000"/>
                      <a:lumOff val="25000"/>
                    </a:prstClr>
                  </a:solidFill>
                  <a:cs typeface="+mn-ea"/>
                  <a:sym typeface="+mn-lt"/>
                </a:rPr>
                <a:t>As a result of saving mobilized cooperatives internal resource increased.</a:t>
              </a:r>
            </a:p>
            <a:p>
              <a:pPr marL="285750" lvl="0" indent="-285750">
                <a:lnSpc>
                  <a:spcPct val="150000"/>
                </a:lnSpc>
                <a:buFont typeface="Arial" panose="020B0604020202020204" pitchFamily="34" charset="0"/>
                <a:buChar char="•"/>
              </a:pPr>
              <a:r>
                <a:rPr lang="en-GB" altLang="zh-CN" sz="1200" b="1" dirty="0">
                  <a:solidFill>
                    <a:prstClr val="black">
                      <a:lumMod val="75000"/>
                      <a:lumOff val="25000"/>
                    </a:prstClr>
                  </a:solidFill>
                  <a:cs typeface="+mn-ea"/>
                  <a:sym typeface="+mn-lt"/>
                </a:rPr>
                <a:t>The poorest of the poor have created additional assets.</a:t>
              </a:r>
            </a:p>
            <a:p>
              <a:pPr marL="285750" lvl="0" indent="-285750">
                <a:lnSpc>
                  <a:spcPct val="150000"/>
                </a:lnSpc>
                <a:buFont typeface="Arial" panose="020B0604020202020204" pitchFamily="34" charset="0"/>
                <a:buChar char="•"/>
              </a:pPr>
              <a:r>
                <a:rPr lang="en-GB" altLang="zh-CN" sz="1200" b="1" dirty="0">
                  <a:solidFill>
                    <a:prstClr val="black">
                      <a:lumMod val="75000"/>
                      <a:lumOff val="25000"/>
                    </a:prstClr>
                  </a:solidFill>
                  <a:cs typeface="+mn-ea"/>
                  <a:sym typeface="+mn-lt"/>
                </a:rPr>
                <a:t> Jobless rural youths have created their own income generating activity</a:t>
              </a:r>
            </a:p>
          </p:txBody>
        </p:sp>
      </p:grpSp>
      <p:pic>
        <p:nvPicPr>
          <p:cNvPr id="22" name="Picture 30_1"/>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24" name="TextBox 34_1"/>
          <p:cNvSpPr txBox="1"/>
          <p:nvPr/>
        </p:nvSpPr>
        <p:spPr>
          <a:xfrm>
            <a:off x="691660" y="264868"/>
            <a:ext cx="5843651" cy="338554"/>
          </a:xfrm>
          <a:prstGeom prst="rect">
            <a:avLst/>
          </a:prstGeom>
          <a:noFill/>
        </p:spPr>
        <p:txBody>
          <a:bodyPr wrap="non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GB" altLang="zh-CN" sz="1600" dirty="0">
                <a:solidFill>
                  <a:prstClr val="black">
                    <a:lumMod val="85000"/>
                    <a:lumOff val="15000"/>
                  </a:prstClr>
                </a:solidFill>
                <a:latin typeface="造字工房悦黑体验版纤细体"/>
                <a:ea typeface="+mn-ea"/>
                <a:cs typeface="+mn-ea"/>
                <a:sym typeface="+mn-lt"/>
              </a:rPr>
              <a:t>PIA 3 Enhanced Production and Livelihood Diversification</a:t>
            </a:r>
          </a:p>
        </p:txBody>
      </p:sp>
      <p:sp>
        <p:nvSpPr>
          <p:cNvPr id="25" name="Rectangle 24"/>
          <p:cNvSpPr/>
          <p:nvPr/>
        </p:nvSpPr>
        <p:spPr>
          <a:xfrm>
            <a:off x="607645" y="593415"/>
            <a:ext cx="6590266" cy="369332"/>
          </a:xfrm>
          <a:prstGeom prst="rect">
            <a:avLst/>
          </a:prstGeom>
        </p:spPr>
        <p:txBody>
          <a:bodyPr wrap="none">
            <a:spAutoFit/>
          </a:bodyPr>
          <a:lstStyle/>
          <a:p>
            <a:r>
              <a:rPr lang="en-US" altLang="en-US" b="1" dirty="0">
                <a:latin typeface="Times New Roman" panose="02020603050405020304" pitchFamily="18" charset="0"/>
                <a:cs typeface="Times New Roman" panose="02020603050405020304" pitchFamily="18" charset="0"/>
              </a:rPr>
              <a:t>Component 3 - Support to Livelihoods Diversification …. Results</a:t>
            </a:r>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70393" y="668411"/>
            <a:ext cx="2160000" cy="2160000"/>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 name="圆角矩形 2"/>
          <p:cNvSpPr/>
          <p:nvPr/>
        </p:nvSpPr>
        <p:spPr>
          <a:xfrm>
            <a:off x="4507730" y="1424652"/>
            <a:ext cx="243152" cy="243152"/>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 name="圆角矩形 3"/>
          <p:cNvSpPr/>
          <p:nvPr/>
        </p:nvSpPr>
        <p:spPr>
          <a:xfrm>
            <a:off x="4750882" y="1887516"/>
            <a:ext cx="127491" cy="127491"/>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 name="圆角矩形 4"/>
          <p:cNvSpPr/>
          <p:nvPr/>
        </p:nvSpPr>
        <p:spPr>
          <a:xfrm>
            <a:off x="7318469" y="1320858"/>
            <a:ext cx="209070" cy="209070"/>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 name="文本框 5"/>
          <p:cNvSpPr txBox="1"/>
          <p:nvPr/>
        </p:nvSpPr>
        <p:spPr>
          <a:xfrm>
            <a:off x="5281898" y="1565553"/>
            <a:ext cx="179804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en-US" altLang="zh-CN" sz="2800" b="0" i="0" u="none" strike="noStrike" kern="120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PART</a:t>
            </a:r>
            <a:endParaRPr kumimoji="1" lang="zh-CN" altLang="en-US" sz="2800" b="0" i="0" u="none" strike="noStrike" kern="120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 name="文本框 7"/>
          <p:cNvSpPr txBox="1"/>
          <p:nvPr/>
        </p:nvSpPr>
        <p:spPr>
          <a:xfrm>
            <a:off x="1921329" y="2953355"/>
            <a:ext cx="8077200" cy="1077218"/>
          </a:xfrm>
          <a:prstGeom prst="rect">
            <a:avLst/>
          </a:prstGeom>
          <a:noFill/>
        </p:spPr>
        <p:txBody>
          <a:bodyPr wrap="square" rtlCol="0">
            <a:spAutoFit/>
          </a:bodyPr>
          <a:lstStyle/>
          <a:p>
            <a:pPr lvl="0" algn="ctr">
              <a:defRPr/>
            </a:pPr>
            <a:r>
              <a:rPr kumimoji="1" lang="en-GB" altLang="zh-CN" sz="3200" b="1" dirty="0">
                <a:solidFill>
                  <a:srgbClr val="44546A"/>
                </a:solidFill>
                <a:cs typeface="+mn-ea"/>
                <a:sym typeface="+mn-lt"/>
              </a:rPr>
              <a:t>Challenges and Lessons Learnt during the Last Ten Years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 12"/>
          <p:cNvGrpSpPr/>
          <p:nvPr/>
        </p:nvGrpSpPr>
        <p:grpSpPr>
          <a:xfrm>
            <a:off x="5274372" y="1638044"/>
            <a:ext cx="1620745" cy="1807582"/>
            <a:chOff x="5274372" y="1621419"/>
            <a:chExt cx="1620745" cy="1807582"/>
          </a:xfrm>
        </p:grpSpPr>
        <p:sp>
          <p:nvSpPr>
            <p:cNvPr id="4" name="任意多边形 197"/>
            <p:cNvSpPr/>
            <p:nvPr/>
          </p:nvSpPr>
          <p:spPr>
            <a:xfrm>
              <a:off x="5274372" y="1621419"/>
              <a:ext cx="1620745" cy="1807582"/>
            </a:xfrm>
            <a:custGeom>
              <a:avLst/>
              <a:gdLst>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44324 w 1295672"/>
                <a:gd name="connsiteY8" fmla="*/ 873841 h 1444859"/>
                <a:gd name="connsiteX9" fmla="*/ 596460 w 1295672"/>
                <a:gd name="connsiteY9" fmla="*/ 856323 h 1444859"/>
                <a:gd name="connsiteX10" fmla="*/ 596459 w 1295672"/>
                <a:gd name="connsiteY10" fmla="*/ 856323 h 1444859"/>
                <a:gd name="connsiteX11" fmla="*/ 644325 w 1295672"/>
                <a:gd name="connsiteY11" fmla="*/ 873842 h 1444859"/>
                <a:gd name="connsiteX12" fmla="*/ 657247 w 1295672"/>
                <a:gd name="connsiteY12" fmla="*/ 880067 h 1444859"/>
                <a:gd name="connsiteX13" fmla="*/ 574251 w 1295672"/>
                <a:gd name="connsiteY13" fmla="*/ 920048 h 1444859"/>
                <a:gd name="connsiteX14" fmla="*/ 132436 w 1295672"/>
                <a:gd name="connsiteY14" fmla="*/ 1361863 h 1444859"/>
                <a:gd name="connsiteX15" fmla="*/ 92455 w 1295672"/>
                <a:gd name="connsiteY15" fmla="*/ 1444859 h 1444859"/>
                <a:gd name="connsiteX16" fmla="*/ 86230 w 1295672"/>
                <a:gd name="connsiteY16" fmla="*/ 1431937 h 1444859"/>
                <a:gd name="connsiteX17" fmla="*/ 0 w 1295672"/>
                <a:gd name="connsiteY17" fmla="*/ 1004826 h 1444859"/>
                <a:gd name="connsiteX18" fmla="*/ 5665 w 1295672"/>
                <a:gd name="connsiteY18" fmla="*/ 892635 h 1444859"/>
                <a:gd name="connsiteX19" fmla="*/ 18821 w 1295672"/>
                <a:gd name="connsiteY19" fmla="*/ 806433 h 1444859"/>
                <a:gd name="connsiteX20" fmla="*/ 74519 w 1295672"/>
                <a:gd name="connsiteY20" fmla="*/ 797933 h 1444859"/>
                <a:gd name="connsiteX21" fmla="*/ 74519 w 1295672"/>
                <a:gd name="connsiteY21" fmla="*/ 797931 h 1444859"/>
                <a:gd name="connsiteX22" fmla="*/ 18820 w 1295672"/>
                <a:gd name="connsiteY22" fmla="*/ 806432 h 1444859"/>
                <a:gd name="connsiteX23" fmla="*/ 22292 w 1295672"/>
                <a:gd name="connsiteY23" fmla="*/ 783685 h 1444859"/>
                <a:gd name="connsiteX24" fmla="*/ 574250 w 1295672"/>
                <a:gd name="connsiteY24" fmla="*/ 39981 h 1444859"/>
                <a:gd name="connsiteX0-1" fmla="*/ 657246 w 1295672"/>
                <a:gd name="connsiteY0-2" fmla="*/ 0 h 1444859"/>
                <a:gd name="connsiteX1-3" fmla="*/ 740242 w 1295672"/>
                <a:gd name="connsiteY1-4" fmla="*/ 39981 h 1444859"/>
                <a:gd name="connsiteX2-5" fmla="*/ 1292200 w 1295672"/>
                <a:gd name="connsiteY2-6" fmla="*/ 783685 h 1444859"/>
                <a:gd name="connsiteX3-7" fmla="*/ 1295672 w 1295672"/>
                <a:gd name="connsiteY3-8" fmla="*/ 806432 h 1444859"/>
                <a:gd name="connsiteX4-9" fmla="*/ 1209470 w 1295672"/>
                <a:gd name="connsiteY4-10" fmla="*/ 793276 h 1444859"/>
                <a:gd name="connsiteX5-11" fmla="*/ 1097279 w 1295672"/>
                <a:gd name="connsiteY5-12" fmla="*/ 787611 h 1444859"/>
                <a:gd name="connsiteX6-13" fmla="*/ 670168 w 1295672"/>
                <a:gd name="connsiteY6-14" fmla="*/ 873841 h 1444859"/>
                <a:gd name="connsiteX7-15" fmla="*/ 657246 w 1295672"/>
                <a:gd name="connsiteY7-16" fmla="*/ 880066 h 1444859"/>
                <a:gd name="connsiteX8-17" fmla="*/ 644324 w 1295672"/>
                <a:gd name="connsiteY8-18" fmla="*/ 873841 h 1444859"/>
                <a:gd name="connsiteX9-19" fmla="*/ 596460 w 1295672"/>
                <a:gd name="connsiteY9-20" fmla="*/ 856323 h 1444859"/>
                <a:gd name="connsiteX10-21" fmla="*/ 596459 w 1295672"/>
                <a:gd name="connsiteY10-22" fmla="*/ 856323 h 1444859"/>
                <a:gd name="connsiteX11-23" fmla="*/ 644325 w 1295672"/>
                <a:gd name="connsiteY11-24" fmla="*/ 873842 h 1444859"/>
                <a:gd name="connsiteX12-25" fmla="*/ 657247 w 1295672"/>
                <a:gd name="connsiteY12-26" fmla="*/ 880067 h 1444859"/>
                <a:gd name="connsiteX13-27" fmla="*/ 574251 w 1295672"/>
                <a:gd name="connsiteY13-28" fmla="*/ 920048 h 1444859"/>
                <a:gd name="connsiteX14-29" fmla="*/ 132436 w 1295672"/>
                <a:gd name="connsiteY14-30" fmla="*/ 1361863 h 1444859"/>
                <a:gd name="connsiteX15-31" fmla="*/ 92455 w 1295672"/>
                <a:gd name="connsiteY15-32" fmla="*/ 1444859 h 1444859"/>
                <a:gd name="connsiteX16-33" fmla="*/ 86230 w 1295672"/>
                <a:gd name="connsiteY16-34" fmla="*/ 1431937 h 1444859"/>
                <a:gd name="connsiteX17-35" fmla="*/ 0 w 1295672"/>
                <a:gd name="connsiteY17-36" fmla="*/ 1004826 h 1444859"/>
                <a:gd name="connsiteX18-37" fmla="*/ 5665 w 1295672"/>
                <a:gd name="connsiteY18-38" fmla="*/ 892635 h 1444859"/>
                <a:gd name="connsiteX19-39" fmla="*/ 18821 w 1295672"/>
                <a:gd name="connsiteY19-40" fmla="*/ 806433 h 1444859"/>
                <a:gd name="connsiteX20-41" fmla="*/ 74519 w 1295672"/>
                <a:gd name="connsiteY20-42" fmla="*/ 797933 h 1444859"/>
                <a:gd name="connsiteX21-43" fmla="*/ 18820 w 1295672"/>
                <a:gd name="connsiteY21-44" fmla="*/ 806432 h 1444859"/>
                <a:gd name="connsiteX22-45" fmla="*/ 22292 w 1295672"/>
                <a:gd name="connsiteY22-46" fmla="*/ 783685 h 1444859"/>
                <a:gd name="connsiteX23-47" fmla="*/ 574250 w 1295672"/>
                <a:gd name="connsiteY23-48" fmla="*/ 39981 h 1444859"/>
                <a:gd name="connsiteX24-49" fmla="*/ 657246 w 1295672"/>
                <a:gd name="connsiteY24-50" fmla="*/ 0 h 1444859"/>
                <a:gd name="connsiteX0-51" fmla="*/ 657246 w 1295672"/>
                <a:gd name="connsiteY0-52" fmla="*/ 0 h 1444859"/>
                <a:gd name="connsiteX1-53" fmla="*/ 740242 w 1295672"/>
                <a:gd name="connsiteY1-54" fmla="*/ 39981 h 1444859"/>
                <a:gd name="connsiteX2-55" fmla="*/ 1292200 w 1295672"/>
                <a:gd name="connsiteY2-56" fmla="*/ 783685 h 1444859"/>
                <a:gd name="connsiteX3-57" fmla="*/ 1295672 w 1295672"/>
                <a:gd name="connsiteY3-58" fmla="*/ 806432 h 1444859"/>
                <a:gd name="connsiteX4-59" fmla="*/ 1209470 w 1295672"/>
                <a:gd name="connsiteY4-60" fmla="*/ 793276 h 1444859"/>
                <a:gd name="connsiteX5-61" fmla="*/ 1097279 w 1295672"/>
                <a:gd name="connsiteY5-62" fmla="*/ 787611 h 1444859"/>
                <a:gd name="connsiteX6-63" fmla="*/ 670168 w 1295672"/>
                <a:gd name="connsiteY6-64" fmla="*/ 873841 h 1444859"/>
                <a:gd name="connsiteX7-65" fmla="*/ 657246 w 1295672"/>
                <a:gd name="connsiteY7-66" fmla="*/ 880066 h 1444859"/>
                <a:gd name="connsiteX8-67" fmla="*/ 644324 w 1295672"/>
                <a:gd name="connsiteY8-68" fmla="*/ 873841 h 1444859"/>
                <a:gd name="connsiteX9-69" fmla="*/ 596460 w 1295672"/>
                <a:gd name="connsiteY9-70" fmla="*/ 856323 h 1444859"/>
                <a:gd name="connsiteX10-71" fmla="*/ 596459 w 1295672"/>
                <a:gd name="connsiteY10-72" fmla="*/ 856323 h 1444859"/>
                <a:gd name="connsiteX11-73" fmla="*/ 644325 w 1295672"/>
                <a:gd name="connsiteY11-74" fmla="*/ 873842 h 1444859"/>
                <a:gd name="connsiteX12-75" fmla="*/ 657247 w 1295672"/>
                <a:gd name="connsiteY12-76" fmla="*/ 880067 h 1444859"/>
                <a:gd name="connsiteX13-77" fmla="*/ 574251 w 1295672"/>
                <a:gd name="connsiteY13-78" fmla="*/ 920048 h 1444859"/>
                <a:gd name="connsiteX14-79" fmla="*/ 132436 w 1295672"/>
                <a:gd name="connsiteY14-80" fmla="*/ 1361863 h 1444859"/>
                <a:gd name="connsiteX15-81" fmla="*/ 92455 w 1295672"/>
                <a:gd name="connsiteY15-82" fmla="*/ 1444859 h 1444859"/>
                <a:gd name="connsiteX16-83" fmla="*/ 86230 w 1295672"/>
                <a:gd name="connsiteY16-84" fmla="*/ 1431937 h 1444859"/>
                <a:gd name="connsiteX17-85" fmla="*/ 0 w 1295672"/>
                <a:gd name="connsiteY17-86" fmla="*/ 1004826 h 1444859"/>
                <a:gd name="connsiteX18-87" fmla="*/ 5665 w 1295672"/>
                <a:gd name="connsiteY18-88" fmla="*/ 892635 h 1444859"/>
                <a:gd name="connsiteX19-89" fmla="*/ 18821 w 1295672"/>
                <a:gd name="connsiteY19-90" fmla="*/ 806433 h 1444859"/>
                <a:gd name="connsiteX20-91" fmla="*/ 18820 w 1295672"/>
                <a:gd name="connsiteY20-92" fmla="*/ 806432 h 1444859"/>
                <a:gd name="connsiteX21-93" fmla="*/ 22292 w 1295672"/>
                <a:gd name="connsiteY21-94" fmla="*/ 783685 h 1444859"/>
                <a:gd name="connsiteX22-95" fmla="*/ 574250 w 1295672"/>
                <a:gd name="connsiteY22-96" fmla="*/ 39981 h 1444859"/>
                <a:gd name="connsiteX23-97" fmla="*/ 657246 w 1295672"/>
                <a:gd name="connsiteY23-98" fmla="*/ 0 h 1444859"/>
                <a:gd name="connsiteX0-99" fmla="*/ 657246 w 1295672"/>
                <a:gd name="connsiteY0-100" fmla="*/ 0 h 1444859"/>
                <a:gd name="connsiteX1-101" fmla="*/ 740242 w 1295672"/>
                <a:gd name="connsiteY1-102" fmla="*/ 39981 h 1444859"/>
                <a:gd name="connsiteX2-103" fmla="*/ 1292200 w 1295672"/>
                <a:gd name="connsiteY2-104" fmla="*/ 783685 h 1444859"/>
                <a:gd name="connsiteX3-105" fmla="*/ 1295672 w 1295672"/>
                <a:gd name="connsiteY3-106" fmla="*/ 806432 h 1444859"/>
                <a:gd name="connsiteX4-107" fmla="*/ 1209470 w 1295672"/>
                <a:gd name="connsiteY4-108" fmla="*/ 793276 h 1444859"/>
                <a:gd name="connsiteX5-109" fmla="*/ 1097279 w 1295672"/>
                <a:gd name="connsiteY5-110" fmla="*/ 787611 h 1444859"/>
                <a:gd name="connsiteX6-111" fmla="*/ 670168 w 1295672"/>
                <a:gd name="connsiteY6-112" fmla="*/ 873841 h 1444859"/>
                <a:gd name="connsiteX7-113" fmla="*/ 657246 w 1295672"/>
                <a:gd name="connsiteY7-114" fmla="*/ 880066 h 1444859"/>
                <a:gd name="connsiteX8-115" fmla="*/ 644324 w 1295672"/>
                <a:gd name="connsiteY8-116" fmla="*/ 873841 h 1444859"/>
                <a:gd name="connsiteX9-117" fmla="*/ 596460 w 1295672"/>
                <a:gd name="connsiteY9-118" fmla="*/ 856323 h 1444859"/>
                <a:gd name="connsiteX10-119" fmla="*/ 644325 w 1295672"/>
                <a:gd name="connsiteY10-120" fmla="*/ 873842 h 1444859"/>
                <a:gd name="connsiteX11-121" fmla="*/ 657247 w 1295672"/>
                <a:gd name="connsiteY11-122" fmla="*/ 880067 h 1444859"/>
                <a:gd name="connsiteX12-123" fmla="*/ 574251 w 1295672"/>
                <a:gd name="connsiteY12-124" fmla="*/ 920048 h 1444859"/>
                <a:gd name="connsiteX13-125" fmla="*/ 132436 w 1295672"/>
                <a:gd name="connsiteY13-126" fmla="*/ 1361863 h 1444859"/>
                <a:gd name="connsiteX14-127" fmla="*/ 92455 w 1295672"/>
                <a:gd name="connsiteY14-128" fmla="*/ 1444859 h 1444859"/>
                <a:gd name="connsiteX15-129" fmla="*/ 86230 w 1295672"/>
                <a:gd name="connsiteY15-130" fmla="*/ 1431937 h 1444859"/>
                <a:gd name="connsiteX16-131" fmla="*/ 0 w 1295672"/>
                <a:gd name="connsiteY16-132" fmla="*/ 1004826 h 1444859"/>
                <a:gd name="connsiteX17-133" fmla="*/ 5665 w 1295672"/>
                <a:gd name="connsiteY17-134" fmla="*/ 892635 h 1444859"/>
                <a:gd name="connsiteX18-135" fmla="*/ 18821 w 1295672"/>
                <a:gd name="connsiteY18-136" fmla="*/ 806433 h 1444859"/>
                <a:gd name="connsiteX19-137" fmla="*/ 18820 w 1295672"/>
                <a:gd name="connsiteY19-138" fmla="*/ 806432 h 1444859"/>
                <a:gd name="connsiteX20-139" fmla="*/ 22292 w 1295672"/>
                <a:gd name="connsiteY20-140" fmla="*/ 783685 h 1444859"/>
                <a:gd name="connsiteX21-141" fmla="*/ 574250 w 1295672"/>
                <a:gd name="connsiteY21-142" fmla="*/ 39981 h 1444859"/>
                <a:gd name="connsiteX22-143" fmla="*/ 657246 w 1295672"/>
                <a:gd name="connsiteY22-144" fmla="*/ 0 h 1444859"/>
                <a:gd name="connsiteX0-145" fmla="*/ 657246 w 1295672"/>
                <a:gd name="connsiteY0-146" fmla="*/ 0 h 1444859"/>
                <a:gd name="connsiteX1-147" fmla="*/ 740242 w 1295672"/>
                <a:gd name="connsiteY1-148" fmla="*/ 39981 h 1444859"/>
                <a:gd name="connsiteX2-149" fmla="*/ 1292200 w 1295672"/>
                <a:gd name="connsiteY2-150" fmla="*/ 783685 h 1444859"/>
                <a:gd name="connsiteX3-151" fmla="*/ 1295672 w 1295672"/>
                <a:gd name="connsiteY3-152" fmla="*/ 806432 h 1444859"/>
                <a:gd name="connsiteX4-153" fmla="*/ 1209470 w 1295672"/>
                <a:gd name="connsiteY4-154" fmla="*/ 793276 h 1444859"/>
                <a:gd name="connsiteX5-155" fmla="*/ 1097279 w 1295672"/>
                <a:gd name="connsiteY5-156" fmla="*/ 787611 h 1444859"/>
                <a:gd name="connsiteX6-157" fmla="*/ 670168 w 1295672"/>
                <a:gd name="connsiteY6-158" fmla="*/ 873841 h 1444859"/>
                <a:gd name="connsiteX7-159" fmla="*/ 657246 w 1295672"/>
                <a:gd name="connsiteY7-160" fmla="*/ 880066 h 1444859"/>
                <a:gd name="connsiteX8-161" fmla="*/ 644324 w 1295672"/>
                <a:gd name="connsiteY8-162" fmla="*/ 873841 h 1444859"/>
                <a:gd name="connsiteX9-163" fmla="*/ 644325 w 1295672"/>
                <a:gd name="connsiteY9-164" fmla="*/ 873842 h 1444859"/>
                <a:gd name="connsiteX10-165" fmla="*/ 657247 w 1295672"/>
                <a:gd name="connsiteY10-166" fmla="*/ 880067 h 1444859"/>
                <a:gd name="connsiteX11-167" fmla="*/ 574251 w 1295672"/>
                <a:gd name="connsiteY11-168" fmla="*/ 920048 h 1444859"/>
                <a:gd name="connsiteX12-169" fmla="*/ 132436 w 1295672"/>
                <a:gd name="connsiteY12-170" fmla="*/ 1361863 h 1444859"/>
                <a:gd name="connsiteX13-171" fmla="*/ 92455 w 1295672"/>
                <a:gd name="connsiteY13-172" fmla="*/ 1444859 h 1444859"/>
                <a:gd name="connsiteX14-173" fmla="*/ 86230 w 1295672"/>
                <a:gd name="connsiteY14-174" fmla="*/ 1431937 h 1444859"/>
                <a:gd name="connsiteX15-175" fmla="*/ 0 w 1295672"/>
                <a:gd name="connsiteY15-176" fmla="*/ 1004826 h 1444859"/>
                <a:gd name="connsiteX16-177" fmla="*/ 5665 w 1295672"/>
                <a:gd name="connsiteY16-178" fmla="*/ 892635 h 1444859"/>
                <a:gd name="connsiteX17-179" fmla="*/ 18821 w 1295672"/>
                <a:gd name="connsiteY17-180" fmla="*/ 806433 h 1444859"/>
                <a:gd name="connsiteX18-181" fmla="*/ 18820 w 1295672"/>
                <a:gd name="connsiteY18-182" fmla="*/ 806432 h 1444859"/>
                <a:gd name="connsiteX19-183" fmla="*/ 22292 w 1295672"/>
                <a:gd name="connsiteY19-184" fmla="*/ 783685 h 1444859"/>
                <a:gd name="connsiteX20-185" fmla="*/ 574250 w 1295672"/>
                <a:gd name="connsiteY20-186" fmla="*/ 39981 h 1444859"/>
                <a:gd name="connsiteX21-187" fmla="*/ 657246 w 1295672"/>
                <a:gd name="connsiteY21-188" fmla="*/ 0 h 1444859"/>
                <a:gd name="connsiteX0-189" fmla="*/ 657246 w 1295672"/>
                <a:gd name="connsiteY0-190" fmla="*/ 0 h 1444859"/>
                <a:gd name="connsiteX1-191" fmla="*/ 740242 w 1295672"/>
                <a:gd name="connsiteY1-192" fmla="*/ 39981 h 1444859"/>
                <a:gd name="connsiteX2-193" fmla="*/ 1292200 w 1295672"/>
                <a:gd name="connsiteY2-194" fmla="*/ 783685 h 1444859"/>
                <a:gd name="connsiteX3-195" fmla="*/ 1295672 w 1295672"/>
                <a:gd name="connsiteY3-196" fmla="*/ 806432 h 1444859"/>
                <a:gd name="connsiteX4-197" fmla="*/ 1209470 w 1295672"/>
                <a:gd name="connsiteY4-198" fmla="*/ 793276 h 1444859"/>
                <a:gd name="connsiteX5-199" fmla="*/ 1097279 w 1295672"/>
                <a:gd name="connsiteY5-200" fmla="*/ 787611 h 1444859"/>
                <a:gd name="connsiteX6-201" fmla="*/ 670168 w 1295672"/>
                <a:gd name="connsiteY6-202" fmla="*/ 873841 h 1444859"/>
                <a:gd name="connsiteX7-203" fmla="*/ 657246 w 1295672"/>
                <a:gd name="connsiteY7-204" fmla="*/ 880066 h 1444859"/>
                <a:gd name="connsiteX8-205" fmla="*/ 644324 w 1295672"/>
                <a:gd name="connsiteY8-206" fmla="*/ 873841 h 1444859"/>
                <a:gd name="connsiteX9-207" fmla="*/ 657247 w 1295672"/>
                <a:gd name="connsiteY9-208" fmla="*/ 880067 h 1444859"/>
                <a:gd name="connsiteX10-209" fmla="*/ 574251 w 1295672"/>
                <a:gd name="connsiteY10-210" fmla="*/ 920048 h 1444859"/>
                <a:gd name="connsiteX11-211" fmla="*/ 132436 w 1295672"/>
                <a:gd name="connsiteY11-212" fmla="*/ 1361863 h 1444859"/>
                <a:gd name="connsiteX12-213" fmla="*/ 92455 w 1295672"/>
                <a:gd name="connsiteY12-214" fmla="*/ 1444859 h 1444859"/>
                <a:gd name="connsiteX13-215" fmla="*/ 86230 w 1295672"/>
                <a:gd name="connsiteY13-216" fmla="*/ 1431937 h 1444859"/>
                <a:gd name="connsiteX14-217" fmla="*/ 0 w 1295672"/>
                <a:gd name="connsiteY14-218" fmla="*/ 1004826 h 1444859"/>
                <a:gd name="connsiteX15-219" fmla="*/ 5665 w 1295672"/>
                <a:gd name="connsiteY15-220" fmla="*/ 892635 h 1444859"/>
                <a:gd name="connsiteX16-221" fmla="*/ 18821 w 1295672"/>
                <a:gd name="connsiteY16-222" fmla="*/ 806433 h 1444859"/>
                <a:gd name="connsiteX17-223" fmla="*/ 18820 w 1295672"/>
                <a:gd name="connsiteY17-224" fmla="*/ 806432 h 1444859"/>
                <a:gd name="connsiteX18-225" fmla="*/ 22292 w 1295672"/>
                <a:gd name="connsiteY18-226" fmla="*/ 783685 h 1444859"/>
                <a:gd name="connsiteX19-227" fmla="*/ 574250 w 1295672"/>
                <a:gd name="connsiteY19-228" fmla="*/ 39981 h 1444859"/>
                <a:gd name="connsiteX20-229" fmla="*/ 657246 w 1295672"/>
                <a:gd name="connsiteY20-230" fmla="*/ 0 h 1444859"/>
                <a:gd name="connsiteX0-231" fmla="*/ 657246 w 1295672"/>
                <a:gd name="connsiteY0-232" fmla="*/ 0 h 1444859"/>
                <a:gd name="connsiteX1-233" fmla="*/ 740242 w 1295672"/>
                <a:gd name="connsiteY1-234" fmla="*/ 39981 h 1444859"/>
                <a:gd name="connsiteX2-235" fmla="*/ 1292200 w 1295672"/>
                <a:gd name="connsiteY2-236" fmla="*/ 783685 h 1444859"/>
                <a:gd name="connsiteX3-237" fmla="*/ 1295672 w 1295672"/>
                <a:gd name="connsiteY3-238" fmla="*/ 806432 h 1444859"/>
                <a:gd name="connsiteX4-239" fmla="*/ 1209470 w 1295672"/>
                <a:gd name="connsiteY4-240" fmla="*/ 793276 h 1444859"/>
                <a:gd name="connsiteX5-241" fmla="*/ 1097279 w 1295672"/>
                <a:gd name="connsiteY5-242" fmla="*/ 787611 h 1444859"/>
                <a:gd name="connsiteX6-243" fmla="*/ 670168 w 1295672"/>
                <a:gd name="connsiteY6-244" fmla="*/ 873841 h 1444859"/>
                <a:gd name="connsiteX7-245" fmla="*/ 657246 w 1295672"/>
                <a:gd name="connsiteY7-246" fmla="*/ 880066 h 1444859"/>
                <a:gd name="connsiteX8-247" fmla="*/ 657247 w 1295672"/>
                <a:gd name="connsiteY8-248" fmla="*/ 880067 h 1444859"/>
                <a:gd name="connsiteX9-249" fmla="*/ 574251 w 1295672"/>
                <a:gd name="connsiteY9-250" fmla="*/ 920048 h 1444859"/>
                <a:gd name="connsiteX10-251" fmla="*/ 132436 w 1295672"/>
                <a:gd name="connsiteY10-252" fmla="*/ 1361863 h 1444859"/>
                <a:gd name="connsiteX11-253" fmla="*/ 92455 w 1295672"/>
                <a:gd name="connsiteY11-254" fmla="*/ 1444859 h 1444859"/>
                <a:gd name="connsiteX12-255" fmla="*/ 86230 w 1295672"/>
                <a:gd name="connsiteY12-256" fmla="*/ 1431937 h 1444859"/>
                <a:gd name="connsiteX13-257" fmla="*/ 0 w 1295672"/>
                <a:gd name="connsiteY13-258" fmla="*/ 1004826 h 1444859"/>
                <a:gd name="connsiteX14-259" fmla="*/ 5665 w 1295672"/>
                <a:gd name="connsiteY14-260" fmla="*/ 892635 h 1444859"/>
                <a:gd name="connsiteX15-261" fmla="*/ 18821 w 1295672"/>
                <a:gd name="connsiteY15-262" fmla="*/ 806433 h 1444859"/>
                <a:gd name="connsiteX16-263" fmla="*/ 18820 w 1295672"/>
                <a:gd name="connsiteY16-264" fmla="*/ 806432 h 1444859"/>
                <a:gd name="connsiteX17-265" fmla="*/ 22292 w 1295672"/>
                <a:gd name="connsiteY17-266" fmla="*/ 783685 h 1444859"/>
                <a:gd name="connsiteX18-267" fmla="*/ 574250 w 1295672"/>
                <a:gd name="connsiteY18-268" fmla="*/ 39981 h 1444859"/>
                <a:gd name="connsiteX19-269" fmla="*/ 657246 w 1295672"/>
                <a:gd name="connsiteY19-270" fmla="*/ 0 h 1444859"/>
              </a:gdLst>
              <a:ahLst/>
              <a:cxnLst>
                <a:cxn ang="0">
                  <a:pos x="connsiteX0-231" y="connsiteY0-232"/>
                </a:cxn>
                <a:cxn ang="0">
                  <a:pos x="connsiteX1-233" y="connsiteY1-234"/>
                </a:cxn>
                <a:cxn ang="0">
                  <a:pos x="connsiteX2-235" y="connsiteY2-236"/>
                </a:cxn>
                <a:cxn ang="0">
                  <a:pos x="connsiteX3-237" y="connsiteY3-238"/>
                </a:cxn>
                <a:cxn ang="0">
                  <a:pos x="connsiteX4-239" y="connsiteY4-240"/>
                </a:cxn>
                <a:cxn ang="0">
                  <a:pos x="connsiteX5-241" y="connsiteY5-242"/>
                </a:cxn>
                <a:cxn ang="0">
                  <a:pos x="connsiteX6-243" y="connsiteY6-244"/>
                </a:cxn>
                <a:cxn ang="0">
                  <a:pos x="connsiteX7-245" y="connsiteY7-246"/>
                </a:cxn>
                <a:cxn ang="0">
                  <a:pos x="connsiteX8-247" y="connsiteY8-248"/>
                </a:cxn>
                <a:cxn ang="0">
                  <a:pos x="connsiteX9-249" y="connsiteY9-250"/>
                </a:cxn>
                <a:cxn ang="0">
                  <a:pos x="connsiteX10-251" y="connsiteY10-252"/>
                </a:cxn>
                <a:cxn ang="0">
                  <a:pos x="connsiteX11-253" y="connsiteY11-254"/>
                </a:cxn>
                <a:cxn ang="0">
                  <a:pos x="connsiteX12-255" y="connsiteY12-256"/>
                </a:cxn>
                <a:cxn ang="0">
                  <a:pos x="connsiteX13-257" y="connsiteY13-258"/>
                </a:cxn>
                <a:cxn ang="0">
                  <a:pos x="connsiteX14-259" y="connsiteY14-260"/>
                </a:cxn>
                <a:cxn ang="0">
                  <a:pos x="connsiteX15-261" y="connsiteY15-262"/>
                </a:cxn>
                <a:cxn ang="0">
                  <a:pos x="connsiteX16-263" y="connsiteY16-264"/>
                </a:cxn>
                <a:cxn ang="0">
                  <a:pos x="connsiteX17-265" y="connsiteY17-266"/>
                </a:cxn>
                <a:cxn ang="0">
                  <a:pos x="connsiteX18-267" y="connsiteY18-268"/>
                </a:cxn>
                <a:cxn ang="0">
                  <a:pos x="connsiteX19-269" y="connsiteY19-270"/>
                </a:cxn>
              </a:cxnLst>
              <a:rect l="l" t="t" r="r" b="b"/>
              <a:pathLst>
                <a:path w="1295672" h="1444859">
                  <a:moveTo>
                    <a:pt x="657246" y="0"/>
                  </a:moveTo>
                  <a:lnTo>
                    <a:pt x="740242" y="39981"/>
                  </a:lnTo>
                  <a:cubicBezTo>
                    <a:pt x="1020101" y="192009"/>
                    <a:pt x="1226425" y="462249"/>
                    <a:pt x="1292200" y="783685"/>
                  </a:cubicBezTo>
                  <a:lnTo>
                    <a:pt x="1295672" y="806432"/>
                  </a:lnTo>
                  <a:lnTo>
                    <a:pt x="1209470" y="793276"/>
                  </a:lnTo>
                  <a:cubicBezTo>
                    <a:pt x="1172582" y="789530"/>
                    <a:pt x="1135155" y="787611"/>
                    <a:pt x="1097279" y="787611"/>
                  </a:cubicBezTo>
                  <a:cubicBezTo>
                    <a:pt x="945776" y="787611"/>
                    <a:pt x="801445" y="818315"/>
                    <a:pt x="670168" y="873841"/>
                  </a:cubicBezTo>
                  <a:lnTo>
                    <a:pt x="657246" y="880066"/>
                  </a:lnTo>
                  <a:lnTo>
                    <a:pt x="657247" y="880067"/>
                  </a:lnTo>
                  <a:lnTo>
                    <a:pt x="574251" y="920048"/>
                  </a:lnTo>
                  <a:cubicBezTo>
                    <a:pt x="387679" y="1021400"/>
                    <a:pt x="233788" y="1175291"/>
                    <a:pt x="132436" y="1361863"/>
                  </a:cubicBezTo>
                  <a:lnTo>
                    <a:pt x="92455" y="1444859"/>
                  </a:lnTo>
                  <a:lnTo>
                    <a:pt x="86230" y="1431937"/>
                  </a:lnTo>
                  <a:cubicBezTo>
                    <a:pt x="30704" y="1300660"/>
                    <a:pt x="0" y="1156329"/>
                    <a:pt x="0" y="1004826"/>
                  </a:cubicBezTo>
                  <a:cubicBezTo>
                    <a:pt x="0" y="966950"/>
                    <a:pt x="1919" y="929523"/>
                    <a:pt x="5665" y="892635"/>
                  </a:cubicBezTo>
                  <a:lnTo>
                    <a:pt x="18821" y="806433"/>
                  </a:lnTo>
                  <a:lnTo>
                    <a:pt x="18820" y="806432"/>
                  </a:lnTo>
                  <a:lnTo>
                    <a:pt x="22292" y="783685"/>
                  </a:lnTo>
                  <a:cubicBezTo>
                    <a:pt x="88067" y="462249"/>
                    <a:pt x="294391" y="192009"/>
                    <a:pt x="574250" y="39981"/>
                  </a:cubicBezTo>
                  <a:lnTo>
                    <a:pt x="657246" y="0"/>
                  </a:lnTo>
                  <a:close/>
                </a:path>
              </a:pathLst>
            </a:custGeom>
            <a:solidFill>
              <a:srgbClr val="086A46"/>
            </a:solidFill>
            <a:ln>
              <a:solidFill>
                <a:srgbClr val="FFFFFF"/>
              </a:solidFill>
            </a:ln>
          </p:spPr>
          <p:style>
            <a:lnRef idx="2">
              <a:srgbClr val="8F000B">
                <a:shade val="50000"/>
              </a:srgbClr>
            </a:lnRef>
            <a:fillRef idx="1">
              <a:srgbClr val="8F000B"/>
            </a:fillRef>
            <a:effectRef idx="0">
              <a:srgbClr val="8F000B"/>
            </a:effectRef>
            <a:fontRef idx="minor">
              <a:srgbClr val="FFFFFF"/>
            </a:fontRef>
          </p:style>
          <p:txBody>
            <a:bodyPr lIns="0" tIns="0" rIns="0" bIns="50400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1" i="0" u="none" strike="noStrike" kern="1200" cap="none" spc="0" normalizeH="0" baseline="0" noProof="0" dirty="0">
                <a:ln>
                  <a:noFill/>
                </a:ln>
                <a:solidFill>
                  <a:srgbClr val="FFFFFF"/>
                </a:solidFill>
                <a:effectLst/>
                <a:uLnTx/>
                <a:uFillTx/>
                <a:latin typeface="造字工房悦黑体验版纤细体"/>
                <a:cs typeface="+mn-ea"/>
                <a:sym typeface="+mn-lt"/>
              </a:endParaRPr>
            </a:p>
          </p:txBody>
        </p:sp>
        <p:sp>
          <p:nvSpPr>
            <p:cNvPr id="9" name="TextBox 97"/>
            <p:cNvSpPr txBox="1"/>
            <p:nvPr/>
          </p:nvSpPr>
          <p:spPr>
            <a:xfrm>
              <a:off x="5620207" y="1864200"/>
              <a:ext cx="1073841" cy="555850"/>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造字工房悦黑体验版纤细体"/>
                  <a:cs typeface="+mn-ea"/>
                  <a:sym typeface="+mn-lt"/>
                </a:rPr>
                <a:t>60%</a:t>
              </a:r>
              <a:endParaRPr kumimoji="0" lang="zh-CN" altLang="en-US" sz="20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grpSp>
        <p:nvGrpSpPr>
          <p:cNvPr id="14" name="组 13"/>
          <p:cNvGrpSpPr/>
          <p:nvPr/>
        </p:nvGrpSpPr>
        <p:grpSpPr>
          <a:xfrm>
            <a:off x="6096000" y="2623997"/>
            <a:ext cx="1807581" cy="1620745"/>
            <a:chOff x="6096000" y="2607372"/>
            <a:chExt cx="1807581" cy="1620745"/>
          </a:xfrm>
        </p:grpSpPr>
        <p:sp>
          <p:nvSpPr>
            <p:cNvPr id="5" name="任意多边形 198"/>
            <p:cNvSpPr/>
            <p:nvPr/>
          </p:nvSpPr>
          <p:spPr>
            <a:xfrm>
              <a:off x="6096000" y="2607372"/>
              <a:ext cx="1807581" cy="1620745"/>
            </a:xfrm>
            <a:custGeom>
              <a:avLst/>
              <a:gdLst>
                <a:gd name="connsiteX0" fmla="*/ 440033 w 1444857"/>
                <a:gd name="connsiteY0" fmla="*/ 0 h 1295672"/>
                <a:gd name="connsiteX1" fmla="*/ 552224 w 1444857"/>
                <a:gd name="connsiteY1" fmla="*/ 5665 h 1295672"/>
                <a:gd name="connsiteX2" fmla="*/ 638425 w 1444857"/>
                <a:gd name="connsiteY2" fmla="*/ 18821 h 1295672"/>
                <a:gd name="connsiteX3" fmla="*/ 638425 w 1444857"/>
                <a:gd name="connsiteY3" fmla="*/ 18820 h 1295672"/>
                <a:gd name="connsiteX4" fmla="*/ 661172 w 1444857"/>
                <a:gd name="connsiteY4" fmla="*/ 22292 h 1295672"/>
                <a:gd name="connsiteX5" fmla="*/ 1404876 w 1444857"/>
                <a:gd name="connsiteY5" fmla="*/ 574250 h 1295672"/>
                <a:gd name="connsiteX6" fmla="*/ 1444857 w 1444857"/>
                <a:gd name="connsiteY6" fmla="*/ 657246 h 1295672"/>
                <a:gd name="connsiteX7" fmla="*/ 1404876 w 1444857"/>
                <a:gd name="connsiteY7" fmla="*/ 740242 h 1295672"/>
                <a:gd name="connsiteX8" fmla="*/ 661172 w 1444857"/>
                <a:gd name="connsiteY8" fmla="*/ 1292200 h 1295672"/>
                <a:gd name="connsiteX9" fmla="*/ 638425 w 1444857"/>
                <a:gd name="connsiteY9" fmla="*/ 1295672 h 1295672"/>
                <a:gd name="connsiteX10" fmla="*/ 651581 w 1444857"/>
                <a:gd name="connsiteY10" fmla="*/ 1209470 h 1295672"/>
                <a:gd name="connsiteX11" fmla="*/ 657246 w 1444857"/>
                <a:gd name="connsiteY11" fmla="*/ 1097279 h 1295672"/>
                <a:gd name="connsiteX12" fmla="*/ 571016 w 1444857"/>
                <a:gd name="connsiteY12" fmla="*/ 670168 h 1295672"/>
                <a:gd name="connsiteX13" fmla="*/ 564791 w 1444857"/>
                <a:gd name="connsiteY13" fmla="*/ 657246 h 1295672"/>
                <a:gd name="connsiteX14" fmla="*/ 564791 w 1444857"/>
                <a:gd name="connsiteY14" fmla="*/ 657246 h 1295672"/>
                <a:gd name="connsiteX15" fmla="*/ 524811 w 1444857"/>
                <a:gd name="connsiteY15" fmla="*/ 574251 h 1295672"/>
                <a:gd name="connsiteX16" fmla="*/ 82996 w 1444857"/>
                <a:gd name="connsiteY16" fmla="*/ 132436 h 1295672"/>
                <a:gd name="connsiteX17" fmla="*/ 0 w 1444857"/>
                <a:gd name="connsiteY17" fmla="*/ 92455 h 1295672"/>
                <a:gd name="connsiteX18" fmla="*/ 12922 w 1444857"/>
                <a:gd name="connsiteY18" fmla="*/ 86230 h 1295672"/>
                <a:gd name="connsiteX19" fmla="*/ 440033 w 1444857"/>
                <a:gd name="connsiteY19" fmla="*/ 0 h 129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857" h="1295672">
                  <a:moveTo>
                    <a:pt x="440033" y="0"/>
                  </a:moveTo>
                  <a:cubicBezTo>
                    <a:pt x="477909" y="0"/>
                    <a:pt x="515336" y="1919"/>
                    <a:pt x="552224" y="5665"/>
                  </a:cubicBezTo>
                  <a:lnTo>
                    <a:pt x="638425" y="18821"/>
                  </a:lnTo>
                  <a:lnTo>
                    <a:pt x="638425" y="18820"/>
                  </a:lnTo>
                  <a:lnTo>
                    <a:pt x="661172" y="22292"/>
                  </a:lnTo>
                  <a:cubicBezTo>
                    <a:pt x="982609" y="88067"/>
                    <a:pt x="1252848" y="294391"/>
                    <a:pt x="1404876" y="574250"/>
                  </a:cubicBezTo>
                  <a:lnTo>
                    <a:pt x="1444857" y="657246"/>
                  </a:lnTo>
                  <a:lnTo>
                    <a:pt x="1404876" y="740242"/>
                  </a:lnTo>
                  <a:cubicBezTo>
                    <a:pt x="1252848" y="1020101"/>
                    <a:pt x="982609" y="1226425"/>
                    <a:pt x="661172" y="1292200"/>
                  </a:cubicBezTo>
                  <a:lnTo>
                    <a:pt x="638425" y="1295672"/>
                  </a:lnTo>
                  <a:lnTo>
                    <a:pt x="651581" y="1209470"/>
                  </a:lnTo>
                  <a:cubicBezTo>
                    <a:pt x="655327" y="1172582"/>
                    <a:pt x="657246" y="1135155"/>
                    <a:pt x="657246" y="1097279"/>
                  </a:cubicBezTo>
                  <a:cubicBezTo>
                    <a:pt x="657246" y="945776"/>
                    <a:pt x="626542" y="801445"/>
                    <a:pt x="571016" y="670168"/>
                  </a:cubicBezTo>
                  <a:lnTo>
                    <a:pt x="564791" y="657246"/>
                  </a:lnTo>
                  <a:lnTo>
                    <a:pt x="564791" y="657246"/>
                  </a:lnTo>
                  <a:lnTo>
                    <a:pt x="524811" y="574251"/>
                  </a:lnTo>
                  <a:cubicBezTo>
                    <a:pt x="423459" y="387679"/>
                    <a:pt x="269569" y="233788"/>
                    <a:pt x="82996" y="132436"/>
                  </a:cubicBezTo>
                  <a:lnTo>
                    <a:pt x="0" y="92455"/>
                  </a:lnTo>
                  <a:lnTo>
                    <a:pt x="12922" y="86230"/>
                  </a:lnTo>
                  <a:cubicBezTo>
                    <a:pt x="144199" y="30704"/>
                    <a:pt x="288530" y="0"/>
                    <a:pt x="440033" y="0"/>
                  </a:cubicBezTo>
                  <a:close/>
                </a:path>
              </a:pathLst>
            </a:custGeom>
            <a:solidFill>
              <a:srgbClr val="95C159"/>
            </a:solidFill>
            <a:ln>
              <a:solidFill>
                <a:srgbClr val="FFFFFF"/>
              </a:solidFill>
            </a:ln>
          </p:spPr>
          <p:style>
            <a:lnRef idx="2">
              <a:srgbClr val="8F000B">
                <a:shade val="50000"/>
              </a:srgbClr>
            </a:lnRef>
            <a:fillRef idx="1">
              <a:srgbClr val="8F000B"/>
            </a:fillRef>
            <a:effectRef idx="0">
              <a:srgbClr val="8F000B"/>
            </a:effectRef>
            <a:fontRef idx="minor">
              <a:srgbClr val="FFFFFF"/>
            </a:fontRef>
          </p:style>
          <p:txBody>
            <a:bodyPr lIns="468000" tIns="0" rIns="0" bIns="7200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1" i="0" u="none" strike="noStrike" kern="1200" cap="none" spc="0" normalizeH="0" baseline="0" noProof="0" dirty="0">
                <a:ln>
                  <a:noFill/>
                </a:ln>
                <a:solidFill>
                  <a:srgbClr val="FFFFFF"/>
                </a:solidFill>
                <a:effectLst/>
                <a:uLnTx/>
                <a:uFillTx/>
                <a:latin typeface="造字工房悦黑体验版纤细体"/>
                <a:cs typeface="+mn-ea"/>
                <a:sym typeface="+mn-lt"/>
              </a:endParaRPr>
            </a:p>
          </p:txBody>
        </p:sp>
        <p:sp>
          <p:nvSpPr>
            <p:cNvPr id="10" name="TextBox 97"/>
            <p:cNvSpPr txBox="1"/>
            <p:nvPr/>
          </p:nvSpPr>
          <p:spPr>
            <a:xfrm>
              <a:off x="6813113" y="3062875"/>
              <a:ext cx="1073841" cy="525072"/>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1" i="0" u="none" strike="noStrike" kern="1200" cap="none" spc="0" normalizeH="0" baseline="0" noProof="0" dirty="0">
                  <a:ln>
                    <a:noFill/>
                  </a:ln>
                  <a:solidFill>
                    <a:prstClr val="white"/>
                  </a:solidFill>
                  <a:effectLst/>
                  <a:uLnTx/>
                  <a:uFillTx/>
                  <a:latin typeface="造字工房悦黑体验版纤细体"/>
                  <a:cs typeface="+mn-ea"/>
                  <a:sym typeface="+mn-lt"/>
                </a:rPr>
                <a:t>Livestock dependent</a:t>
              </a:r>
              <a:endParaRPr kumimoji="0" lang="zh-CN" altLang="en-US" sz="9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grpSp>
        <p:nvGrpSpPr>
          <p:cNvPr id="15" name="组 14"/>
          <p:cNvGrpSpPr/>
          <p:nvPr/>
        </p:nvGrpSpPr>
        <p:grpSpPr>
          <a:xfrm>
            <a:off x="5296881" y="3445626"/>
            <a:ext cx="1620745" cy="1807579"/>
            <a:chOff x="5296881" y="3429001"/>
            <a:chExt cx="1620745" cy="1807579"/>
          </a:xfrm>
        </p:grpSpPr>
        <p:sp>
          <p:nvSpPr>
            <p:cNvPr id="7" name="任意多边形 200"/>
            <p:cNvSpPr/>
            <p:nvPr/>
          </p:nvSpPr>
          <p:spPr>
            <a:xfrm>
              <a:off x="5296881" y="3429001"/>
              <a:ext cx="1620745" cy="1807579"/>
            </a:xfrm>
            <a:custGeom>
              <a:avLst/>
              <a:gdLst>
                <a:gd name="connsiteX0" fmla="*/ 1203219 w 1295674"/>
                <a:gd name="connsiteY0" fmla="*/ 0 h 1444857"/>
                <a:gd name="connsiteX1" fmla="*/ 1209444 w 1295674"/>
                <a:gd name="connsiteY1" fmla="*/ 12922 h 1444857"/>
                <a:gd name="connsiteX2" fmla="*/ 1295674 w 1295674"/>
                <a:gd name="connsiteY2" fmla="*/ 440033 h 1444857"/>
                <a:gd name="connsiteX3" fmla="*/ 1290009 w 1295674"/>
                <a:gd name="connsiteY3" fmla="*/ 552224 h 1444857"/>
                <a:gd name="connsiteX4" fmla="*/ 1276853 w 1295674"/>
                <a:gd name="connsiteY4" fmla="*/ 638426 h 1444857"/>
                <a:gd name="connsiteX5" fmla="*/ 1276852 w 1295674"/>
                <a:gd name="connsiteY5" fmla="*/ 638426 h 1444857"/>
                <a:gd name="connsiteX6" fmla="*/ 1273380 w 1295674"/>
                <a:gd name="connsiteY6" fmla="*/ 661172 h 1444857"/>
                <a:gd name="connsiteX7" fmla="*/ 721422 w 1295674"/>
                <a:gd name="connsiteY7" fmla="*/ 1404876 h 1444857"/>
                <a:gd name="connsiteX8" fmla="*/ 638426 w 1295674"/>
                <a:gd name="connsiteY8" fmla="*/ 1444857 h 1444857"/>
                <a:gd name="connsiteX9" fmla="*/ 555430 w 1295674"/>
                <a:gd name="connsiteY9" fmla="*/ 1404876 h 1444857"/>
                <a:gd name="connsiteX10" fmla="*/ 3472 w 1295674"/>
                <a:gd name="connsiteY10" fmla="*/ 661172 h 1444857"/>
                <a:gd name="connsiteX11" fmla="*/ 0 w 1295674"/>
                <a:gd name="connsiteY11" fmla="*/ 638425 h 1444857"/>
                <a:gd name="connsiteX12" fmla="*/ 86202 w 1295674"/>
                <a:gd name="connsiteY12" fmla="*/ 651581 h 1444857"/>
                <a:gd name="connsiteX13" fmla="*/ 198393 w 1295674"/>
                <a:gd name="connsiteY13" fmla="*/ 657246 h 1444857"/>
                <a:gd name="connsiteX14" fmla="*/ 625504 w 1295674"/>
                <a:gd name="connsiteY14" fmla="*/ 571016 h 1444857"/>
                <a:gd name="connsiteX15" fmla="*/ 638426 w 1295674"/>
                <a:gd name="connsiteY15" fmla="*/ 564791 h 1444857"/>
                <a:gd name="connsiteX16" fmla="*/ 638428 w 1295674"/>
                <a:gd name="connsiteY16" fmla="*/ 564792 h 1444857"/>
                <a:gd name="connsiteX17" fmla="*/ 721423 w 1295674"/>
                <a:gd name="connsiteY17" fmla="*/ 524811 h 1444857"/>
                <a:gd name="connsiteX18" fmla="*/ 1163238 w 1295674"/>
                <a:gd name="connsiteY18" fmla="*/ 82996 h 14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5674" h="1444857">
                  <a:moveTo>
                    <a:pt x="1203219" y="0"/>
                  </a:moveTo>
                  <a:lnTo>
                    <a:pt x="1209444" y="12922"/>
                  </a:lnTo>
                  <a:cubicBezTo>
                    <a:pt x="1264970" y="144199"/>
                    <a:pt x="1295674" y="288530"/>
                    <a:pt x="1295674" y="440033"/>
                  </a:cubicBezTo>
                  <a:cubicBezTo>
                    <a:pt x="1295674" y="477909"/>
                    <a:pt x="1293755" y="515336"/>
                    <a:pt x="1290009" y="552224"/>
                  </a:cubicBezTo>
                  <a:lnTo>
                    <a:pt x="1276853" y="638426"/>
                  </a:lnTo>
                  <a:lnTo>
                    <a:pt x="1276852" y="638426"/>
                  </a:lnTo>
                  <a:lnTo>
                    <a:pt x="1273380" y="661172"/>
                  </a:lnTo>
                  <a:cubicBezTo>
                    <a:pt x="1207605" y="982609"/>
                    <a:pt x="1001281" y="1252848"/>
                    <a:pt x="721422" y="1404876"/>
                  </a:cubicBezTo>
                  <a:lnTo>
                    <a:pt x="638426" y="1444857"/>
                  </a:lnTo>
                  <a:lnTo>
                    <a:pt x="555430" y="1404876"/>
                  </a:lnTo>
                  <a:cubicBezTo>
                    <a:pt x="275571" y="1252848"/>
                    <a:pt x="69247" y="982609"/>
                    <a:pt x="3472" y="661172"/>
                  </a:cubicBezTo>
                  <a:lnTo>
                    <a:pt x="0" y="638425"/>
                  </a:lnTo>
                  <a:lnTo>
                    <a:pt x="86202" y="651581"/>
                  </a:lnTo>
                  <a:cubicBezTo>
                    <a:pt x="123090" y="655327"/>
                    <a:pt x="160517" y="657246"/>
                    <a:pt x="198393" y="657246"/>
                  </a:cubicBezTo>
                  <a:cubicBezTo>
                    <a:pt x="349896" y="657246"/>
                    <a:pt x="494227" y="626542"/>
                    <a:pt x="625504" y="571016"/>
                  </a:cubicBezTo>
                  <a:lnTo>
                    <a:pt x="638426" y="564791"/>
                  </a:lnTo>
                  <a:lnTo>
                    <a:pt x="638428" y="564792"/>
                  </a:lnTo>
                  <a:lnTo>
                    <a:pt x="721423" y="524811"/>
                  </a:lnTo>
                  <a:cubicBezTo>
                    <a:pt x="907996" y="423459"/>
                    <a:pt x="1061886" y="269569"/>
                    <a:pt x="1163238" y="82996"/>
                  </a:cubicBezTo>
                  <a:close/>
                </a:path>
              </a:pathLst>
            </a:custGeom>
            <a:solidFill>
              <a:srgbClr val="086A46"/>
            </a:solidFill>
            <a:ln>
              <a:solidFill>
                <a:srgbClr val="FFFFFF"/>
              </a:solidFill>
            </a:ln>
          </p:spPr>
          <p:style>
            <a:lnRef idx="2">
              <a:srgbClr val="8F000B">
                <a:shade val="50000"/>
              </a:srgbClr>
            </a:lnRef>
            <a:fillRef idx="1">
              <a:srgbClr val="8F000B"/>
            </a:fillRef>
            <a:effectRef idx="0">
              <a:srgbClr val="8F000B"/>
            </a:effectRef>
            <a:fontRef idx="minor">
              <a:srgbClr val="FFFFFF"/>
            </a:fontRef>
          </p:style>
          <p:txBody>
            <a:bodyPr lIns="0" tIns="360000" rIns="0" bIns="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1" i="0" u="none" strike="noStrike" kern="1200" cap="none" spc="0" normalizeH="0" baseline="0" noProof="0" dirty="0">
                <a:ln>
                  <a:noFill/>
                </a:ln>
                <a:solidFill>
                  <a:srgbClr val="FFFFFF"/>
                </a:solidFill>
                <a:effectLst/>
                <a:uLnTx/>
                <a:uFillTx/>
                <a:latin typeface="造字工房悦黑体验版纤细体"/>
                <a:cs typeface="+mn-ea"/>
                <a:sym typeface="+mn-lt"/>
              </a:endParaRPr>
            </a:p>
          </p:txBody>
        </p:sp>
        <p:sp>
          <p:nvSpPr>
            <p:cNvPr id="11" name="TextBox 97"/>
            <p:cNvSpPr txBox="1"/>
            <p:nvPr/>
          </p:nvSpPr>
          <p:spPr>
            <a:xfrm>
              <a:off x="5620207" y="4249363"/>
              <a:ext cx="1274910" cy="571239"/>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50" b="1" i="0" u="none" strike="noStrike" kern="1200" cap="none" spc="0" normalizeH="0" baseline="0" noProof="0" dirty="0">
                  <a:ln>
                    <a:noFill/>
                  </a:ln>
                  <a:solidFill>
                    <a:prstClr val="white"/>
                  </a:solidFill>
                  <a:effectLst/>
                  <a:uLnTx/>
                  <a:uFillTx/>
                  <a:latin typeface="造字工房悦黑体验版纤细体"/>
                  <a:cs typeface="+mn-ea"/>
                  <a:sym typeface="+mn-lt"/>
                </a:rPr>
                <a:t>Livestock Potential</a:t>
              </a:r>
              <a:endParaRPr kumimoji="0" lang="zh-CN" altLang="en-US" sz="105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grpSp>
        <p:nvGrpSpPr>
          <p:cNvPr id="16" name="组 15"/>
          <p:cNvGrpSpPr/>
          <p:nvPr/>
        </p:nvGrpSpPr>
        <p:grpSpPr>
          <a:xfrm>
            <a:off x="4288419" y="2646508"/>
            <a:ext cx="1807582" cy="1620745"/>
            <a:chOff x="4288419" y="2629883"/>
            <a:chExt cx="1807582" cy="1620745"/>
          </a:xfrm>
        </p:grpSpPr>
        <p:sp>
          <p:nvSpPr>
            <p:cNvPr id="6" name="任意多边形 199"/>
            <p:cNvSpPr/>
            <p:nvPr/>
          </p:nvSpPr>
          <p:spPr>
            <a:xfrm>
              <a:off x="4288419" y="2629883"/>
              <a:ext cx="1807582" cy="1620745"/>
            </a:xfrm>
            <a:custGeom>
              <a:avLst/>
              <a:gdLst>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73841 w 1444859"/>
                <a:gd name="connsiteY5" fmla="*/ 651348 h 1295674"/>
                <a:gd name="connsiteX6" fmla="*/ 863411 w 1444859"/>
                <a:gd name="connsiteY6" fmla="*/ 679845 h 1295674"/>
                <a:gd name="connsiteX7" fmla="*/ 863412 w 1444859"/>
                <a:gd name="connsiteY7" fmla="*/ 679846 h 1295674"/>
                <a:gd name="connsiteX8" fmla="*/ 873842 w 1444859"/>
                <a:gd name="connsiteY8" fmla="*/ 651349 h 1295674"/>
                <a:gd name="connsiteX9" fmla="*/ 880067 w 1444859"/>
                <a:gd name="connsiteY9" fmla="*/ 638427 h 1295674"/>
                <a:gd name="connsiteX10" fmla="*/ 920048 w 1444859"/>
                <a:gd name="connsiteY10" fmla="*/ 721423 h 1295674"/>
                <a:gd name="connsiteX11" fmla="*/ 1361863 w 1444859"/>
                <a:gd name="connsiteY11" fmla="*/ 1163238 h 1295674"/>
                <a:gd name="connsiteX12" fmla="*/ 1444859 w 1444859"/>
                <a:gd name="connsiteY12" fmla="*/ 1203219 h 1295674"/>
                <a:gd name="connsiteX13" fmla="*/ 1431937 w 1444859"/>
                <a:gd name="connsiteY13" fmla="*/ 1209444 h 1295674"/>
                <a:gd name="connsiteX14" fmla="*/ 1004826 w 1444859"/>
                <a:gd name="connsiteY14" fmla="*/ 1295674 h 1295674"/>
                <a:gd name="connsiteX15" fmla="*/ 892635 w 1444859"/>
                <a:gd name="connsiteY15" fmla="*/ 1290009 h 1295674"/>
                <a:gd name="connsiteX16" fmla="*/ 806433 w 1444859"/>
                <a:gd name="connsiteY16" fmla="*/ 1276853 h 1295674"/>
                <a:gd name="connsiteX17" fmla="*/ 801994 w 1444859"/>
                <a:gd name="connsiteY17" fmla="*/ 1247766 h 1295674"/>
                <a:gd name="connsiteX18" fmla="*/ 801993 w 1444859"/>
                <a:gd name="connsiteY18" fmla="*/ 1247765 h 1295674"/>
                <a:gd name="connsiteX19" fmla="*/ 806432 w 1444859"/>
                <a:gd name="connsiteY19" fmla="*/ 1276852 h 1295674"/>
                <a:gd name="connsiteX20" fmla="*/ 783685 w 1444859"/>
                <a:gd name="connsiteY20" fmla="*/ 1273380 h 1295674"/>
                <a:gd name="connsiteX21" fmla="*/ 39981 w 1444859"/>
                <a:gd name="connsiteY21" fmla="*/ 721422 h 1295674"/>
                <a:gd name="connsiteX22" fmla="*/ 0 w 1444859"/>
                <a:gd name="connsiteY22" fmla="*/ 638426 h 1295674"/>
                <a:gd name="connsiteX23" fmla="*/ 39981 w 1444859"/>
                <a:gd name="connsiteY23" fmla="*/ 555430 h 1295674"/>
                <a:gd name="connsiteX24" fmla="*/ 783685 w 1444859"/>
                <a:gd name="connsiteY24" fmla="*/ 3472 h 1295674"/>
                <a:gd name="connsiteX0-1" fmla="*/ 806432 w 1444859"/>
                <a:gd name="connsiteY0-2" fmla="*/ 0 h 1295674"/>
                <a:gd name="connsiteX1-3" fmla="*/ 793276 w 1444859"/>
                <a:gd name="connsiteY1-4" fmla="*/ 86202 h 1295674"/>
                <a:gd name="connsiteX2-5" fmla="*/ 787611 w 1444859"/>
                <a:gd name="connsiteY2-6" fmla="*/ 198393 h 1295674"/>
                <a:gd name="connsiteX3-7" fmla="*/ 873841 w 1444859"/>
                <a:gd name="connsiteY3-8" fmla="*/ 625504 h 1295674"/>
                <a:gd name="connsiteX4-9" fmla="*/ 880066 w 1444859"/>
                <a:gd name="connsiteY4-10" fmla="*/ 638426 h 1295674"/>
                <a:gd name="connsiteX5-11" fmla="*/ 873841 w 1444859"/>
                <a:gd name="connsiteY5-12" fmla="*/ 651348 h 1295674"/>
                <a:gd name="connsiteX6-13" fmla="*/ 863411 w 1444859"/>
                <a:gd name="connsiteY6-14" fmla="*/ 679845 h 1295674"/>
                <a:gd name="connsiteX7-15" fmla="*/ 863412 w 1444859"/>
                <a:gd name="connsiteY7-16" fmla="*/ 679846 h 1295674"/>
                <a:gd name="connsiteX8-17" fmla="*/ 873842 w 1444859"/>
                <a:gd name="connsiteY8-18" fmla="*/ 651349 h 1295674"/>
                <a:gd name="connsiteX9-19" fmla="*/ 880067 w 1444859"/>
                <a:gd name="connsiteY9-20" fmla="*/ 638427 h 1295674"/>
                <a:gd name="connsiteX10-21" fmla="*/ 920048 w 1444859"/>
                <a:gd name="connsiteY10-22" fmla="*/ 721423 h 1295674"/>
                <a:gd name="connsiteX11-23" fmla="*/ 1361863 w 1444859"/>
                <a:gd name="connsiteY11-24" fmla="*/ 1163238 h 1295674"/>
                <a:gd name="connsiteX12-25" fmla="*/ 1444859 w 1444859"/>
                <a:gd name="connsiteY12-26" fmla="*/ 1203219 h 1295674"/>
                <a:gd name="connsiteX13-27" fmla="*/ 1431937 w 1444859"/>
                <a:gd name="connsiteY13-28" fmla="*/ 1209444 h 1295674"/>
                <a:gd name="connsiteX14-29" fmla="*/ 1004826 w 1444859"/>
                <a:gd name="connsiteY14-30" fmla="*/ 1295674 h 1295674"/>
                <a:gd name="connsiteX15-31" fmla="*/ 892635 w 1444859"/>
                <a:gd name="connsiteY15-32" fmla="*/ 1290009 h 1295674"/>
                <a:gd name="connsiteX16-33" fmla="*/ 806433 w 1444859"/>
                <a:gd name="connsiteY16-34" fmla="*/ 1276853 h 1295674"/>
                <a:gd name="connsiteX17-35" fmla="*/ 801994 w 1444859"/>
                <a:gd name="connsiteY17-36" fmla="*/ 1247766 h 1295674"/>
                <a:gd name="connsiteX18-37" fmla="*/ 806432 w 1444859"/>
                <a:gd name="connsiteY18-38" fmla="*/ 1276852 h 1295674"/>
                <a:gd name="connsiteX19-39" fmla="*/ 783685 w 1444859"/>
                <a:gd name="connsiteY19-40" fmla="*/ 1273380 h 1295674"/>
                <a:gd name="connsiteX20-41" fmla="*/ 39981 w 1444859"/>
                <a:gd name="connsiteY20-42" fmla="*/ 721422 h 1295674"/>
                <a:gd name="connsiteX21-43" fmla="*/ 0 w 1444859"/>
                <a:gd name="connsiteY21-44" fmla="*/ 638426 h 1295674"/>
                <a:gd name="connsiteX22-45" fmla="*/ 39981 w 1444859"/>
                <a:gd name="connsiteY22-46" fmla="*/ 555430 h 1295674"/>
                <a:gd name="connsiteX23-47" fmla="*/ 783685 w 1444859"/>
                <a:gd name="connsiteY23-48" fmla="*/ 3472 h 1295674"/>
                <a:gd name="connsiteX24-49" fmla="*/ 806432 w 1444859"/>
                <a:gd name="connsiteY24-50" fmla="*/ 0 h 1295674"/>
                <a:gd name="connsiteX0-51" fmla="*/ 806432 w 1444859"/>
                <a:gd name="connsiteY0-52" fmla="*/ 0 h 1295674"/>
                <a:gd name="connsiteX1-53" fmla="*/ 793276 w 1444859"/>
                <a:gd name="connsiteY1-54" fmla="*/ 86202 h 1295674"/>
                <a:gd name="connsiteX2-55" fmla="*/ 787611 w 1444859"/>
                <a:gd name="connsiteY2-56" fmla="*/ 198393 h 1295674"/>
                <a:gd name="connsiteX3-57" fmla="*/ 873841 w 1444859"/>
                <a:gd name="connsiteY3-58" fmla="*/ 625504 h 1295674"/>
                <a:gd name="connsiteX4-59" fmla="*/ 880066 w 1444859"/>
                <a:gd name="connsiteY4-60" fmla="*/ 638426 h 1295674"/>
                <a:gd name="connsiteX5-61" fmla="*/ 873841 w 1444859"/>
                <a:gd name="connsiteY5-62" fmla="*/ 651348 h 1295674"/>
                <a:gd name="connsiteX6-63" fmla="*/ 863411 w 1444859"/>
                <a:gd name="connsiteY6-64" fmla="*/ 679845 h 1295674"/>
                <a:gd name="connsiteX7-65" fmla="*/ 863412 w 1444859"/>
                <a:gd name="connsiteY7-66" fmla="*/ 679846 h 1295674"/>
                <a:gd name="connsiteX8-67" fmla="*/ 873842 w 1444859"/>
                <a:gd name="connsiteY8-68" fmla="*/ 651349 h 1295674"/>
                <a:gd name="connsiteX9-69" fmla="*/ 880067 w 1444859"/>
                <a:gd name="connsiteY9-70" fmla="*/ 638427 h 1295674"/>
                <a:gd name="connsiteX10-71" fmla="*/ 920048 w 1444859"/>
                <a:gd name="connsiteY10-72" fmla="*/ 721423 h 1295674"/>
                <a:gd name="connsiteX11-73" fmla="*/ 1361863 w 1444859"/>
                <a:gd name="connsiteY11-74" fmla="*/ 1163238 h 1295674"/>
                <a:gd name="connsiteX12-75" fmla="*/ 1444859 w 1444859"/>
                <a:gd name="connsiteY12-76" fmla="*/ 1203219 h 1295674"/>
                <a:gd name="connsiteX13-77" fmla="*/ 1431937 w 1444859"/>
                <a:gd name="connsiteY13-78" fmla="*/ 1209444 h 1295674"/>
                <a:gd name="connsiteX14-79" fmla="*/ 1004826 w 1444859"/>
                <a:gd name="connsiteY14-80" fmla="*/ 1295674 h 1295674"/>
                <a:gd name="connsiteX15-81" fmla="*/ 892635 w 1444859"/>
                <a:gd name="connsiteY15-82" fmla="*/ 1290009 h 1295674"/>
                <a:gd name="connsiteX16-83" fmla="*/ 806433 w 1444859"/>
                <a:gd name="connsiteY16-84" fmla="*/ 1276853 h 1295674"/>
                <a:gd name="connsiteX17-85" fmla="*/ 806432 w 1444859"/>
                <a:gd name="connsiteY17-86" fmla="*/ 1276852 h 1295674"/>
                <a:gd name="connsiteX18-87" fmla="*/ 783685 w 1444859"/>
                <a:gd name="connsiteY18-88" fmla="*/ 1273380 h 1295674"/>
                <a:gd name="connsiteX19-89" fmla="*/ 39981 w 1444859"/>
                <a:gd name="connsiteY19-90" fmla="*/ 721422 h 1295674"/>
                <a:gd name="connsiteX20-91" fmla="*/ 0 w 1444859"/>
                <a:gd name="connsiteY20-92" fmla="*/ 638426 h 1295674"/>
                <a:gd name="connsiteX21-93" fmla="*/ 39981 w 1444859"/>
                <a:gd name="connsiteY21-94" fmla="*/ 555430 h 1295674"/>
                <a:gd name="connsiteX22-95" fmla="*/ 783685 w 1444859"/>
                <a:gd name="connsiteY22-96" fmla="*/ 3472 h 1295674"/>
                <a:gd name="connsiteX23-97" fmla="*/ 806432 w 1444859"/>
                <a:gd name="connsiteY23-98" fmla="*/ 0 h 1295674"/>
                <a:gd name="connsiteX0-99" fmla="*/ 806432 w 1444859"/>
                <a:gd name="connsiteY0-100" fmla="*/ 0 h 1295674"/>
                <a:gd name="connsiteX1-101" fmla="*/ 793276 w 1444859"/>
                <a:gd name="connsiteY1-102" fmla="*/ 86202 h 1295674"/>
                <a:gd name="connsiteX2-103" fmla="*/ 787611 w 1444859"/>
                <a:gd name="connsiteY2-104" fmla="*/ 198393 h 1295674"/>
                <a:gd name="connsiteX3-105" fmla="*/ 873841 w 1444859"/>
                <a:gd name="connsiteY3-106" fmla="*/ 625504 h 1295674"/>
                <a:gd name="connsiteX4-107" fmla="*/ 880066 w 1444859"/>
                <a:gd name="connsiteY4-108" fmla="*/ 638426 h 1295674"/>
                <a:gd name="connsiteX5-109" fmla="*/ 873841 w 1444859"/>
                <a:gd name="connsiteY5-110" fmla="*/ 651348 h 1295674"/>
                <a:gd name="connsiteX6-111" fmla="*/ 863411 w 1444859"/>
                <a:gd name="connsiteY6-112" fmla="*/ 679845 h 1295674"/>
                <a:gd name="connsiteX7-113" fmla="*/ 873842 w 1444859"/>
                <a:gd name="connsiteY7-114" fmla="*/ 651349 h 1295674"/>
                <a:gd name="connsiteX8-115" fmla="*/ 880067 w 1444859"/>
                <a:gd name="connsiteY8-116" fmla="*/ 638427 h 1295674"/>
                <a:gd name="connsiteX9-117" fmla="*/ 920048 w 1444859"/>
                <a:gd name="connsiteY9-118" fmla="*/ 721423 h 1295674"/>
                <a:gd name="connsiteX10-119" fmla="*/ 1361863 w 1444859"/>
                <a:gd name="connsiteY10-120" fmla="*/ 1163238 h 1295674"/>
                <a:gd name="connsiteX11-121" fmla="*/ 1444859 w 1444859"/>
                <a:gd name="connsiteY11-122" fmla="*/ 1203219 h 1295674"/>
                <a:gd name="connsiteX12-123" fmla="*/ 1431937 w 1444859"/>
                <a:gd name="connsiteY12-124" fmla="*/ 1209444 h 1295674"/>
                <a:gd name="connsiteX13-125" fmla="*/ 1004826 w 1444859"/>
                <a:gd name="connsiteY13-126" fmla="*/ 1295674 h 1295674"/>
                <a:gd name="connsiteX14-127" fmla="*/ 892635 w 1444859"/>
                <a:gd name="connsiteY14-128" fmla="*/ 1290009 h 1295674"/>
                <a:gd name="connsiteX15-129" fmla="*/ 806433 w 1444859"/>
                <a:gd name="connsiteY15-130" fmla="*/ 1276853 h 1295674"/>
                <a:gd name="connsiteX16-131" fmla="*/ 806432 w 1444859"/>
                <a:gd name="connsiteY16-132" fmla="*/ 1276852 h 1295674"/>
                <a:gd name="connsiteX17-133" fmla="*/ 783685 w 1444859"/>
                <a:gd name="connsiteY17-134" fmla="*/ 1273380 h 1295674"/>
                <a:gd name="connsiteX18-135" fmla="*/ 39981 w 1444859"/>
                <a:gd name="connsiteY18-136" fmla="*/ 721422 h 1295674"/>
                <a:gd name="connsiteX19-137" fmla="*/ 0 w 1444859"/>
                <a:gd name="connsiteY19-138" fmla="*/ 638426 h 1295674"/>
                <a:gd name="connsiteX20-139" fmla="*/ 39981 w 1444859"/>
                <a:gd name="connsiteY20-140" fmla="*/ 555430 h 1295674"/>
                <a:gd name="connsiteX21-141" fmla="*/ 783685 w 1444859"/>
                <a:gd name="connsiteY21-142" fmla="*/ 3472 h 1295674"/>
                <a:gd name="connsiteX22-143" fmla="*/ 806432 w 1444859"/>
                <a:gd name="connsiteY22-144" fmla="*/ 0 h 1295674"/>
                <a:gd name="connsiteX0-145" fmla="*/ 806432 w 1444859"/>
                <a:gd name="connsiteY0-146" fmla="*/ 0 h 1295674"/>
                <a:gd name="connsiteX1-147" fmla="*/ 793276 w 1444859"/>
                <a:gd name="connsiteY1-148" fmla="*/ 86202 h 1295674"/>
                <a:gd name="connsiteX2-149" fmla="*/ 787611 w 1444859"/>
                <a:gd name="connsiteY2-150" fmla="*/ 198393 h 1295674"/>
                <a:gd name="connsiteX3-151" fmla="*/ 873841 w 1444859"/>
                <a:gd name="connsiteY3-152" fmla="*/ 625504 h 1295674"/>
                <a:gd name="connsiteX4-153" fmla="*/ 880066 w 1444859"/>
                <a:gd name="connsiteY4-154" fmla="*/ 638426 h 1295674"/>
                <a:gd name="connsiteX5-155" fmla="*/ 873841 w 1444859"/>
                <a:gd name="connsiteY5-156" fmla="*/ 651348 h 1295674"/>
                <a:gd name="connsiteX6-157" fmla="*/ 873842 w 1444859"/>
                <a:gd name="connsiteY6-158" fmla="*/ 651349 h 1295674"/>
                <a:gd name="connsiteX7-159" fmla="*/ 880067 w 1444859"/>
                <a:gd name="connsiteY7-160" fmla="*/ 638427 h 1295674"/>
                <a:gd name="connsiteX8-161" fmla="*/ 920048 w 1444859"/>
                <a:gd name="connsiteY8-162" fmla="*/ 721423 h 1295674"/>
                <a:gd name="connsiteX9-163" fmla="*/ 1361863 w 1444859"/>
                <a:gd name="connsiteY9-164" fmla="*/ 1163238 h 1295674"/>
                <a:gd name="connsiteX10-165" fmla="*/ 1444859 w 1444859"/>
                <a:gd name="connsiteY10-166" fmla="*/ 1203219 h 1295674"/>
                <a:gd name="connsiteX11-167" fmla="*/ 1431937 w 1444859"/>
                <a:gd name="connsiteY11-168" fmla="*/ 1209444 h 1295674"/>
                <a:gd name="connsiteX12-169" fmla="*/ 1004826 w 1444859"/>
                <a:gd name="connsiteY12-170" fmla="*/ 1295674 h 1295674"/>
                <a:gd name="connsiteX13-171" fmla="*/ 892635 w 1444859"/>
                <a:gd name="connsiteY13-172" fmla="*/ 1290009 h 1295674"/>
                <a:gd name="connsiteX14-173" fmla="*/ 806433 w 1444859"/>
                <a:gd name="connsiteY14-174" fmla="*/ 1276853 h 1295674"/>
                <a:gd name="connsiteX15-175" fmla="*/ 806432 w 1444859"/>
                <a:gd name="connsiteY15-176" fmla="*/ 1276852 h 1295674"/>
                <a:gd name="connsiteX16-177" fmla="*/ 783685 w 1444859"/>
                <a:gd name="connsiteY16-178" fmla="*/ 1273380 h 1295674"/>
                <a:gd name="connsiteX17-179" fmla="*/ 39981 w 1444859"/>
                <a:gd name="connsiteY17-180" fmla="*/ 721422 h 1295674"/>
                <a:gd name="connsiteX18-181" fmla="*/ 0 w 1444859"/>
                <a:gd name="connsiteY18-182" fmla="*/ 638426 h 1295674"/>
                <a:gd name="connsiteX19-183" fmla="*/ 39981 w 1444859"/>
                <a:gd name="connsiteY19-184" fmla="*/ 555430 h 1295674"/>
                <a:gd name="connsiteX20-185" fmla="*/ 783685 w 1444859"/>
                <a:gd name="connsiteY20-186" fmla="*/ 3472 h 1295674"/>
                <a:gd name="connsiteX21-187" fmla="*/ 806432 w 1444859"/>
                <a:gd name="connsiteY21-188" fmla="*/ 0 h 1295674"/>
                <a:gd name="connsiteX0-189" fmla="*/ 806432 w 1444859"/>
                <a:gd name="connsiteY0-190" fmla="*/ 0 h 1295674"/>
                <a:gd name="connsiteX1-191" fmla="*/ 793276 w 1444859"/>
                <a:gd name="connsiteY1-192" fmla="*/ 86202 h 1295674"/>
                <a:gd name="connsiteX2-193" fmla="*/ 787611 w 1444859"/>
                <a:gd name="connsiteY2-194" fmla="*/ 198393 h 1295674"/>
                <a:gd name="connsiteX3-195" fmla="*/ 873841 w 1444859"/>
                <a:gd name="connsiteY3-196" fmla="*/ 625504 h 1295674"/>
                <a:gd name="connsiteX4-197" fmla="*/ 880066 w 1444859"/>
                <a:gd name="connsiteY4-198" fmla="*/ 638426 h 1295674"/>
                <a:gd name="connsiteX5-199" fmla="*/ 873841 w 1444859"/>
                <a:gd name="connsiteY5-200" fmla="*/ 651348 h 1295674"/>
                <a:gd name="connsiteX6-201" fmla="*/ 880067 w 1444859"/>
                <a:gd name="connsiteY6-202" fmla="*/ 638427 h 1295674"/>
                <a:gd name="connsiteX7-203" fmla="*/ 920048 w 1444859"/>
                <a:gd name="connsiteY7-204" fmla="*/ 721423 h 1295674"/>
                <a:gd name="connsiteX8-205" fmla="*/ 1361863 w 1444859"/>
                <a:gd name="connsiteY8-206" fmla="*/ 1163238 h 1295674"/>
                <a:gd name="connsiteX9-207" fmla="*/ 1444859 w 1444859"/>
                <a:gd name="connsiteY9-208" fmla="*/ 1203219 h 1295674"/>
                <a:gd name="connsiteX10-209" fmla="*/ 1431937 w 1444859"/>
                <a:gd name="connsiteY10-210" fmla="*/ 1209444 h 1295674"/>
                <a:gd name="connsiteX11-211" fmla="*/ 1004826 w 1444859"/>
                <a:gd name="connsiteY11-212" fmla="*/ 1295674 h 1295674"/>
                <a:gd name="connsiteX12-213" fmla="*/ 892635 w 1444859"/>
                <a:gd name="connsiteY12-214" fmla="*/ 1290009 h 1295674"/>
                <a:gd name="connsiteX13-215" fmla="*/ 806433 w 1444859"/>
                <a:gd name="connsiteY13-216" fmla="*/ 1276853 h 1295674"/>
                <a:gd name="connsiteX14-217" fmla="*/ 806432 w 1444859"/>
                <a:gd name="connsiteY14-218" fmla="*/ 1276852 h 1295674"/>
                <a:gd name="connsiteX15-219" fmla="*/ 783685 w 1444859"/>
                <a:gd name="connsiteY15-220" fmla="*/ 1273380 h 1295674"/>
                <a:gd name="connsiteX16-221" fmla="*/ 39981 w 1444859"/>
                <a:gd name="connsiteY16-222" fmla="*/ 721422 h 1295674"/>
                <a:gd name="connsiteX17-223" fmla="*/ 0 w 1444859"/>
                <a:gd name="connsiteY17-224" fmla="*/ 638426 h 1295674"/>
                <a:gd name="connsiteX18-225" fmla="*/ 39981 w 1444859"/>
                <a:gd name="connsiteY18-226" fmla="*/ 555430 h 1295674"/>
                <a:gd name="connsiteX19-227" fmla="*/ 783685 w 1444859"/>
                <a:gd name="connsiteY19-228" fmla="*/ 3472 h 1295674"/>
                <a:gd name="connsiteX20-229" fmla="*/ 806432 w 1444859"/>
                <a:gd name="connsiteY20-230" fmla="*/ 0 h 1295674"/>
                <a:gd name="connsiteX0-231" fmla="*/ 806432 w 1444859"/>
                <a:gd name="connsiteY0-232" fmla="*/ 0 h 1295674"/>
                <a:gd name="connsiteX1-233" fmla="*/ 793276 w 1444859"/>
                <a:gd name="connsiteY1-234" fmla="*/ 86202 h 1295674"/>
                <a:gd name="connsiteX2-235" fmla="*/ 787611 w 1444859"/>
                <a:gd name="connsiteY2-236" fmla="*/ 198393 h 1295674"/>
                <a:gd name="connsiteX3-237" fmla="*/ 873841 w 1444859"/>
                <a:gd name="connsiteY3-238" fmla="*/ 625504 h 1295674"/>
                <a:gd name="connsiteX4-239" fmla="*/ 880066 w 1444859"/>
                <a:gd name="connsiteY4-240" fmla="*/ 638426 h 1295674"/>
                <a:gd name="connsiteX5-241" fmla="*/ 880067 w 1444859"/>
                <a:gd name="connsiteY5-242" fmla="*/ 638427 h 1295674"/>
                <a:gd name="connsiteX6-243" fmla="*/ 920048 w 1444859"/>
                <a:gd name="connsiteY6-244" fmla="*/ 721423 h 1295674"/>
                <a:gd name="connsiteX7-245" fmla="*/ 1361863 w 1444859"/>
                <a:gd name="connsiteY7-246" fmla="*/ 1163238 h 1295674"/>
                <a:gd name="connsiteX8-247" fmla="*/ 1444859 w 1444859"/>
                <a:gd name="connsiteY8-248" fmla="*/ 1203219 h 1295674"/>
                <a:gd name="connsiteX9-249" fmla="*/ 1431937 w 1444859"/>
                <a:gd name="connsiteY9-250" fmla="*/ 1209444 h 1295674"/>
                <a:gd name="connsiteX10-251" fmla="*/ 1004826 w 1444859"/>
                <a:gd name="connsiteY10-252" fmla="*/ 1295674 h 1295674"/>
                <a:gd name="connsiteX11-253" fmla="*/ 892635 w 1444859"/>
                <a:gd name="connsiteY11-254" fmla="*/ 1290009 h 1295674"/>
                <a:gd name="connsiteX12-255" fmla="*/ 806433 w 1444859"/>
                <a:gd name="connsiteY12-256" fmla="*/ 1276853 h 1295674"/>
                <a:gd name="connsiteX13-257" fmla="*/ 806432 w 1444859"/>
                <a:gd name="connsiteY13-258" fmla="*/ 1276852 h 1295674"/>
                <a:gd name="connsiteX14-259" fmla="*/ 783685 w 1444859"/>
                <a:gd name="connsiteY14-260" fmla="*/ 1273380 h 1295674"/>
                <a:gd name="connsiteX15-261" fmla="*/ 39981 w 1444859"/>
                <a:gd name="connsiteY15-262" fmla="*/ 721422 h 1295674"/>
                <a:gd name="connsiteX16-263" fmla="*/ 0 w 1444859"/>
                <a:gd name="connsiteY16-264" fmla="*/ 638426 h 1295674"/>
                <a:gd name="connsiteX17-265" fmla="*/ 39981 w 1444859"/>
                <a:gd name="connsiteY17-266" fmla="*/ 555430 h 1295674"/>
                <a:gd name="connsiteX18-267" fmla="*/ 783685 w 1444859"/>
                <a:gd name="connsiteY18-268" fmla="*/ 3472 h 1295674"/>
                <a:gd name="connsiteX19-269" fmla="*/ 806432 w 1444859"/>
                <a:gd name="connsiteY19-270" fmla="*/ 0 h 1295674"/>
              </a:gdLst>
              <a:ahLst/>
              <a:cxnLst>
                <a:cxn ang="0">
                  <a:pos x="connsiteX0-231" y="connsiteY0-232"/>
                </a:cxn>
                <a:cxn ang="0">
                  <a:pos x="connsiteX1-233" y="connsiteY1-234"/>
                </a:cxn>
                <a:cxn ang="0">
                  <a:pos x="connsiteX2-235" y="connsiteY2-236"/>
                </a:cxn>
                <a:cxn ang="0">
                  <a:pos x="connsiteX3-237" y="connsiteY3-238"/>
                </a:cxn>
                <a:cxn ang="0">
                  <a:pos x="connsiteX4-239" y="connsiteY4-240"/>
                </a:cxn>
                <a:cxn ang="0">
                  <a:pos x="connsiteX5-241" y="connsiteY5-242"/>
                </a:cxn>
                <a:cxn ang="0">
                  <a:pos x="connsiteX6-243" y="connsiteY6-244"/>
                </a:cxn>
                <a:cxn ang="0">
                  <a:pos x="connsiteX7-245" y="connsiteY7-246"/>
                </a:cxn>
                <a:cxn ang="0">
                  <a:pos x="connsiteX8-247" y="connsiteY8-248"/>
                </a:cxn>
                <a:cxn ang="0">
                  <a:pos x="connsiteX9-249" y="connsiteY9-250"/>
                </a:cxn>
                <a:cxn ang="0">
                  <a:pos x="connsiteX10-251" y="connsiteY10-252"/>
                </a:cxn>
                <a:cxn ang="0">
                  <a:pos x="connsiteX11-253" y="connsiteY11-254"/>
                </a:cxn>
                <a:cxn ang="0">
                  <a:pos x="connsiteX12-255" y="connsiteY12-256"/>
                </a:cxn>
                <a:cxn ang="0">
                  <a:pos x="connsiteX13-257" y="connsiteY13-258"/>
                </a:cxn>
                <a:cxn ang="0">
                  <a:pos x="connsiteX14-259" y="connsiteY14-260"/>
                </a:cxn>
                <a:cxn ang="0">
                  <a:pos x="connsiteX15-261" y="connsiteY15-262"/>
                </a:cxn>
                <a:cxn ang="0">
                  <a:pos x="connsiteX16-263" y="connsiteY16-264"/>
                </a:cxn>
                <a:cxn ang="0">
                  <a:pos x="connsiteX17-265" y="connsiteY17-266"/>
                </a:cxn>
                <a:cxn ang="0">
                  <a:pos x="connsiteX18-267" y="connsiteY18-268"/>
                </a:cxn>
                <a:cxn ang="0">
                  <a:pos x="connsiteX19-269" y="connsiteY19-270"/>
                </a:cxn>
              </a:cxnLst>
              <a:rect l="l" t="t" r="r" b="b"/>
              <a:pathLst>
                <a:path w="1444859" h="1295674">
                  <a:moveTo>
                    <a:pt x="806432" y="0"/>
                  </a:moveTo>
                  <a:lnTo>
                    <a:pt x="793276" y="86202"/>
                  </a:lnTo>
                  <a:cubicBezTo>
                    <a:pt x="789530" y="123090"/>
                    <a:pt x="787611" y="160517"/>
                    <a:pt x="787611" y="198393"/>
                  </a:cubicBezTo>
                  <a:cubicBezTo>
                    <a:pt x="787611" y="349896"/>
                    <a:pt x="818315" y="494227"/>
                    <a:pt x="873841" y="625504"/>
                  </a:cubicBezTo>
                  <a:lnTo>
                    <a:pt x="880066" y="638426"/>
                  </a:lnTo>
                  <a:lnTo>
                    <a:pt x="880067" y="638427"/>
                  </a:lnTo>
                  <a:lnTo>
                    <a:pt x="920048" y="721423"/>
                  </a:lnTo>
                  <a:cubicBezTo>
                    <a:pt x="1021400" y="907996"/>
                    <a:pt x="1175291" y="1061886"/>
                    <a:pt x="1361863" y="1163238"/>
                  </a:cubicBezTo>
                  <a:lnTo>
                    <a:pt x="1444859" y="1203219"/>
                  </a:lnTo>
                  <a:lnTo>
                    <a:pt x="1431937" y="1209444"/>
                  </a:lnTo>
                  <a:cubicBezTo>
                    <a:pt x="1300660" y="1264970"/>
                    <a:pt x="1156329" y="1295674"/>
                    <a:pt x="1004826" y="1295674"/>
                  </a:cubicBezTo>
                  <a:cubicBezTo>
                    <a:pt x="966950" y="1295674"/>
                    <a:pt x="929523" y="1293755"/>
                    <a:pt x="892635" y="1290009"/>
                  </a:cubicBezTo>
                  <a:lnTo>
                    <a:pt x="806433" y="1276853"/>
                  </a:lnTo>
                  <a:lnTo>
                    <a:pt x="806432" y="1276852"/>
                  </a:lnTo>
                  <a:lnTo>
                    <a:pt x="783685" y="1273380"/>
                  </a:lnTo>
                  <a:cubicBezTo>
                    <a:pt x="462248" y="1207605"/>
                    <a:pt x="192009" y="1001281"/>
                    <a:pt x="39981" y="721422"/>
                  </a:cubicBezTo>
                  <a:lnTo>
                    <a:pt x="0" y="638426"/>
                  </a:lnTo>
                  <a:lnTo>
                    <a:pt x="39981" y="555430"/>
                  </a:lnTo>
                  <a:cubicBezTo>
                    <a:pt x="192009" y="275571"/>
                    <a:pt x="462248" y="69247"/>
                    <a:pt x="783685" y="3472"/>
                  </a:cubicBezTo>
                  <a:lnTo>
                    <a:pt x="806432" y="0"/>
                  </a:lnTo>
                  <a:close/>
                </a:path>
              </a:pathLst>
            </a:custGeom>
            <a:solidFill>
              <a:srgbClr val="95C159"/>
            </a:solidFill>
            <a:ln>
              <a:solidFill>
                <a:srgbClr val="FFFFFF"/>
              </a:solidFill>
            </a:ln>
          </p:spPr>
          <p:style>
            <a:lnRef idx="2">
              <a:srgbClr val="8F000B">
                <a:shade val="50000"/>
              </a:srgbClr>
            </a:lnRef>
            <a:fillRef idx="1">
              <a:srgbClr val="8F000B"/>
            </a:fillRef>
            <a:effectRef idx="0">
              <a:srgbClr val="8F000B"/>
            </a:effectRef>
            <a:fontRef idx="minor">
              <a:srgbClr val="FFFFFF"/>
            </a:fontRef>
          </p:style>
          <p:txBody>
            <a:bodyPr lIns="0" tIns="0" rIns="432000" bIns="0" anchor="ct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000" b="1" i="0" u="none" strike="noStrike" kern="1200" cap="none" spc="0" normalizeH="0" baseline="0" noProof="0" dirty="0">
                <a:ln>
                  <a:noFill/>
                </a:ln>
                <a:solidFill>
                  <a:srgbClr val="FFFFFF"/>
                </a:solidFill>
                <a:effectLst/>
                <a:uLnTx/>
                <a:uFillTx/>
                <a:latin typeface="造字工房悦黑体验版纤细体"/>
                <a:cs typeface="+mn-ea"/>
                <a:sym typeface="+mn-lt"/>
              </a:endParaRPr>
            </a:p>
          </p:txBody>
        </p:sp>
        <p:sp>
          <p:nvSpPr>
            <p:cNvPr id="12" name="TextBox 97"/>
            <p:cNvSpPr txBox="1"/>
            <p:nvPr/>
          </p:nvSpPr>
          <p:spPr>
            <a:xfrm>
              <a:off x="4399425" y="3102014"/>
              <a:ext cx="1073841" cy="555850"/>
            </a:xfrm>
            <a:prstGeom prst="rect">
              <a:avLst/>
            </a:prstGeom>
            <a:noFill/>
          </p:spPr>
          <p:txBody>
            <a:bodyPr wrap="square" lIns="245675" tIns="122837" rIns="245675" bIns="122837" rtlCol="0">
              <a:spAutoFit/>
            </a:bodyPr>
            <a:lstStyle/>
            <a:p>
              <a:pPr lvl="0"/>
              <a:r>
                <a:rPr lang="en-US" altLang="zh-CN" sz="2000" b="1" dirty="0">
                  <a:solidFill>
                    <a:prstClr val="white"/>
                  </a:solidFill>
                  <a:cs typeface="+mn-ea"/>
                  <a:sym typeface="+mn-lt"/>
                </a:rPr>
                <a:t>12%</a:t>
              </a:r>
              <a:endParaRPr kumimoji="0" lang="zh-CN" altLang="en-US" sz="20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grpSp>
      <p:grpSp>
        <p:nvGrpSpPr>
          <p:cNvPr id="17" name="组合 84"/>
          <p:cNvGrpSpPr/>
          <p:nvPr/>
        </p:nvGrpSpPr>
        <p:grpSpPr>
          <a:xfrm>
            <a:off x="4682835" y="379435"/>
            <a:ext cx="2770910" cy="1365436"/>
            <a:chOff x="630721" y="1414505"/>
            <a:chExt cx="1562746" cy="762683"/>
          </a:xfrm>
        </p:grpSpPr>
        <p:sp>
          <p:nvSpPr>
            <p:cNvPr id="18" name="TextBox 160"/>
            <p:cNvSpPr txBox="1"/>
            <p:nvPr/>
          </p:nvSpPr>
          <p:spPr>
            <a:xfrm>
              <a:off x="630721" y="1621347"/>
              <a:ext cx="1562746" cy="555841"/>
            </a:xfrm>
            <a:prstGeom prst="rect">
              <a:avLst/>
            </a:prstGeom>
            <a:noFill/>
          </p:spPr>
          <p:txBody>
            <a:bodyPr wrap="square" lIns="162544" tIns="81271" rIns="162544" bIns="81271" rtlCol="0">
              <a:spAutoFit/>
            </a:bodyPr>
            <a:lstStyle/>
            <a:p>
              <a:pPr lvl="0" algn="ctr">
                <a:lnSpc>
                  <a:spcPct val="150000"/>
                </a:lnSpc>
              </a:pPr>
              <a:r>
                <a:rPr lang="en-GB" altLang="zh-CN" sz="1200" dirty="0">
                  <a:solidFill>
                    <a:prstClr val="black">
                      <a:lumMod val="75000"/>
                      <a:lumOff val="25000"/>
                    </a:prstClr>
                  </a:solidFill>
                  <a:cs typeface="+mn-ea"/>
                  <a:sym typeface="+mn-lt"/>
                </a:rPr>
                <a:t>Pastoral and agro pastoral areas represents about 60 % of the Ethiopian total area</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21" name="TextBox 163"/>
            <p:cNvSpPr txBox="1"/>
            <p:nvPr/>
          </p:nvSpPr>
          <p:spPr>
            <a:xfrm>
              <a:off x="947384" y="1414505"/>
              <a:ext cx="1155668" cy="203430"/>
            </a:xfrm>
            <a:prstGeom prst="rect">
              <a:avLst/>
            </a:prstGeom>
            <a:noFill/>
          </p:spPr>
          <p:txBody>
            <a:bodyPr wrap="square" lIns="162544" tIns="0" rIns="162544"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Area Coverage</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grpSp>
      <p:grpSp>
        <p:nvGrpSpPr>
          <p:cNvPr id="22" name="组合 84"/>
          <p:cNvGrpSpPr/>
          <p:nvPr/>
        </p:nvGrpSpPr>
        <p:grpSpPr>
          <a:xfrm>
            <a:off x="7926088" y="2906846"/>
            <a:ext cx="3286198" cy="1463989"/>
            <a:chOff x="773696" y="1414505"/>
            <a:chExt cx="1853359" cy="817731"/>
          </a:xfrm>
        </p:grpSpPr>
        <p:sp>
          <p:nvSpPr>
            <p:cNvPr id="23" name="TextBox 160"/>
            <p:cNvSpPr txBox="1"/>
            <p:nvPr/>
          </p:nvSpPr>
          <p:spPr>
            <a:xfrm>
              <a:off x="773696" y="1621347"/>
              <a:ext cx="1853359" cy="610889"/>
            </a:xfrm>
            <a:prstGeom prst="rect">
              <a:avLst/>
            </a:prstGeom>
            <a:noFill/>
          </p:spPr>
          <p:txBody>
            <a:bodyPr wrap="square" lIns="162544" tIns="81271" rIns="162544" bIns="81271" rtlCol="0">
              <a:spAutoFit/>
            </a:bodyPr>
            <a:lstStyle/>
            <a:p>
              <a:pPr lvl="0" algn="ctr">
                <a:lnSpc>
                  <a:spcPct val="150000"/>
                </a:lnSpc>
              </a:pPr>
              <a:r>
                <a:rPr lang="en-GB" altLang="zh-CN" sz="1400" dirty="0">
                  <a:solidFill>
                    <a:prstClr val="black">
                      <a:lumMod val="75000"/>
                      <a:lumOff val="25000"/>
                    </a:prstClr>
                  </a:solidFill>
                  <a:cs typeface="+mn-ea"/>
                  <a:sym typeface="+mn-lt"/>
                </a:rPr>
                <a:t>LH of  Ethiopian Pastoralists and agro-pastoralists, heavily dependent on livestock rearing</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 </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24" name="TextBox 163"/>
            <p:cNvSpPr txBox="1"/>
            <p:nvPr/>
          </p:nvSpPr>
          <p:spPr>
            <a:xfrm>
              <a:off x="947384" y="1414505"/>
              <a:ext cx="1008112" cy="203430"/>
            </a:xfrm>
            <a:prstGeom prst="rect">
              <a:avLst/>
            </a:prstGeom>
            <a:noFill/>
          </p:spPr>
          <p:txBody>
            <a:bodyPr wrap="square" lIns="162544" tIns="0" rIns="162544"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Livelihood</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grpSp>
      <p:grpSp>
        <p:nvGrpSpPr>
          <p:cNvPr id="25" name="组合 84"/>
          <p:cNvGrpSpPr/>
          <p:nvPr/>
        </p:nvGrpSpPr>
        <p:grpSpPr>
          <a:xfrm>
            <a:off x="1607126" y="2906846"/>
            <a:ext cx="2697917" cy="1885258"/>
            <a:chOff x="593566" y="1414505"/>
            <a:chExt cx="1521579" cy="1053036"/>
          </a:xfrm>
        </p:grpSpPr>
        <p:sp>
          <p:nvSpPr>
            <p:cNvPr id="26" name="TextBox 160"/>
            <p:cNvSpPr txBox="1"/>
            <p:nvPr/>
          </p:nvSpPr>
          <p:spPr>
            <a:xfrm>
              <a:off x="593566" y="1621347"/>
              <a:ext cx="1521579" cy="846194"/>
            </a:xfrm>
            <a:prstGeom prst="rect">
              <a:avLst/>
            </a:prstGeom>
            <a:noFill/>
          </p:spPr>
          <p:txBody>
            <a:bodyPr wrap="square" lIns="162544" tIns="81271" rIns="162544" bIns="81271" rtlCol="0">
              <a:spAutoFit/>
            </a:bodyPr>
            <a:lstStyle/>
            <a:p>
              <a:pPr lvl="0" algn="ctr">
                <a:lnSpc>
                  <a:spcPct val="150000"/>
                </a:lnSpc>
              </a:pPr>
              <a:r>
                <a:rPr lang="en-GB" altLang="zh-CN" sz="1200" dirty="0">
                  <a:solidFill>
                    <a:prstClr val="black">
                      <a:lumMod val="75000"/>
                      <a:lumOff val="25000"/>
                    </a:prstClr>
                  </a:solidFill>
                  <a:cs typeface="+mn-ea"/>
                  <a:sym typeface="+mn-lt"/>
                </a:rPr>
                <a:t>12% of total population of the country, or more than 12-15 million people, or 2-3 million households are pastoralists and agro-pastoralists</a:t>
              </a:r>
              <a:endParaRPr kumimoji="0" lang="zh-CN" altLang="en-US" sz="12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27" name="TextBox 163"/>
            <p:cNvSpPr txBox="1"/>
            <p:nvPr/>
          </p:nvSpPr>
          <p:spPr>
            <a:xfrm>
              <a:off x="947384" y="1414505"/>
              <a:ext cx="1008112" cy="203430"/>
            </a:xfrm>
            <a:prstGeom prst="rect">
              <a:avLst/>
            </a:prstGeom>
            <a:noFill/>
          </p:spPr>
          <p:txBody>
            <a:bodyPr wrap="square" lIns="162544" tIns="0" rIns="162544"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Population</a:t>
              </a:r>
              <a:endParaRPr kumimoji="0" lang="zh-CN" altLang="en-US" sz="18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grpSp>
      <p:grpSp>
        <p:nvGrpSpPr>
          <p:cNvPr id="28" name="组合 84"/>
          <p:cNvGrpSpPr/>
          <p:nvPr/>
        </p:nvGrpSpPr>
        <p:grpSpPr>
          <a:xfrm>
            <a:off x="4682835" y="5253209"/>
            <a:ext cx="2895601" cy="1608260"/>
            <a:chOff x="653768" y="1414505"/>
            <a:chExt cx="1633069" cy="898315"/>
          </a:xfrm>
        </p:grpSpPr>
        <p:sp>
          <p:nvSpPr>
            <p:cNvPr id="29" name="TextBox 160"/>
            <p:cNvSpPr txBox="1"/>
            <p:nvPr/>
          </p:nvSpPr>
          <p:spPr>
            <a:xfrm>
              <a:off x="653768" y="1621347"/>
              <a:ext cx="1633069" cy="691473"/>
            </a:xfrm>
            <a:prstGeom prst="rect">
              <a:avLst/>
            </a:prstGeom>
            <a:noFill/>
          </p:spPr>
          <p:txBody>
            <a:bodyPr wrap="square" lIns="162544" tIns="81271" rIns="162544" bIns="81271" rtlCol="0">
              <a:spAutoFit/>
            </a:bodyPr>
            <a:lstStyle/>
            <a:p>
              <a:pPr lvl="0" algn="ctr">
                <a:lnSpc>
                  <a:spcPct val="150000"/>
                </a:lnSpc>
              </a:pPr>
              <a:r>
                <a:rPr lang="en-GB" altLang="zh-CN" sz="1200" dirty="0">
                  <a:solidFill>
                    <a:prstClr val="black">
                      <a:lumMod val="75000"/>
                      <a:lumOff val="25000"/>
                    </a:prstClr>
                  </a:solidFill>
                  <a:cs typeface="+mn-ea"/>
                  <a:sym typeface="+mn-lt"/>
                </a:rPr>
                <a:t>The area endowed with 22% of the country’s cattle, 40.7% of sheep, 60% of goats and almost 100% of the camel population</a:t>
              </a:r>
            </a:p>
          </p:txBody>
        </p:sp>
        <p:sp>
          <p:nvSpPr>
            <p:cNvPr id="30" name="TextBox 163"/>
            <p:cNvSpPr txBox="1"/>
            <p:nvPr/>
          </p:nvSpPr>
          <p:spPr>
            <a:xfrm>
              <a:off x="947384" y="1414505"/>
              <a:ext cx="1178714" cy="180508"/>
            </a:xfrm>
            <a:prstGeom prst="rect">
              <a:avLst/>
            </a:prstGeom>
            <a:noFill/>
          </p:spPr>
          <p:txBody>
            <a:bodyPr wrap="square" lIns="162544" tIns="0" rIns="162544"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Livestock</a:t>
              </a:r>
              <a:r>
                <a:rPr kumimoji="0" lang="en-US" altLang="zh-CN" sz="1400" b="1" i="0" u="none" strike="noStrike" kern="1200" cap="none" spc="0" normalizeH="0" noProof="0" dirty="0">
                  <a:ln>
                    <a:noFill/>
                  </a:ln>
                  <a:solidFill>
                    <a:prstClr val="black">
                      <a:lumMod val="75000"/>
                      <a:lumOff val="25000"/>
                    </a:prstClr>
                  </a:solidFill>
                  <a:effectLst/>
                  <a:uLnTx/>
                  <a:uFillTx/>
                  <a:latin typeface="造字工房悦黑体验版纤细体"/>
                  <a:cs typeface="+mn-ea"/>
                  <a:sym typeface="+mn-lt"/>
                </a:rPr>
                <a:t> potential</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grpSp>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32" name="TextBox 34_1"/>
          <p:cNvSpPr txBox="1"/>
          <p:nvPr/>
        </p:nvSpPr>
        <p:spPr>
          <a:xfrm>
            <a:off x="691660" y="264868"/>
            <a:ext cx="2432076" cy="553998"/>
          </a:xfrm>
          <a:prstGeom prst="rect">
            <a:avLst/>
          </a:prstGeom>
          <a:noFill/>
        </p:spPr>
        <p:txBody>
          <a:bodyPr wrap="non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US" altLang="zh-CN" dirty="0">
                <a:solidFill>
                  <a:prstClr val="black">
                    <a:lumMod val="85000"/>
                    <a:lumOff val="15000"/>
                  </a:prstClr>
                </a:solidFill>
                <a:latin typeface="造字工房悦黑体验版纤细体"/>
                <a:ea typeface="+mn-ea"/>
                <a:cs typeface="+mn-ea"/>
                <a:sym typeface="+mn-lt"/>
              </a:rPr>
              <a:t>Introduction</a:t>
            </a:r>
            <a:endParaRPr kumimoji="0" lang="zh-CN" altLang="en-US" sz="3000" b="1" i="0" u="none" strike="noStrike" kern="1200" cap="none" spc="0" normalizeH="0" baseline="0" noProof="0" dirty="0">
              <a:ln>
                <a:noFill/>
              </a:ln>
              <a:solidFill>
                <a:prstClr val="black">
                  <a:lumMod val="85000"/>
                  <a:lumOff val="15000"/>
                </a:prstClr>
              </a:solidFill>
              <a:effectLst/>
              <a:uLnTx/>
              <a:uFillTx/>
              <a:latin typeface="造字工房悦黑体验版纤细体"/>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3" cstate="screen"/>
          <a:stretch>
            <a:fillRect/>
          </a:stretch>
        </p:blipFill>
        <p:spPr>
          <a:xfrm>
            <a:off x="-914693" y="3722394"/>
            <a:ext cx="5098517" cy="3182904"/>
          </a:xfrm>
          <a:prstGeom prst="rect">
            <a:avLst/>
          </a:prstGeom>
        </p:spPr>
      </p:pic>
      <p:grpSp>
        <p:nvGrpSpPr>
          <p:cNvPr id="4" name="Group 34"/>
          <p:cNvGrpSpPr/>
          <p:nvPr/>
        </p:nvGrpSpPr>
        <p:grpSpPr>
          <a:xfrm>
            <a:off x="754171" y="2226943"/>
            <a:ext cx="11528706" cy="4424718"/>
            <a:chOff x="299748" y="2345033"/>
            <a:chExt cx="11528706" cy="4424718"/>
          </a:xfrm>
        </p:grpSpPr>
        <p:pic>
          <p:nvPicPr>
            <p:cNvPr id="5" name="Picture 11"/>
            <p:cNvPicPr>
              <a:picLocks noChangeAspect="1"/>
            </p:cNvPicPr>
            <p:nvPr/>
          </p:nvPicPr>
          <p:blipFill>
            <a:blip r:embed="rId4"/>
            <a:stretch>
              <a:fillRect/>
            </a:stretch>
          </p:blipFill>
          <p:spPr>
            <a:xfrm>
              <a:off x="299748" y="4348214"/>
              <a:ext cx="11528706" cy="2421537"/>
            </a:xfrm>
            <a:prstGeom prst="rect">
              <a:avLst/>
            </a:prstGeom>
          </p:spPr>
        </p:pic>
        <p:grpSp>
          <p:nvGrpSpPr>
            <p:cNvPr id="6" name="Group 206"/>
            <p:cNvGrpSpPr>
              <a:grpSpLocks noChangeAspect="1"/>
            </p:cNvGrpSpPr>
            <p:nvPr/>
          </p:nvGrpSpPr>
          <p:grpSpPr bwMode="auto">
            <a:xfrm>
              <a:off x="3834809" y="2345033"/>
              <a:ext cx="4522382" cy="3920974"/>
              <a:chOff x="2806" y="2704"/>
              <a:chExt cx="1722" cy="1493"/>
            </a:xfrm>
          </p:grpSpPr>
          <p:sp>
            <p:nvSpPr>
              <p:cNvPr id="7" name="Freeform 207"/>
              <p:cNvSpPr/>
              <p:nvPr/>
            </p:nvSpPr>
            <p:spPr bwMode="auto">
              <a:xfrm>
                <a:off x="3667" y="2704"/>
                <a:ext cx="861" cy="1493"/>
              </a:xfrm>
              <a:custGeom>
                <a:avLst/>
                <a:gdLst>
                  <a:gd name="T0" fmla="*/ 0 w 861"/>
                  <a:gd name="T1" fmla="*/ 0 h 1493"/>
                  <a:gd name="T2" fmla="*/ 0 w 861"/>
                  <a:gd name="T3" fmla="*/ 375 h 1493"/>
                  <a:gd name="T4" fmla="*/ 0 w 861"/>
                  <a:gd name="T5" fmla="*/ 747 h 1493"/>
                  <a:gd name="T6" fmla="*/ 0 w 861"/>
                  <a:gd name="T7" fmla="*/ 1120 h 1493"/>
                  <a:gd name="T8" fmla="*/ 0 w 861"/>
                  <a:gd name="T9" fmla="*/ 1493 h 1493"/>
                  <a:gd name="T10" fmla="*/ 861 w 861"/>
                  <a:gd name="T11" fmla="*/ 1044 h 1493"/>
                  <a:gd name="T12" fmla="*/ 645 w 861"/>
                  <a:gd name="T13" fmla="*/ 783 h 1493"/>
                  <a:gd name="T14" fmla="*/ 429 w 861"/>
                  <a:gd name="T15" fmla="*/ 522 h 1493"/>
                  <a:gd name="T16" fmla="*/ 216 w 861"/>
                  <a:gd name="T17" fmla="*/ 261 h 1493"/>
                  <a:gd name="T18" fmla="*/ 0 w 861"/>
                  <a:gd name="T1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493">
                    <a:moveTo>
                      <a:pt x="0" y="0"/>
                    </a:moveTo>
                    <a:lnTo>
                      <a:pt x="0" y="375"/>
                    </a:lnTo>
                    <a:lnTo>
                      <a:pt x="0" y="747"/>
                    </a:lnTo>
                    <a:lnTo>
                      <a:pt x="0" y="1120"/>
                    </a:lnTo>
                    <a:lnTo>
                      <a:pt x="0" y="1493"/>
                    </a:lnTo>
                    <a:lnTo>
                      <a:pt x="861" y="1044"/>
                    </a:lnTo>
                    <a:lnTo>
                      <a:pt x="645" y="783"/>
                    </a:lnTo>
                    <a:lnTo>
                      <a:pt x="429" y="522"/>
                    </a:lnTo>
                    <a:lnTo>
                      <a:pt x="216" y="261"/>
                    </a:lnTo>
                    <a:lnTo>
                      <a:pt x="0" y="0"/>
                    </a:lnTo>
                    <a:close/>
                  </a:path>
                </a:pathLst>
              </a:custGeom>
              <a:solidFill>
                <a:srgbClr val="17649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 name="Freeform 208"/>
              <p:cNvSpPr/>
              <p:nvPr/>
            </p:nvSpPr>
            <p:spPr bwMode="auto">
              <a:xfrm>
                <a:off x="3667" y="2965"/>
                <a:ext cx="861" cy="1232"/>
              </a:xfrm>
              <a:custGeom>
                <a:avLst/>
                <a:gdLst>
                  <a:gd name="T0" fmla="*/ 0 w 861"/>
                  <a:gd name="T1" fmla="*/ 114 h 1232"/>
                  <a:gd name="T2" fmla="*/ 0 w 861"/>
                  <a:gd name="T3" fmla="*/ 486 h 1232"/>
                  <a:gd name="T4" fmla="*/ 0 w 861"/>
                  <a:gd name="T5" fmla="*/ 859 h 1232"/>
                  <a:gd name="T6" fmla="*/ 0 w 861"/>
                  <a:gd name="T7" fmla="*/ 1232 h 1232"/>
                  <a:gd name="T8" fmla="*/ 861 w 861"/>
                  <a:gd name="T9" fmla="*/ 783 h 1232"/>
                  <a:gd name="T10" fmla="*/ 645 w 861"/>
                  <a:gd name="T11" fmla="*/ 522 h 1232"/>
                  <a:gd name="T12" fmla="*/ 429 w 861"/>
                  <a:gd name="T13" fmla="*/ 261 h 1232"/>
                  <a:gd name="T14" fmla="*/ 216 w 861"/>
                  <a:gd name="T15" fmla="*/ 0 h 1232"/>
                  <a:gd name="T16" fmla="*/ 0 w 861"/>
                  <a:gd name="T17" fmla="*/ 11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1" h="1232">
                    <a:moveTo>
                      <a:pt x="0" y="114"/>
                    </a:moveTo>
                    <a:lnTo>
                      <a:pt x="0" y="486"/>
                    </a:lnTo>
                    <a:lnTo>
                      <a:pt x="0" y="859"/>
                    </a:lnTo>
                    <a:lnTo>
                      <a:pt x="0" y="1232"/>
                    </a:lnTo>
                    <a:lnTo>
                      <a:pt x="861" y="783"/>
                    </a:lnTo>
                    <a:lnTo>
                      <a:pt x="645" y="522"/>
                    </a:lnTo>
                    <a:lnTo>
                      <a:pt x="429" y="261"/>
                    </a:lnTo>
                    <a:lnTo>
                      <a:pt x="216" y="0"/>
                    </a:lnTo>
                    <a:lnTo>
                      <a:pt x="0" y="114"/>
                    </a:lnTo>
                    <a:close/>
                  </a:path>
                </a:pathLst>
              </a:custGeom>
              <a:solidFill>
                <a:srgbClr val="0187AC">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 name="Freeform 209"/>
              <p:cNvSpPr/>
              <p:nvPr/>
            </p:nvSpPr>
            <p:spPr bwMode="auto">
              <a:xfrm>
                <a:off x="3667" y="3226"/>
                <a:ext cx="861" cy="971"/>
              </a:xfrm>
              <a:custGeom>
                <a:avLst/>
                <a:gdLst>
                  <a:gd name="T0" fmla="*/ 0 w 861"/>
                  <a:gd name="T1" fmla="*/ 225 h 971"/>
                  <a:gd name="T2" fmla="*/ 0 w 861"/>
                  <a:gd name="T3" fmla="*/ 598 h 971"/>
                  <a:gd name="T4" fmla="*/ 0 w 861"/>
                  <a:gd name="T5" fmla="*/ 971 h 971"/>
                  <a:gd name="T6" fmla="*/ 861 w 861"/>
                  <a:gd name="T7" fmla="*/ 522 h 971"/>
                  <a:gd name="T8" fmla="*/ 645 w 861"/>
                  <a:gd name="T9" fmla="*/ 261 h 971"/>
                  <a:gd name="T10" fmla="*/ 429 w 861"/>
                  <a:gd name="T11" fmla="*/ 0 h 971"/>
                  <a:gd name="T12" fmla="*/ 0 w 861"/>
                  <a:gd name="T13" fmla="*/ 225 h 971"/>
                </a:gdLst>
                <a:ahLst/>
                <a:cxnLst>
                  <a:cxn ang="0">
                    <a:pos x="T0" y="T1"/>
                  </a:cxn>
                  <a:cxn ang="0">
                    <a:pos x="T2" y="T3"/>
                  </a:cxn>
                  <a:cxn ang="0">
                    <a:pos x="T4" y="T5"/>
                  </a:cxn>
                  <a:cxn ang="0">
                    <a:pos x="T6" y="T7"/>
                  </a:cxn>
                  <a:cxn ang="0">
                    <a:pos x="T8" y="T9"/>
                  </a:cxn>
                  <a:cxn ang="0">
                    <a:pos x="T10" y="T11"/>
                  </a:cxn>
                  <a:cxn ang="0">
                    <a:pos x="T12" y="T13"/>
                  </a:cxn>
                </a:cxnLst>
                <a:rect l="0" t="0" r="r" b="b"/>
                <a:pathLst>
                  <a:path w="861" h="971">
                    <a:moveTo>
                      <a:pt x="0" y="225"/>
                    </a:moveTo>
                    <a:lnTo>
                      <a:pt x="0" y="598"/>
                    </a:lnTo>
                    <a:lnTo>
                      <a:pt x="0" y="971"/>
                    </a:lnTo>
                    <a:lnTo>
                      <a:pt x="861" y="522"/>
                    </a:lnTo>
                    <a:lnTo>
                      <a:pt x="645" y="261"/>
                    </a:lnTo>
                    <a:lnTo>
                      <a:pt x="429" y="0"/>
                    </a:lnTo>
                    <a:lnTo>
                      <a:pt x="0" y="225"/>
                    </a:lnTo>
                    <a:close/>
                  </a:path>
                </a:pathLst>
              </a:custGeom>
              <a:solidFill>
                <a:srgbClr val="1AA4BE">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0" name="Freeform 210"/>
              <p:cNvSpPr/>
              <p:nvPr/>
            </p:nvSpPr>
            <p:spPr bwMode="auto">
              <a:xfrm>
                <a:off x="3667" y="3487"/>
                <a:ext cx="861" cy="710"/>
              </a:xfrm>
              <a:custGeom>
                <a:avLst/>
                <a:gdLst>
                  <a:gd name="T0" fmla="*/ 0 w 861"/>
                  <a:gd name="T1" fmla="*/ 337 h 710"/>
                  <a:gd name="T2" fmla="*/ 0 w 861"/>
                  <a:gd name="T3" fmla="*/ 710 h 710"/>
                  <a:gd name="T4" fmla="*/ 861 w 861"/>
                  <a:gd name="T5" fmla="*/ 261 h 710"/>
                  <a:gd name="T6" fmla="*/ 645 w 861"/>
                  <a:gd name="T7" fmla="*/ 0 h 710"/>
                  <a:gd name="T8" fmla="*/ 0 w 861"/>
                  <a:gd name="T9" fmla="*/ 337 h 710"/>
                </a:gdLst>
                <a:ahLst/>
                <a:cxnLst>
                  <a:cxn ang="0">
                    <a:pos x="T0" y="T1"/>
                  </a:cxn>
                  <a:cxn ang="0">
                    <a:pos x="T2" y="T3"/>
                  </a:cxn>
                  <a:cxn ang="0">
                    <a:pos x="T4" y="T5"/>
                  </a:cxn>
                  <a:cxn ang="0">
                    <a:pos x="T6" y="T7"/>
                  </a:cxn>
                  <a:cxn ang="0">
                    <a:pos x="T8" y="T9"/>
                  </a:cxn>
                </a:cxnLst>
                <a:rect l="0" t="0" r="r" b="b"/>
                <a:pathLst>
                  <a:path w="861" h="710">
                    <a:moveTo>
                      <a:pt x="0" y="337"/>
                    </a:moveTo>
                    <a:lnTo>
                      <a:pt x="0" y="710"/>
                    </a:lnTo>
                    <a:lnTo>
                      <a:pt x="861" y="261"/>
                    </a:lnTo>
                    <a:lnTo>
                      <a:pt x="645" y="0"/>
                    </a:lnTo>
                    <a:lnTo>
                      <a:pt x="0" y="337"/>
                    </a:lnTo>
                    <a:close/>
                  </a:path>
                </a:pathLst>
              </a:custGeom>
              <a:solidFill>
                <a:srgbClr val="52C3CB">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1" name="Freeform 211"/>
              <p:cNvSpPr/>
              <p:nvPr/>
            </p:nvSpPr>
            <p:spPr bwMode="auto">
              <a:xfrm>
                <a:off x="2806" y="2704"/>
                <a:ext cx="861" cy="1493"/>
              </a:xfrm>
              <a:custGeom>
                <a:avLst/>
                <a:gdLst>
                  <a:gd name="T0" fmla="*/ 861 w 861"/>
                  <a:gd name="T1" fmla="*/ 0 h 1493"/>
                  <a:gd name="T2" fmla="*/ 861 w 861"/>
                  <a:gd name="T3" fmla="*/ 375 h 1493"/>
                  <a:gd name="T4" fmla="*/ 861 w 861"/>
                  <a:gd name="T5" fmla="*/ 747 h 1493"/>
                  <a:gd name="T6" fmla="*/ 861 w 861"/>
                  <a:gd name="T7" fmla="*/ 1120 h 1493"/>
                  <a:gd name="T8" fmla="*/ 861 w 861"/>
                  <a:gd name="T9" fmla="*/ 1493 h 1493"/>
                  <a:gd name="T10" fmla="*/ 0 w 861"/>
                  <a:gd name="T11" fmla="*/ 1044 h 1493"/>
                  <a:gd name="T12" fmla="*/ 213 w 861"/>
                  <a:gd name="T13" fmla="*/ 783 h 1493"/>
                  <a:gd name="T14" fmla="*/ 429 w 861"/>
                  <a:gd name="T15" fmla="*/ 522 h 1493"/>
                  <a:gd name="T16" fmla="*/ 645 w 861"/>
                  <a:gd name="T17" fmla="*/ 261 h 1493"/>
                  <a:gd name="T18" fmla="*/ 861 w 861"/>
                  <a:gd name="T1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1" h="1493">
                    <a:moveTo>
                      <a:pt x="861" y="0"/>
                    </a:moveTo>
                    <a:lnTo>
                      <a:pt x="861" y="375"/>
                    </a:lnTo>
                    <a:lnTo>
                      <a:pt x="861" y="747"/>
                    </a:lnTo>
                    <a:lnTo>
                      <a:pt x="861" y="1120"/>
                    </a:lnTo>
                    <a:lnTo>
                      <a:pt x="861" y="1493"/>
                    </a:lnTo>
                    <a:lnTo>
                      <a:pt x="0" y="1044"/>
                    </a:lnTo>
                    <a:lnTo>
                      <a:pt x="213" y="783"/>
                    </a:lnTo>
                    <a:lnTo>
                      <a:pt x="429" y="522"/>
                    </a:lnTo>
                    <a:lnTo>
                      <a:pt x="645" y="261"/>
                    </a:lnTo>
                    <a:lnTo>
                      <a:pt x="861" y="0"/>
                    </a:lnTo>
                    <a:close/>
                  </a:path>
                </a:pathLst>
              </a:custGeom>
              <a:solidFill>
                <a:srgbClr val="1764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2" name="Freeform 212"/>
              <p:cNvSpPr/>
              <p:nvPr/>
            </p:nvSpPr>
            <p:spPr bwMode="auto">
              <a:xfrm>
                <a:off x="2806" y="2965"/>
                <a:ext cx="861" cy="1232"/>
              </a:xfrm>
              <a:custGeom>
                <a:avLst/>
                <a:gdLst>
                  <a:gd name="T0" fmla="*/ 861 w 861"/>
                  <a:gd name="T1" fmla="*/ 114 h 1232"/>
                  <a:gd name="T2" fmla="*/ 861 w 861"/>
                  <a:gd name="T3" fmla="*/ 486 h 1232"/>
                  <a:gd name="T4" fmla="*/ 861 w 861"/>
                  <a:gd name="T5" fmla="*/ 859 h 1232"/>
                  <a:gd name="T6" fmla="*/ 861 w 861"/>
                  <a:gd name="T7" fmla="*/ 1232 h 1232"/>
                  <a:gd name="T8" fmla="*/ 0 w 861"/>
                  <a:gd name="T9" fmla="*/ 783 h 1232"/>
                  <a:gd name="T10" fmla="*/ 213 w 861"/>
                  <a:gd name="T11" fmla="*/ 522 h 1232"/>
                  <a:gd name="T12" fmla="*/ 429 w 861"/>
                  <a:gd name="T13" fmla="*/ 261 h 1232"/>
                  <a:gd name="T14" fmla="*/ 645 w 861"/>
                  <a:gd name="T15" fmla="*/ 0 h 1232"/>
                  <a:gd name="T16" fmla="*/ 861 w 861"/>
                  <a:gd name="T17" fmla="*/ 114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1" h="1232">
                    <a:moveTo>
                      <a:pt x="861" y="114"/>
                    </a:moveTo>
                    <a:lnTo>
                      <a:pt x="861" y="486"/>
                    </a:lnTo>
                    <a:lnTo>
                      <a:pt x="861" y="859"/>
                    </a:lnTo>
                    <a:lnTo>
                      <a:pt x="861" y="1232"/>
                    </a:lnTo>
                    <a:lnTo>
                      <a:pt x="0" y="783"/>
                    </a:lnTo>
                    <a:lnTo>
                      <a:pt x="213" y="522"/>
                    </a:lnTo>
                    <a:lnTo>
                      <a:pt x="429" y="261"/>
                    </a:lnTo>
                    <a:lnTo>
                      <a:pt x="645" y="0"/>
                    </a:lnTo>
                    <a:lnTo>
                      <a:pt x="861" y="114"/>
                    </a:lnTo>
                    <a:close/>
                  </a:path>
                </a:pathLst>
              </a:custGeom>
              <a:solidFill>
                <a:srgbClr val="0187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3" name="Freeform 213"/>
              <p:cNvSpPr/>
              <p:nvPr/>
            </p:nvSpPr>
            <p:spPr bwMode="auto">
              <a:xfrm>
                <a:off x="2806" y="3226"/>
                <a:ext cx="861" cy="971"/>
              </a:xfrm>
              <a:custGeom>
                <a:avLst/>
                <a:gdLst>
                  <a:gd name="T0" fmla="*/ 861 w 861"/>
                  <a:gd name="T1" fmla="*/ 225 h 971"/>
                  <a:gd name="T2" fmla="*/ 861 w 861"/>
                  <a:gd name="T3" fmla="*/ 598 h 971"/>
                  <a:gd name="T4" fmla="*/ 861 w 861"/>
                  <a:gd name="T5" fmla="*/ 971 h 971"/>
                  <a:gd name="T6" fmla="*/ 0 w 861"/>
                  <a:gd name="T7" fmla="*/ 522 h 971"/>
                  <a:gd name="T8" fmla="*/ 213 w 861"/>
                  <a:gd name="T9" fmla="*/ 261 h 971"/>
                  <a:gd name="T10" fmla="*/ 429 w 861"/>
                  <a:gd name="T11" fmla="*/ 0 h 971"/>
                  <a:gd name="T12" fmla="*/ 861 w 861"/>
                  <a:gd name="T13" fmla="*/ 225 h 971"/>
                </a:gdLst>
                <a:ahLst/>
                <a:cxnLst>
                  <a:cxn ang="0">
                    <a:pos x="T0" y="T1"/>
                  </a:cxn>
                  <a:cxn ang="0">
                    <a:pos x="T2" y="T3"/>
                  </a:cxn>
                  <a:cxn ang="0">
                    <a:pos x="T4" y="T5"/>
                  </a:cxn>
                  <a:cxn ang="0">
                    <a:pos x="T6" y="T7"/>
                  </a:cxn>
                  <a:cxn ang="0">
                    <a:pos x="T8" y="T9"/>
                  </a:cxn>
                  <a:cxn ang="0">
                    <a:pos x="T10" y="T11"/>
                  </a:cxn>
                  <a:cxn ang="0">
                    <a:pos x="T12" y="T13"/>
                  </a:cxn>
                </a:cxnLst>
                <a:rect l="0" t="0" r="r" b="b"/>
                <a:pathLst>
                  <a:path w="861" h="971">
                    <a:moveTo>
                      <a:pt x="861" y="225"/>
                    </a:moveTo>
                    <a:lnTo>
                      <a:pt x="861" y="598"/>
                    </a:lnTo>
                    <a:lnTo>
                      <a:pt x="861" y="971"/>
                    </a:lnTo>
                    <a:lnTo>
                      <a:pt x="0" y="522"/>
                    </a:lnTo>
                    <a:lnTo>
                      <a:pt x="213" y="261"/>
                    </a:lnTo>
                    <a:lnTo>
                      <a:pt x="429" y="0"/>
                    </a:lnTo>
                    <a:lnTo>
                      <a:pt x="861" y="225"/>
                    </a:lnTo>
                    <a:close/>
                  </a:path>
                </a:pathLst>
              </a:custGeom>
              <a:solidFill>
                <a:srgbClr val="1AA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4" name="Freeform 214"/>
              <p:cNvSpPr/>
              <p:nvPr/>
            </p:nvSpPr>
            <p:spPr bwMode="auto">
              <a:xfrm>
                <a:off x="2806" y="3487"/>
                <a:ext cx="861" cy="710"/>
              </a:xfrm>
              <a:custGeom>
                <a:avLst/>
                <a:gdLst>
                  <a:gd name="T0" fmla="*/ 861 w 861"/>
                  <a:gd name="T1" fmla="*/ 337 h 710"/>
                  <a:gd name="T2" fmla="*/ 861 w 861"/>
                  <a:gd name="T3" fmla="*/ 710 h 710"/>
                  <a:gd name="T4" fmla="*/ 0 w 861"/>
                  <a:gd name="T5" fmla="*/ 261 h 710"/>
                  <a:gd name="T6" fmla="*/ 213 w 861"/>
                  <a:gd name="T7" fmla="*/ 0 h 710"/>
                  <a:gd name="T8" fmla="*/ 861 w 861"/>
                  <a:gd name="T9" fmla="*/ 337 h 710"/>
                </a:gdLst>
                <a:ahLst/>
                <a:cxnLst>
                  <a:cxn ang="0">
                    <a:pos x="T0" y="T1"/>
                  </a:cxn>
                  <a:cxn ang="0">
                    <a:pos x="T2" y="T3"/>
                  </a:cxn>
                  <a:cxn ang="0">
                    <a:pos x="T4" y="T5"/>
                  </a:cxn>
                  <a:cxn ang="0">
                    <a:pos x="T6" y="T7"/>
                  </a:cxn>
                  <a:cxn ang="0">
                    <a:pos x="T8" y="T9"/>
                  </a:cxn>
                </a:cxnLst>
                <a:rect l="0" t="0" r="r" b="b"/>
                <a:pathLst>
                  <a:path w="861" h="710">
                    <a:moveTo>
                      <a:pt x="861" y="337"/>
                    </a:moveTo>
                    <a:lnTo>
                      <a:pt x="861" y="710"/>
                    </a:lnTo>
                    <a:lnTo>
                      <a:pt x="0" y="261"/>
                    </a:lnTo>
                    <a:lnTo>
                      <a:pt x="213" y="0"/>
                    </a:lnTo>
                    <a:lnTo>
                      <a:pt x="861" y="337"/>
                    </a:lnTo>
                    <a:close/>
                  </a:path>
                </a:pathLst>
              </a:custGeom>
              <a:solidFill>
                <a:srgbClr val="00BC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grpSp>
      </p:grpSp>
      <p:grpSp>
        <p:nvGrpSpPr>
          <p:cNvPr id="15" name="Group 37"/>
          <p:cNvGrpSpPr/>
          <p:nvPr/>
        </p:nvGrpSpPr>
        <p:grpSpPr>
          <a:xfrm>
            <a:off x="6959537" y="2226943"/>
            <a:ext cx="4530334" cy="370097"/>
            <a:chOff x="6520684" y="2359373"/>
            <a:chExt cx="4530334" cy="370097"/>
          </a:xfrm>
        </p:grpSpPr>
        <p:sp>
          <p:nvSpPr>
            <p:cNvPr id="20" name="Title 4"/>
            <p:cNvSpPr txBox="1"/>
            <p:nvPr/>
          </p:nvSpPr>
          <p:spPr>
            <a:xfrm>
              <a:off x="7912792" y="2359373"/>
              <a:ext cx="3138226"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285750" lvl="0" indent="-285750" algn="l">
                <a:buFont typeface="Arial" panose="020B0604020202020204" pitchFamily="34" charset="0"/>
                <a:buChar char="•"/>
                <a:defRPr/>
              </a:pPr>
              <a:r>
                <a:rPr lang="en-GB" altLang="zh-CN" sz="14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Incidence of recurrent drought in lowlands </a:t>
              </a:r>
            </a:p>
            <a:p>
              <a:pPr marL="285750" lvl="0" indent="-285750" algn="l">
                <a:buFont typeface="Arial" panose="020B0604020202020204" pitchFamily="34" charset="0"/>
                <a:buChar char="•"/>
                <a:defRPr/>
              </a:pPr>
              <a:r>
                <a:rPr lang="en-GB" altLang="zh-CN" sz="14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Flooding due to overflow of river in some regions</a:t>
              </a:r>
              <a:endParaRPr kumimoji="0" lang="zh-CN" altLang="en-US" sz="1400" b="0" i="0" u="none" strike="noStrike" kern="1200" cap="none" spc="0" normalizeH="0" baseline="0" noProof="0" dirty="0">
                <a:ln>
                  <a:noFill/>
                </a:ln>
                <a:solidFill>
                  <a:prstClr val="black"/>
                </a:solidFill>
                <a:effectLst>
                  <a:outerShdw blurRad="50800" dist="38100" dir="8100000" algn="tr" rotWithShape="0">
                    <a:prstClr val="black">
                      <a:alpha val="40000"/>
                    </a:prstClr>
                  </a:outerShdw>
                </a:effectLst>
                <a:uLnTx/>
                <a:uFillTx/>
                <a:latin typeface="Microsoft YaHei" panose="020B0503020204020204" pitchFamily="34" charset="-122"/>
                <a:ea typeface="Microsoft YaHei" panose="020B0503020204020204" pitchFamily="34" charset="-122"/>
                <a:cs typeface="+mn-ea"/>
                <a:sym typeface="+mn-lt"/>
              </a:endParaRPr>
            </a:p>
          </p:txBody>
        </p:sp>
        <p:cxnSp>
          <p:nvCxnSpPr>
            <p:cNvPr id="17" name="Elbow Connector 22"/>
            <p:cNvCxnSpPr/>
            <p:nvPr/>
          </p:nvCxnSpPr>
          <p:spPr>
            <a:xfrm rot="10800000">
              <a:off x="6520684" y="2581583"/>
              <a:ext cx="829292" cy="55080"/>
            </a:xfrm>
            <a:prstGeom prst="bentConnector3">
              <a:avLst>
                <a:gd name="adj1" fmla="val -3"/>
              </a:avLst>
            </a:prstGeom>
            <a:noFill/>
            <a:ln w="12700" cap="flat" cmpd="sng" algn="ctr">
              <a:solidFill>
                <a:srgbClr val="176490"/>
              </a:solidFill>
              <a:prstDash val="solid"/>
              <a:headEnd type="oval"/>
              <a:tailEnd type="oval"/>
            </a:ln>
            <a:effectLst/>
          </p:spPr>
        </p:cxnSp>
      </p:grpSp>
      <p:grpSp>
        <p:nvGrpSpPr>
          <p:cNvPr id="21" name="Group 38"/>
          <p:cNvGrpSpPr/>
          <p:nvPr/>
        </p:nvGrpSpPr>
        <p:grpSpPr>
          <a:xfrm>
            <a:off x="8544351" y="3501289"/>
            <a:ext cx="3593219" cy="871947"/>
            <a:chOff x="8105499" y="3633719"/>
            <a:chExt cx="3183488" cy="871947"/>
          </a:xfrm>
        </p:grpSpPr>
        <p:sp>
          <p:nvSpPr>
            <p:cNvPr id="26" name="Title 4"/>
            <p:cNvSpPr txBox="1"/>
            <p:nvPr/>
          </p:nvSpPr>
          <p:spPr>
            <a:xfrm>
              <a:off x="8783493" y="3633719"/>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285750" lvl="0" indent="-285750" algn="l">
                <a:buFont typeface="Arial" panose="020B0604020202020204" pitchFamily="34" charset="0"/>
                <a:buChar char="•"/>
                <a:defRPr/>
              </a:pPr>
              <a:r>
                <a:rPr lang="en-GB" altLang="zh-CN" sz="12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Weak institutional capacity at pastoral community level. </a:t>
              </a:r>
            </a:p>
            <a:p>
              <a:pPr marL="285750" lvl="0" indent="-285750" algn="l">
                <a:buFont typeface="Arial" panose="020B0604020202020204" pitchFamily="34" charset="0"/>
                <a:buChar char="•"/>
                <a:defRPr/>
              </a:pPr>
              <a:r>
                <a:rPr lang="en-GB" altLang="zh-CN" sz="12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Capacity limitations at all levels (federal, regional and </a:t>
              </a:r>
              <a:r>
                <a:rPr lang="en-GB" altLang="zh-CN" sz="1200" dirty="0" err="1">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woreda</a:t>
              </a:r>
              <a:r>
                <a:rPr lang="en-GB" altLang="zh-CN" sz="12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a:t>
              </a:r>
            </a:p>
          </p:txBody>
        </p:sp>
        <p:cxnSp>
          <p:nvCxnSpPr>
            <p:cNvPr id="23" name="Elbow Connector 23"/>
            <p:cNvCxnSpPr/>
            <p:nvPr/>
          </p:nvCxnSpPr>
          <p:spPr>
            <a:xfrm rot="5400000">
              <a:off x="7832539" y="4127783"/>
              <a:ext cx="650843" cy="104923"/>
            </a:xfrm>
            <a:prstGeom prst="bentConnector3">
              <a:avLst>
                <a:gd name="adj1" fmla="val 990"/>
              </a:avLst>
            </a:prstGeom>
            <a:noFill/>
            <a:ln w="12700" cap="flat" cmpd="sng" algn="ctr">
              <a:solidFill>
                <a:srgbClr val="52C3CB"/>
              </a:solidFill>
              <a:prstDash val="solid"/>
              <a:headEnd type="oval"/>
              <a:tailEnd type="oval"/>
            </a:ln>
            <a:effectLst/>
          </p:spPr>
        </p:cxnSp>
      </p:grpSp>
      <p:grpSp>
        <p:nvGrpSpPr>
          <p:cNvPr id="27" name="Group 35"/>
          <p:cNvGrpSpPr/>
          <p:nvPr/>
        </p:nvGrpSpPr>
        <p:grpSpPr>
          <a:xfrm>
            <a:off x="1540329" y="2001517"/>
            <a:ext cx="4184340" cy="890256"/>
            <a:chOff x="1519746" y="2305766"/>
            <a:chExt cx="3728856" cy="890256"/>
          </a:xfrm>
        </p:grpSpPr>
        <p:sp>
          <p:nvSpPr>
            <p:cNvPr id="32" name="Title 4"/>
            <p:cNvSpPr txBox="1"/>
            <p:nvPr/>
          </p:nvSpPr>
          <p:spPr>
            <a:xfrm>
              <a:off x="1519746" y="2305766"/>
              <a:ext cx="2505494"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285750" lvl="0" indent="-285750" algn="l">
                <a:buFont typeface="Arial" panose="020B0604020202020204" pitchFamily="34" charset="0"/>
                <a:buChar char="•"/>
                <a:defRPr/>
              </a:pPr>
              <a:r>
                <a:rPr lang="en-GB" altLang="zh-CN" sz="12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Inflation and price escalation for construction materials</a:t>
              </a:r>
            </a:p>
            <a:p>
              <a:pPr marL="285750" lvl="0" indent="-285750" algn="l">
                <a:buFont typeface="Arial" panose="020B0604020202020204" pitchFamily="34" charset="0"/>
                <a:buChar char="•"/>
                <a:defRPr/>
              </a:pPr>
              <a:r>
                <a:rPr lang="en-GB" altLang="zh-CN" sz="12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Limited capacity of contractors</a:t>
              </a:r>
            </a:p>
          </p:txBody>
        </p:sp>
        <p:cxnSp>
          <p:nvCxnSpPr>
            <p:cNvPr id="29" name="Elbow Connector 32"/>
            <p:cNvCxnSpPr/>
            <p:nvPr/>
          </p:nvCxnSpPr>
          <p:spPr>
            <a:xfrm rot="16200000" flipH="1">
              <a:off x="4652257" y="2599677"/>
              <a:ext cx="614441" cy="578249"/>
            </a:xfrm>
            <a:prstGeom prst="bentConnector3">
              <a:avLst>
                <a:gd name="adj1" fmla="val -183"/>
              </a:avLst>
            </a:prstGeom>
            <a:noFill/>
            <a:ln w="12700" cap="flat" cmpd="sng" algn="ctr">
              <a:solidFill>
                <a:srgbClr val="0187AC"/>
              </a:solidFill>
              <a:prstDash val="solid"/>
              <a:headEnd type="oval"/>
              <a:tailEnd type="oval"/>
            </a:ln>
            <a:effectLst/>
          </p:spPr>
        </p:cxnSp>
      </p:grpSp>
      <p:grpSp>
        <p:nvGrpSpPr>
          <p:cNvPr id="33" name="Group 36"/>
          <p:cNvGrpSpPr/>
          <p:nvPr/>
        </p:nvGrpSpPr>
        <p:grpSpPr>
          <a:xfrm>
            <a:off x="1078583" y="3043485"/>
            <a:ext cx="3967921" cy="855661"/>
            <a:chOff x="602516" y="3347734"/>
            <a:chExt cx="3967921" cy="855661"/>
          </a:xfrm>
        </p:grpSpPr>
        <p:grpSp>
          <p:nvGrpSpPr>
            <p:cNvPr id="34" name="Group 28"/>
            <p:cNvGrpSpPr/>
            <p:nvPr/>
          </p:nvGrpSpPr>
          <p:grpSpPr>
            <a:xfrm>
              <a:off x="602516" y="3347734"/>
              <a:ext cx="2915043" cy="855661"/>
              <a:chOff x="1589862" y="3144825"/>
              <a:chExt cx="2915043" cy="855661"/>
            </a:xfrm>
          </p:grpSpPr>
          <p:sp>
            <p:nvSpPr>
              <p:cNvPr id="36" name="TextBox 29"/>
              <p:cNvSpPr txBox="1"/>
              <p:nvPr/>
            </p:nvSpPr>
            <p:spPr>
              <a:xfrm>
                <a:off x="4162847" y="3415711"/>
                <a:ext cx="18473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dirty="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8" name="Title 4"/>
              <p:cNvSpPr txBox="1"/>
              <p:nvPr/>
            </p:nvSpPr>
            <p:spPr>
              <a:xfrm>
                <a:off x="1589862" y="3144825"/>
                <a:ext cx="2915043" cy="370097"/>
              </a:xfrm>
              <a:prstGeom prst="rect">
                <a:avLst/>
              </a:prstGeom>
            </p:spPr>
            <p:txBody>
              <a:bodyPr/>
              <a:lstStyle>
                <a:lvl1pPr algn="ctr" defTabSz="914400" rtl="0" eaLnBrk="1" latinLnBrk="0" hangingPunct="1">
                  <a:lnSpc>
                    <a:spcPct val="90000"/>
                  </a:lnSpc>
                  <a:spcBef>
                    <a:spcPct val="0"/>
                  </a:spcBef>
                  <a:buNone/>
                  <a:defRPr sz="3600" kern="1200">
                    <a:solidFill>
                      <a:schemeClr val="tx1"/>
                    </a:solidFill>
                    <a:latin typeface="Playfair Display Black" charset="0"/>
                    <a:ea typeface="Playfair Display Black" charset="0"/>
                    <a:cs typeface="Playfair Display Black" charset="0"/>
                  </a:defRPr>
                </a:lvl1pPr>
              </a:lstStyle>
              <a:p>
                <a:pPr marL="285750" lvl="0" indent="-285750" algn="l">
                  <a:buFont typeface="Arial" panose="020B0604020202020204" pitchFamily="34" charset="0"/>
                  <a:buChar char="•"/>
                  <a:defRPr/>
                </a:pPr>
                <a:r>
                  <a:rPr lang="en-GB" altLang="zh-CN" sz="14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Weak attention of stakeholders to support the implementation </a:t>
                </a:r>
              </a:p>
              <a:p>
                <a:pPr marL="285750" lvl="0" indent="-285750" algn="l">
                  <a:buFont typeface="Arial" panose="020B0604020202020204" pitchFamily="34" charset="0"/>
                  <a:buChar char="•"/>
                  <a:defRPr/>
                </a:pPr>
                <a:r>
                  <a:rPr lang="en-GB" altLang="zh-CN" sz="14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rPr>
                  <a:t>Conflicts in some areas of the country</a:t>
                </a:r>
              </a:p>
              <a:p>
                <a:pPr marL="285750" lvl="0" indent="-285750" algn="l">
                  <a:buFont typeface="Arial" panose="020B0604020202020204" pitchFamily="34" charset="0"/>
                  <a:buChar char="•"/>
                  <a:defRPr/>
                </a:pPr>
                <a:endParaRPr lang="en-GB" altLang="zh-CN" sz="1400" dirty="0">
                  <a:solidFill>
                    <a:prstClr val="black"/>
                  </a:solidFill>
                  <a:effectLst>
                    <a:outerShdw blurRad="50800" dist="38100" dir="8100000" algn="tr" rotWithShape="0">
                      <a:prstClr val="black">
                        <a:alpha val="40000"/>
                      </a:prstClr>
                    </a:outerShdw>
                  </a:effectLst>
                  <a:latin typeface="Microsoft YaHei" panose="020B0503020204020204" pitchFamily="34" charset="-122"/>
                  <a:ea typeface="Microsoft YaHei" panose="020B0503020204020204" pitchFamily="34" charset="-122"/>
                  <a:cs typeface="+mn-ea"/>
                  <a:sym typeface="+mn-lt"/>
                </a:endParaRPr>
              </a:p>
            </p:txBody>
          </p:sp>
        </p:grpSp>
        <p:cxnSp>
          <p:nvCxnSpPr>
            <p:cNvPr id="35" name="Elbow Connector 33"/>
            <p:cNvCxnSpPr/>
            <p:nvPr/>
          </p:nvCxnSpPr>
          <p:spPr>
            <a:xfrm>
              <a:off x="3780854" y="3846636"/>
              <a:ext cx="789583" cy="171176"/>
            </a:xfrm>
            <a:prstGeom prst="bentConnector3">
              <a:avLst>
                <a:gd name="adj1" fmla="val 176"/>
              </a:avLst>
            </a:prstGeom>
            <a:noFill/>
            <a:ln w="12700" cap="flat" cmpd="sng" algn="ctr">
              <a:solidFill>
                <a:srgbClr val="1AA4BE"/>
              </a:solidFill>
              <a:prstDash val="solid"/>
              <a:headEnd type="oval"/>
              <a:tailEnd type="oval"/>
            </a:ln>
            <a:effectLst/>
          </p:spPr>
        </p:cxnSp>
      </p:grpSp>
      <p:sp>
        <p:nvSpPr>
          <p:cNvPr id="40" name="文本框 39"/>
          <p:cNvSpPr txBox="1"/>
          <p:nvPr/>
        </p:nvSpPr>
        <p:spPr>
          <a:xfrm>
            <a:off x="4292460" y="419177"/>
            <a:ext cx="3607078" cy="584775"/>
          </a:xfrm>
          <a:prstGeom prst="rect">
            <a:avLst/>
          </a:prstGeom>
          <a:noFill/>
        </p:spPr>
        <p:txBody>
          <a:bodyPr wrap="none" rtlCol="0">
            <a:spAutoFit/>
            <a:scene3d>
              <a:camera prst="orthographicFront"/>
              <a:lightRig rig="threePt" dir="t"/>
            </a:scene3d>
            <a:sp3d contourW="12700"/>
          </a:bodyPr>
          <a:lstStyle/>
          <a:p>
            <a:pPr lvl="0" algn="ctr">
              <a:defRPr/>
            </a:pPr>
            <a:r>
              <a:rPr lang="en-GB" altLang="zh-CN" sz="3200" dirty="0">
                <a:solidFill>
                  <a:srgbClr val="00BCD4"/>
                </a:solidFill>
                <a:cs typeface="+mn-ea"/>
                <a:sym typeface="+mn-lt"/>
              </a:rPr>
              <a:t>Major Challenges</a:t>
            </a:r>
            <a:endParaRPr kumimoji="0" lang="zh-CN" altLang="en-US" sz="3200" b="0" i="0" u="none" strike="noStrike" kern="1200" cap="none" spc="0" normalizeH="0" baseline="0" noProof="0" dirty="0">
              <a:ln>
                <a:noFill/>
              </a:ln>
              <a:solidFill>
                <a:srgbClr val="00BCD4"/>
              </a:solidFill>
              <a:effectLst/>
              <a:uLnTx/>
              <a:uFillTx/>
              <a:latin typeface="Microsoft YaHei" panose="020B0503020204020204" pitchFamily="34" charset="-122"/>
              <a:ea typeface="Microsoft YaHei"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그룹 8"/>
          <p:cNvGrpSpPr/>
          <p:nvPr/>
        </p:nvGrpSpPr>
        <p:grpSpPr>
          <a:xfrm>
            <a:off x="6947603" y="1719260"/>
            <a:ext cx="4394200" cy="4394200"/>
            <a:chOff x="3905250" y="1735138"/>
            <a:chExt cx="4394200" cy="4394200"/>
          </a:xfrm>
        </p:grpSpPr>
        <p:sp>
          <p:nvSpPr>
            <p:cNvPr id="13" name="Oval 8"/>
            <p:cNvSpPr/>
            <p:nvPr/>
          </p:nvSpPr>
          <p:spPr>
            <a:xfrm>
              <a:off x="3905250" y="1735138"/>
              <a:ext cx="4394200" cy="4394200"/>
            </a:xfrm>
            <a:prstGeom prst="ellipse">
              <a:avLst/>
            </a:prstGeom>
            <a:solidFill>
              <a:srgbClr val="FFFFFF"/>
            </a:solidFill>
            <a:ln w="3175" cap="flat" cmpd="sng" algn="ctr">
              <a:noFill/>
              <a:prstDash val="solid"/>
              <a:miter lim="800000"/>
            </a:ln>
            <a:effectLst>
              <a:outerShdw blurRad="635000" dist="635000" dir="5400000" sx="93000" sy="93000" algn="t" rotWithShape="0">
                <a:prstClr val="black">
                  <a:alpha val="12000"/>
                </a:prstClr>
              </a:outerShdw>
            </a:effectLst>
          </p:spPr>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4" name="TextBox 9"/>
            <p:cNvSpPr txBox="1"/>
            <p:nvPr/>
          </p:nvSpPr>
          <p:spPr bwMode="auto">
            <a:xfrm>
              <a:off x="5319158" y="3692521"/>
              <a:ext cx="1566384" cy="422275"/>
            </a:xfrm>
            <a:prstGeom prst="rect">
              <a:avLst/>
            </a:prstGeom>
            <a:noFill/>
          </p:spPr>
          <p:txBody>
            <a:bodyPr lIns="0" tIns="0" rIns="0" bIns="0" anchor="ctr"/>
            <a:lstStyle/>
            <a:p>
              <a:pPr lvl="0" algn="ctr" defTabSz="1219200" latinLnBrk="1">
                <a:defRPr/>
              </a:pPr>
              <a:r>
                <a:rPr lang="en-US" altLang="ko-KR" sz="2000" b="1" kern="0" dirty="0">
                  <a:solidFill>
                    <a:srgbClr val="222222">
                      <a:lumMod val="85000"/>
                      <a:lumOff val="15000"/>
                    </a:srgbClr>
                  </a:solidFill>
                  <a:cs typeface="+mn-ea"/>
                  <a:sym typeface="+mn-lt"/>
                </a:rPr>
                <a:t>Lessons Learnt</a:t>
              </a:r>
              <a:endParaRPr kumimoji="0" lang="nb-NO" altLang="ko-KR" sz="2000" b="1" i="0" u="none" strike="noStrike" kern="0" cap="none" spc="0" normalizeH="0" baseline="0" noProof="0" dirty="0">
                <a:ln>
                  <a:noFill/>
                </a:ln>
                <a:solidFill>
                  <a:srgbClr val="222222">
                    <a:lumMod val="85000"/>
                    <a:lumOff val="15000"/>
                  </a:srgbClr>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15" name="Freeform 37"/>
          <p:cNvSpPr/>
          <p:nvPr/>
        </p:nvSpPr>
        <p:spPr bwMode="auto">
          <a:xfrm>
            <a:off x="8139816" y="1752597"/>
            <a:ext cx="2882900" cy="1838325"/>
          </a:xfrm>
          <a:custGeom>
            <a:avLst/>
            <a:gdLst>
              <a:gd name="T0" fmla="*/ 667 w 822"/>
              <a:gd name="T1" fmla="*/ 524 h 524"/>
              <a:gd name="T2" fmla="*/ 671 w 822"/>
              <a:gd name="T3" fmla="*/ 492 h 524"/>
              <a:gd name="T4" fmla="*/ 634 w 822"/>
              <a:gd name="T5" fmla="*/ 465 h 524"/>
              <a:gd name="T6" fmla="*/ 548 w 822"/>
              <a:gd name="T7" fmla="*/ 465 h 524"/>
              <a:gd name="T8" fmla="*/ 354 w 822"/>
              <a:gd name="T9" fmla="*/ 324 h 524"/>
              <a:gd name="T10" fmla="*/ 327 w 822"/>
              <a:gd name="T11" fmla="*/ 243 h 524"/>
              <a:gd name="T12" fmla="*/ 318 w 822"/>
              <a:gd name="T13" fmla="*/ 225 h 524"/>
              <a:gd name="T14" fmla="*/ 0 w 822"/>
              <a:gd name="T15" fmla="*/ 98 h 524"/>
              <a:gd name="T16" fmla="*/ 470 w 822"/>
              <a:gd name="T17" fmla="*/ 53 h 524"/>
              <a:gd name="T18" fmla="*/ 689 w 822"/>
              <a:gd name="T19" fmla="*/ 181 h 524"/>
              <a:gd name="T20" fmla="*/ 689 w 822"/>
              <a:gd name="T21" fmla="*/ 181 h 524"/>
              <a:gd name="T22" fmla="*/ 667 w 822"/>
              <a:gd name="T23"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2" h="524">
                <a:moveTo>
                  <a:pt x="667" y="524"/>
                </a:moveTo>
                <a:cubicBezTo>
                  <a:pt x="673" y="515"/>
                  <a:pt x="674" y="503"/>
                  <a:pt x="671" y="492"/>
                </a:cubicBezTo>
                <a:cubicBezTo>
                  <a:pt x="666" y="476"/>
                  <a:pt x="651" y="465"/>
                  <a:pt x="634" y="465"/>
                </a:cubicBezTo>
                <a:cubicBezTo>
                  <a:pt x="548" y="465"/>
                  <a:pt x="548" y="465"/>
                  <a:pt x="548" y="465"/>
                </a:cubicBezTo>
                <a:cubicBezTo>
                  <a:pt x="459" y="465"/>
                  <a:pt x="381" y="408"/>
                  <a:pt x="354" y="324"/>
                </a:cubicBezTo>
                <a:cubicBezTo>
                  <a:pt x="327" y="243"/>
                  <a:pt x="327" y="243"/>
                  <a:pt x="327" y="243"/>
                </a:cubicBezTo>
                <a:cubicBezTo>
                  <a:pt x="327" y="243"/>
                  <a:pt x="324" y="232"/>
                  <a:pt x="318" y="225"/>
                </a:cubicBezTo>
                <a:cubicBezTo>
                  <a:pt x="288" y="176"/>
                  <a:pt x="173" y="17"/>
                  <a:pt x="0" y="98"/>
                </a:cubicBezTo>
                <a:cubicBezTo>
                  <a:pt x="139" y="21"/>
                  <a:pt x="307" y="0"/>
                  <a:pt x="470" y="53"/>
                </a:cubicBezTo>
                <a:cubicBezTo>
                  <a:pt x="554" y="80"/>
                  <a:pt x="628" y="125"/>
                  <a:pt x="689" y="181"/>
                </a:cubicBezTo>
                <a:cubicBezTo>
                  <a:pt x="689" y="181"/>
                  <a:pt x="689" y="181"/>
                  <a:pt x="689" y="181"/>
                </a:cubicBezTo>
                <a:cubicBezTo>
                  <a:pt x="822" y="321"/>
                  <a:pt x="705" y="480"/>
                  <a:pt x="667" y="524"/>
                </a:cubicBezTo>
                <a:close/>
              </a:path>
            </a:pathLst>
          </a:custGeom>
          <a:solidFill>
            <a:srgbClr val="00BCD4"/>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0" cap="none" spc="0" normalizeH="0" baseline="0" noProof="0">
              <a:ln>
                <a:noFill/>
              </a:ln>
              <a:solidFill>
                <a:srgbClr val="222222"/>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6" name="Freeform 38"/>
          <p:cNvSpPr/>
          <p:nvPr/>
        </p:nvSpPr>
        <p:spPr bwMode="auto">
          <a:xfrm>
            <a:off x="7004753" y="1809747"/>
            <a:ext cx="2251075" cy="2495550"/>
          </a:xfrm>
          <a:custGeom>
            <a:avLst/>
            <a:gdLst>
              <a:gd name="T0" fmla="*/ 642 w 642"/>
              <a:gd name="T1" fmla="*/ 209 h 712"/>
              <a:gd name="T2" fmla="*/ 613 w 642"/>
              <a:gd name="T3" fmla="*/ 196 h 712"/>
              <a:gd name="T4" fmla="*/ 576 w 642"/>
              <a:gd name="T5" fmla="*/ 223 h 712"/>
              <a:gd name="T6" fmla="*/ 549 w 642"/>
              <a:gd name="T7" fmla="*/ 305 h 712"/>
              <a:gd name="T8" fmla="*/ 355 w 642"/>
              <a:gd name="T9" fmla="*/ 446 h 712"/>
              <a:gd name="T10" fmla="*/ 269 w 642"/>
              <a:gd name="T11" fmla="*/ 446 h 712"/>
              <a:gd name="T12" fmla="*/ 250 w 642"/>
              <a:gd name="T13" fmla="*/ 449 h 712"/>
              <a:gd name="T14" fmla="*/ 31 w 642"/>
              <a:gd name="T15" fmla="*/ 712 h 712"/>
              <a:gd name="T16" fmla="*/ 133 w 642"/>
              <a:gd name="T17" fmla="*/ 251 h 712"/>
              <a:gd name="T18" fmla="*/ 323 w 642"/>
              <a:gd name="T19" fmla="*/ 83 h 712"/>
              <a:gd name="T20" fmla="*/ 323 w 642"/>
              <a:gd name="T21" fmla="*/ 83 h 712"/>
              <a:gd name="T22" fmla="*/ 642 w 642"/>
              <a:gd name="T23" fmla="*/ 209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712">
                <a:moveTo>
                  <a:pt x="642" y="209"/>
                </a:moveTo>
                <a:cubicBezTo>
                  <a:pt x="635" y="201"/>
                  <a:pt x="624" y="196"/>
                  <a:pt x="613" y="196"/>
                </a:cubicBezTo>
                <a:cubicBezTo>
                  <a:pt x="596" y="196"/>
                  <a:pt x="581" y="207"/>
                  <a:pt x="576" y="223"/>
                </a:cubicBezTo>
                <a:cubicBezTo>
                  <a:pt x="549" y="305"/>
                  <a:pt x="549" y="305"/>
                  <a:pt x="549" y="305"/>
                </a:cubicBezTo>
                <a:cubicBezTo>
                  <a:pt x="522" y="389"/>
                  <a:pt x="444" y="446"/>
                  <a:pt x="355" y="446"/>
                </a:cubicBezTo>
                <a:cubicBezTo>
                  <a:pt x="269" y="446"/>
                  <a:pt x="269" y="446"/>
                  <a:pt x="269" y="446"/>
                </a:cubicBezTo>
                <a:cubicBezTo>
                  <a:pt x="269" y="446"/>
                  <a:pt x="259" y="446"/>
                  <a:pt x="250" y="449"/>
                </a:cubicBezTo>
                <a:cubicBezTo>
                  <a:pt x="194" y="463"/>
                  <a:pt x="7" y="522"/>
                  <a:pt x="31" y="712"/>
                </a:cubicBezTo>
                <a:cubicBezTo>
                  <a:pt x="0" y="557"/>
                  <a:pt x="32" y="390"/>
                  <a:pt x="133" y="251"/>
                </a:cubicBezTo>
                <a:cubicBezTo>
                  <a:pt x="185" y="180"/>
                  <a:pt x="250" y="123"/>
                  <a:pt x="323" y="83"/>
                </a:cubicBezTo>
                <a:cubicBezTo>
                  <a:pt x="323" y="83"/>
                  <a:pt x="323" y="83"/>
                  <a:pt x="323" y="83"/>
                </a:cubicBezTo>
                <a:cubicBezTo>
                  <a:pt x="497" y="0"/>
                  <a:pt x="612" y="160"/>
                  <a:pt x="642" y="209"/>
                </a:cubicBezTo>
                <a:close/>
              </a:path>
            </a:pathLst>
          </a:custGeom>
          <a:solidFill>
            <a:srgbClr val="00BCD4">
              <a:lumMod val="75000"/>
            </a:srgbClr>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0" cap="none" spc="0" normalizeH="0" baseline="0" noProof="0">
              <a:ln>
                <a:noFill/>
              </a:ln>
              <a:solidFill>
                <a:srgbClr val="222222"/>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7" name="Freeform 39"/>
          <p:cNvSpPr/>
          <p:nvPr/>
        </p:nvSpPr>
        <p:spPr bwMode="auto">
          <a:xfrm>
            <a:off x="7025391" y="3382960"/>
            <a:ext cx="1870075" cy="2586037"/>
          </a:xfrm>
          <a:custGeom>
            <a:avLst/>
            <a:gdLst>
              <a:gd name="T0" fmla="*/ 244 w 533"/>
              <a:gd name="T1" fmla="*/ 0 h 737"/>
              <a:gd name="T2" fmla="*/ 223 w 533"/>
              <a:gd name="T3" fmla="*/ 24 h 737"/>
              <a:gd name="T4" fmla="*/ 237 w 533"/>
              <a:gd name="T5" fmla="*/ 68 h 737"/>
              <a:gd name="T6" fmla="*/ 306 w 533"/>
              <a:gd name="T7" fmla="*/ 118 h 737"/>
              <a:gd name="T8" fmla="*/ 380 w 533"/>
              <a:gd name="T9" fmla="*/ 346 h 737"/>
              <a:gd name="T10" fmla="*/ 354 w 533"/>
              <a:gd name="T11" fmla="*/ 428 h 737"/>
              <a:gd name="T12" fmla="*/ 351 w 533"/>
              <a:gd name="T13" fmla="*/ 447 h 737"/>
              <a:gd name="T14" fmla="*/ 533 w 533"/>
              <a:gd name="T15" fmla="*/ 737 h 737"/>
              <a:gd name="T16" fmla="*/ 127 w 533"/>
              <a:gd name="T17" fmla="*/ 498 h 737"/>
              <a:gd name="T18" fmla="*/ 25 w 533"/>
              <a:gd name="T19" fmla="*/ 265 h 737"/>
              <a:gd name="T20" fmla="*/ 25 w 533"/>
              <a:gd name="T21" fmla="*/ 265 h 737"/>
              <a:gd name="T22" fmla="*/ 244 w 533"/>
              <a:gd name="T23"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3" h="737">
                <a:moveTo>
                  <a:pt x="244" y="0"/>
                </a:moveTo>
                <a:cubicBezTo>
                  <a:pt x="234" y="5"/>
                  <a:pt x="226" y="13"/>
                  <a:pt x="223" y="24"/>
                </a:cubicBezTo>
                <a:cubicBezTo>
                  <a:pt x="217" y="40"/>
                  <a:pt x="223" y="58"/>
                  <a:pt x="237" y="68"/>
                </a:cubicBezTo>
                <a:cubicBezTo>
                  <a:pt x="306" y="118"/>
                  <a:pt x="306" y="118"/>
                  <a:pt x="306" y="118"/>
                </a:cubicBezTo>
                <a:cubicBezTo>
                  <a:pt x="378" y="170"/>
                  <a:pt x="408" y="262"/>
                  <a:pt x="380" y="346"/>
                </a:cubicBezTo>
                <a:cubicBezTo>
                  <a:pt x="354" y="428"/>
                  <a:pt x="354" y="428"/>
                  <a:pt x="354" y="428"/>
                </a:cubicBezTo>
                <a:cubicBezTo>
                  <a:pt x="354" y="428"/>
                  <a:pt x="350" y="438"/>
                  <a:pt x="351" y="447"/>
                </a:cubicBezTo>
                <a:cubicBezTo>
                  <a:pt x="346" y="505"/>
                  <a:pt x="345" y="701"/>
                  <a:pt x="533" y="737"/>
                </a:cubicBezTo>
                <a:cubicBezTo>
                  <a:pt x="376" y="718"/>
                  <a:pt x="227" y="636"/>
                  <a:pt x="127" y="498"/>
                </a:cubicBezTo>
                <a:cubicBezTo>
                  <a:pt x="75" y="426"/>
                  <a:pt x="41" y="346"/>
                  <a:pt x="25" y="265"/>
                </a:cubicBezTo>
                <a:cubicBezTo>
                  <a:pt x="25" y="265"/>
                  <a:pt x="25" y="265"/>
                  <a:pt x="25" y="265"/>
                </a:cubicBezTo>
                <a:cubicBezTo>
                  <a:pt x="0" y="74"/>
                  <a:pt x="187" y="14"/>
                  <a:pt x="244" y="0"/>
                </a:cubicBezTo>
                <a:close/>
              </a:path>
            </a:pathLst>
          </a:custGeom>
          <a:solidFill>
            <a:srgbClr val="00BCD4">
              <a:lumMod val="60000"/>
              <a:lumOff val="40000"/>
            </a:srgbClr>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0" cap="none" spc="0" normalizeH="0" baseline="0" noProof="0">
              <a:ln>
                <a:noFill/>
              </a:ln>
              <a:solidFill>
                <a:srgbClr val="222222"/>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8" name="Freeform 40"/>
          <p:cNvSpPr/>
          <p:nvPr/>
        </p:nvSpPr>
        <p:spPr bwMode="auto">
          <a:xfrm>
            <a:off x="8235066" y="4687885"/>
            <a:ext cx="2790825" cy="1314450"/>
          </a:xfrm>
          <a:custGeom>
            <a:avLst/>
            <a:gdLst>
              <a:gd name="T0" fmla="*/ 6 w 796"/>
              <a:gd name="T1" fmla="*/ 75 h 375"/>
              <a:gd name="T2" fmla="*/ 22 w 796"/>
              <a:gd name="T3" fmla="*/ 103 h 375"/>
              <a:gd name="T4" fmla="*/ 68 w 796"/>
              <a:gd name="T5" fmla="*/ 103 h 375"/>
              <a:gd name="T6" fmla="*/ 137 w 796"/>
              <a:gd name="T7" fmla="*/ 52 h 375"/>
              <a:gd name="T8" fmla="*/ 377 w 796"/>
              <a:gd name="T9" fmla="*/ 52 h 375"/>
              <a:gd name="T10" fmla="*/ 447 w 796"/>
              <a:gd name="T11" fmla="*/ 103 h 375"/>
              <a:gd name="T12" fmla="*/ 464 w 796"/>
              <a:gd name="T13" fmla="*/ 112 h 375"/>
              <a:gd name="T14" fmla="*/ 796 w 796"/>
              <a:gd name="T15" fmla="*/ 28 h 375"/>
              <a:gd name="T16" fmla="*/ 443 w 796"/>
              <a:gd name="T17" fmla="*/ 340 h 375"/>
              <a:gd name="T18" fmla="*/ 190 w 796"/>
              <a:gd name="T19" fmla="*/ 365 h 375"/>
              <a:gd name="T20" fmla="*/ 190 w 796"/>
              <a:gd name="T21" fmla="*/ 365 h 375"/>
              <a:gd name="T22" fmla="*/ 6 w 796"/>
              <a:gd name="T23" fmla="*/ 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6" h="375">
                <a:moveTo>
                  <a:pt x="6" y="75"/>
                </a:moveTo>
                <a:cubicBezTo>
                  <a:pt x="7" y="86"/>
                  <a:pt x="13" y="96"/>
                  <a:pt x="22" y="103"/>
                </a:cubicBezTo>
                <a:cubicBezTo>
                  <a:pt x="36" y="113"/>
                  <a:pt x="54" y="113"/>
                  <a:pt x="68" y="103"/>
                </a:cubicBezTo>
                <a:cubicBezTo>
                  <a:pt x="137" y="52"/>
                  <a:pt x="137" y="52"/>
                  <a:pt x="137" y="52"/>
                </a:cubicBezTo>
                <a:cubicBezTo>
                  <a:pt x="209" y="0"/>
                  <a:pt x="306" y="0"/>
                  <a:pt x="377" y="52"/>
                </a:cubicBezTo>
                <a:cubicBezTo>
                  <a:pt x="447" y="103"/>
                  <a:pt x="447" y="103"/>
                  <a:pt x="447" y="103"/>
                </a:cubicBezTo>
                <a:cubicBezTo>
                  <a:pt x="447" y="103"/>
                  <a:pt x="455" y="109"/>
                  <a:pt x="464" y="112"/>
                </a:cubicBezTo>
                <a:cubicBezTo>
                  <a:pt x="518" y="134"/>
                  <a:pt x="704" y="195"/>
                  <a:pt x="796" y="28"/>
                </a:cubicBezTo>
                <a:cubicBezTo>
                  <a:pt x="729" y="171"/>
                  <a:pt x="605" y="288"/>
                  <a:pt x="443" y="340"/>
                </a:cubicBezTo>
                <a:cubicBezTo>
                  <a:pt x="359" y="368"/>
                  <a:pt x="273" y="375"/>
                  <a:pt x="190" y="365"/>
                </a:cubicBezTo>
                <a:cubicBezTo>
                  <a:pt x="190" y="365"/>
                  <a:pt x="190" y="365"/>
                  <a:pt x="190" y="365"/>
                </a:cubicBezTo>
                <a:cubicBezTo>
                  <a:pt x="0" y="330"/>
                  <a:pt x="1" y="133"/>
                  <a:pt x="6" y="75"/>
                </a:cubicBezTo>
                <a:close/>
              </a:path>
            </a:pathLst>
          </a:custGeom>
          <a:solidFill>
            <a:srgbClr val="00BCD4">
              <a:lumMod val="75000"/>
            </a:srgbClr>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0" cap="none" spc="0" normalizeH="0" baseline="0" noProof="0">
              <a:ln>
                <a:noFill/>
              </a:ln>
              <a:solidFill>
                <a:srgbClr val="222222"/>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9" name="Freeform 41"/>
          <p:cNvSpPr/>
          <p:nvPr/>
        </p:nvSpPr>
        <p:spPr bwMode="auto">
          <a:xfrm>
            <a:off x="9833678" y="2390772"/>
            <a:ext cx="1385888" cy="2984500"/>
          </a:xfrm>
          <a:custGeom>
            <a:avLst/>
            <a:gdLst>
              <a:gd name="T0" fmla="*/ 8 w 395"/>
              <a:gd name="T1" fmla="*/ 767 h 851"/>
              <a:gd name="T2" fmla="*/ 39 w 395"/>
              <a:gd name="T3" fmla="*/ 760 h 851"/>
              <a:gd name="T4" fmla="*/ 54 w 395"/>
              <a:gd name="T5" fmla="*/ 716 h 851"/>
              <a:gd name="T6" fmla="*/ 27 w 395"/>
              <a:gd name="T7" fmla="*/ 635 h 851"/>
              <a:gd name="T8" fmla="*/ 101 w 395"/>
              <a:gd name="T9" fmla="*/ 407 h 851"/>
              <a:gd name="T10" fmla="*/ 171 w 395"/>
              <a:gd name="T11" fmla="*/ 356 h 851"/>
              <a:gd name="T12" fmla="*/ 184 w 395"/>
              <a:gd name="T13" fmla="*/ 342 h 851"/>
              <a:gd name="T14" fmla="*/ 207 w 395"/>
              <a:gd name="T15" fmla="*/ 0 h 851"/>
              <a:gd name="T16" fmla="*/ 395 w 395"/>
              <a:gd name="T17" fmla="*/ 433 h 851"/>
              <a:gd name="T18" fmla="*/ 341 w 395"/>
              <a:gd name="T19" fmla="*/ 681 h 851"/>
              <a:gd name="T20" fmla="*/ 341 w 395"/>
              <a:gd name="T21" fmla="*/ 681 h 851"/>
              <a:gd name="T22" fmla="*/ 8 w 395"/>
              <a:gd name="T23" fmla="*/ 767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5" h="851">
                <a:moveTo>
                  <a:pt x="8" y="767"/>
                </a:moveTo>
                <a:cubicBezTo>
                  <a:pt x="19" y="769"/>
                  <a:pt x="30" y="767"/>
                  <a:pt x="39" y="760"/>
                </a:cubicBezTo>
                <a:cubicBezTo>
                  <a:pt x="53" y="750"/>
                  <a:pt x="59" y="732"/>
                  <a:pt x="54" y="716"/>
                </a:cubicBezTo>
                <a:cubicBezTo>
                  <a:pt x="27" y="635"/>
                  <a:pt x="27" y="635"/>
                  <a:pt x="27" y="635"/>
                </a:cubicBezTo>
                <a:cubicBezTo>
                  <a:pt x="0" y="551"/>
                  <a:pt x="30" y="458"/>
                  <a:pt x="101" y="407"/>
                </a:cubicBezTo>
                <a:cubicBezTo>
                  <a:pt x="171" y="356"/>
                  <a:pt x="171" y="356"/>
                  <a:pt x="171" y="356"/>
                </a:cubicBezTo>
                <a:cubicBezTo>
                  <a:pt x="171" y="356"/>
                  <a:pt x="179" y="350"/>
                  <a:pt x="184" y="342"/>
                </a:cubicBezTo>
                <a:cubicBezTo>
                  <a:pt x="222" y="298"/>
                  <a:pt x="338" y="140"/>
                  <a:pt x="207" y="0"/>
                </a:cubicBezTo>
                <a:cubicBezTo>
                  <a:pt x="323" y="108"/>
                  <a:pt x="395" y="262"/>
                  <a:pt x="395" y="433"/>
                </a:cubicBezTo>
                <a:cubicBezTo>
                  <a:pt x="395" y="522"/>
                  <a:pt x="376" y="606"/>
                  <a:pt x="341" y="681"/>
                </a:cubicBezTo>
                <a:cubicBezTo>
                  <a:pt x="341" y="681"/>
                  <a:pt x="341" y="681"/>
                  <a:pt x="341" y="681"/>
                </a:cubicBezTo>
                <a:cubicBezTo>
                  <a:pt x="249" y="851"/>
                  <a:pt x="62" y="789"/>
                  <a:pt x="8" y="767"/>
                </a:cubicBezTo>
                <a:close/>
              </a:path>
            </a:pathLst>
          </a:custGeom>
          <a:solidFill>
            <a:srgbClr val="00BCD4">
              <a:lumMod val="60000"/>
              <a:lumOff val="40000"/>
            </a:srgbClr>
          </a:solidFill>
          <a:ln w="3175">
            <a:noFill/>
          </a:ln>
          <a:effectLst>
            <a:outerShdw sx="103000" sy="103000" algn="ctr" rotWithShape="0">
              <a:prstClr val="black">
                <a:alpha val="10000"/>
              </a:prstClr>
            </a:outerShdw>
          </a:effectLst>
        </p:spPr>
        <p:txBody>
          <a:bodyP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930"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l" defTabSz="914400" rtl="0" eaLnBrk="1" fontAlgn="auto" latinLnBrk="1" hangingPunct="1">
              <a:lnSpc>
                <a:spcPct val="100000"/>
              </a:lnSpc>
              <a:spcBef>
                <a:spcPts val="0"/>
              </a:spcBef>
              <a:spcAft>
                <a:spcPts val="0"/>
              </a:spcAft>
              <a:buClrTx/>
              <a:buSzTx/>
              <a:buFontTx/>
              <a:buNone/>
              <a:defRPr/>
            </a:pPr>
            <a:endParaRPr kumimoji="0" lang="en-US" altLang="en-US" sz="2400" b="0" i="0" u="none" strike="noStrike" kern="0" cap="none" spc="0" normalizeH="0" baseline="0" noProof="0">
              <a:ln>
                <a:noFill/>
              </a:ln>
              <a:solidFill>
                <a:srgbClr val="222222"/>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45" name="Group 21"/>
          <p:cNvGrpSpPr/>
          <p:nvPr/>
        </p:nvGrpSpPr>
        <p:grpSpPr>
          <a:xfrm>
            <a:off x="653144" y="1211756"/>
            <a:ext cx="5710738" cy="917086"/>
            <a:chOff x="6571442" y="2101177"/>
            <a:chExt cx="2296381" cy="917086"/>
          </a:xfrm>
        </p:grpSpPr>
        <p:sp>
          <p:nvSpPr>
            <p:cNvPr id="46" name="Rounded Rectangle 22"/>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7" name="TextBox 23"/>
            <p:cNvSpPr txBox="1"/>
            <p:nvPr/>
          </p:nvSpPr>
          <p:spPr>
            <a:xfrm>
              <a:off x="6720890" y="2220913"/>
              <a:ext cx="2030010" cy="521970"/>
            </a:xfrm>
            <a:prstGeom prst="rect">
              <a:avLst/>
            </a:prstGeom>
            <a:noFill/>
          </p:spPr>
          <p:txBody>
            <a:bodyPr wrap="square" rtlCol="0">
              <a:spAutoFit/>
            </a:bodyPr>
            <a:lstStyle/>
            <a:p>
              <a:pPr marL="285750" lvl="0" indent="-285750">
                <a:buFont typeface="Arial" panose="020B0604020202020204" pitchFamily="34" charset="0"/>
                <a:buChar char="•"/>
                <a:defRPr/>
              </a:pPr>
              <a:r>
                <a:rPr lang="en-GB" altLang="zh-CN" sz="1400" b="1" kern="0" dirty="0">
                  <a:solidFill>
                    <a:prstClr val="black"/>
                  </a:solidFill>
                  <a:effectLst>
                    <a:outerShdw blurRad="50800" dist="38100" dir="8100000" algn="tr" rotWithShape="0">
                      <a:prstClr val="black">
                        <a:alpha val="40000"/>
                      </a:prstClr>
                    </a:outerShdw>
                  </a:effectLst>
                  <a:cs typeface="+mn-ea"/>
                  <a:sym typeface="+mn-lt"/>
                </a:rPr>
                <a:t>Water development is still the fundamental point to change the livelihood of pastoral community</a:t>
              </a:r>
              <a:r>
                <a:rPr lang="en-GB" altLang="zh-CN" sz="1400" kern="0" dirty="0">
                  <a:solidFill>
                    <a:prstClr val="black"/>
                  </a:solidFill>
                  <a:effectLst>
                    <a:outerShdw blurRad="50800" dist="38100" dir="8100000" algn="tr" rotWithShape="0">
                      <a:prstClr val="black">
                        <a:alpha val="40000"/>
                      </a:prstClr>
                    </a:outerShdw>
                  </a:effectLst>
                  <a:cs typeface="+mn-ea"/>
                  <a:sym typeface="+mn-lt"/>
                </a:rPr>
                <a:t>.</a:t>
              </a:r>
            </a:p>
          </p:txBody>
        </p:sp>
      </p:grpSp>
      <p:grpSp>
        <p:nvGrpSpPr>
          <p:cNvPr id="49" name="Group 25"/>
          <p:cNvGrpSpPr/>
          <p:nvPr/>
        </p:nvGrpSpPr>
        <p:grpSpPr>
          <a:xfrm>
            <a:off x="653144" y="2216075"/>
            <a:ext cx="5710738" cy="1288136"/>
            <a:chOff x="6571442" y="2101177"/>
            <a:chExt cx="2296381" cy="1288136"/>
          </a:xfrm>
        </p:grpSpPr>
        <p:sp>
          <p:nvSpPr>
            <p:cNvPr id="50" name="Rounded Rectangle 26"/>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1" name="TextBox 27"/>
            <p:cNvSpPr txBox="1"/>
            <p:nvPr/>
          </p:nvSpPr>
          <p:spPr>
            <a:xfrm>
              <a:off x="6720890" y="2220913"/>
              <a:ext cx="2030010" cy="1168400"/>
            </a:xfrm>
            <a:prstGeom prst="rect">
              <a:avLst/>
            </a:prstGeom>
            <a:noFill/>
          </p:spPr>
          <p:txBody>
            <a:bodyPr wrap="square" rtlCol="0">
              <a:spAutoFit/>
            </a:bodyPr>
            <a:lstStyle/>
            <a:p>
              <a:pPr marL="171450" lvl="0" indent="-171450">
                <a:buFont typeface="Arial" panose="020B0604020202020204" pitchFamily="34" charset="0"/>
                <a:buChar char="•"/>
                <a:defRPr/>
              </a:pPr>
              <a:r>
                <a:rPr lang="en-GB" altLang="zh-CN" sz="1400" b="1" kern="0" dirty="0">
                  <a:solidFill>
                    <a:prstClr val="black"/>
                  </a:solidFill>
                  <a:effectLst>
                    <a:outerShdw blurRad="50800" dist="38100" dir="8100000" algn="tr" rotWithShape="0">
                      <a:prstClr val="black">
                        <a:alpha val="40000"/>
                      </a:prstClr>
                    </a:outerShdw>
                  </a:effectLst>
                  <a:cs typeface="+mn-ea"/>
                  <a:sym typeface="+mn-lt"/>
                </a:rPr>
                <a:t>The rangeland rehabilitation and forage development was uncommon practice to the pastoral community and reduction in travelling long distance- (save time and labour especially for women). </a:t>
              </a:r>
            </a:p>
          </p:txBody>
        </p:sp>
      </p:grpSp>
      <p:grpSp>
        <p:nvGrpSpPr>
          <p:cNvPr id="53" name="Group 29"/>
          <p:cNvGrpSpPr/>
          <p:nvPr/>
        </p:nvGrpSpPr>
        <p:grpSpPr>
          <a:xfrm>
            <a:off x="653144" y="3220394"/>
            <a:ext cx="5710738" cy="917086"/>
            <a:chOff x="6571442" y="2101177"/>
            <a:chExt cx="2296381" cy="917086"/>
          </a:xfrm>
        </p:grpSpPr>
        <p:sp>
          <p:nvSpPr>
            <p:cNvPr id="54" name="Rounded Rectangle 30"/>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5" name="TextBox 31"/>
            <p:cNvSpPr txBox="1"/>
            <p:nvPr/>
          </p:nvSpPr>
          <p:spPr>
            <a:xfrm>
              <a:off x="6720890" y="2220913"/>
              <a:ext cx="2030010" cy="737235"/>
            </a:xfrm>
            <a:prstGeom prst="rect">
              <a:avLst/>
            </a:prstGeom>
            <a:noFill/>
          </p:spPr>
          <p:txBody>
            <a:bodyPr wrap="square" rtlCol="0">
              <a:spAutoFit/>
            </a:bodyPr>
            <a:lstStyle/>
            <a:p>
              <a:pPr marL="171450" lvl="0" indent="-171450">
                <a:buFont typeface="Arial" panose="020B0604020202020204" pitchFamily="34" charset="0"/>
                <a:buChar char="•"/>
                <a:defRPr/>
              </a:pPr>
              <a:r>
                <a:rPr lang="en-GB" altLang="zh-CN" sz="1400" b="1" kern="0" dirty="0">
                  <a:solidFill>
                    <a:prstClr val="black"/>
                  </a:solidFill>
                  <a:effectLst>
                    <a:outerShdw blurRad="50800" dist="38100" dir="8100000" algn="tr" rotWithShape="0">
                      <a:prstClr val="black">
                        <a:alpha val="40000"/>
                      </a:prstClr>
                    </a:outerShdw>
                  </a:effectLst>
                  <a:cs typeface="+mn-ea"/>
                  <a:sym typeface="+mn-lt"/>
                </a:rPr>
                <a:t>Fodder bank management has boosted the preparedness capacity of the community to mitigate the risks of natural disaster. </a:t>
              </a:r>
              <a:endParaRPr kumimoji="0" lang="en-US" altLang="zh-CN" sz="1400" b="1" i="0" u="none" strike="noStrike" kern="0" cap="none" spc="0" normalizeH="0" baseline="0" noProof="0" dirty="0">
                <a:ln>
                  <a:noFill/>
                </a:ln>
                <a:solidFill>
                  <a:prstClr val="black"/>
                </a:solidFill>
                <a:effectLst>
                  <a:outerShdw blurRad="50800" dist="38100" dir="8100000" algn="tr" rotWithShape="0">
                    <a:prstClr val="black">
                      <a:alpha val="40000"/>
                    </a:prstClr>
                  </a:outerShdw>
                </a:effectLst>
                <a:uLnTx/>
                <a:uFillTx/>
                <a:latin typeface="Microsoft YaHei" panose="020B0503020204020204" pitchFamily="34" charset="-122"/>
                <a:ea typeface="Microsoft YaHei" panose="020B0503020204020204" pitchFamily="34" charset="-122"/>
                <a:cs typeface="+mn-ea"/>
                <a:sym typeface="+mn-lt"/>
              </a:endParaRPr>
            </a:p>
          </p:txBody>
        </p:sp>
      </p:grpSp>
      <p:grpSp>
        <p:nvGrpSpPr>
          <p:cNvPr id="57" name="Group 33"/>
          <p:cNvGrpSpPr/>
          <p:nvPr/>
        </p:nvGrpSpPr>
        <p:grpSpPr>
          <a:xfrm>
            <a:off x="653144" y="4224713"/>
            <a:ext cx="5710738" cy="1503401"/>
            <a:chOff x="6571442" y="2101177"/>
            <a:chExt cx="2296381" cy="1503401"/>
          </a:xfrm>
        </p:grpSpPr>
        <p:sp>
          <p:nvSpPr>
            <p:cNvPr id="58" name="Rounded Rectangle 34"/>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9" name="TextBox 35"/>
            <p:cNvSpPr txBox="1"/>
            <p:nvPr/>
          </p:nvSpPr>
          <p:spPr>
            <a:xfrm>
              <a:off x="6720890" y="2220913"/>
              <a:ext cx="2030010" cy="1383665"/>
            </a:xfrm>
            <a:prstGeom prst="rect">
              <a:avLst/>
            </a:prstGeom>
            <a:noFill/>
          </p:spPr>
          <p:txBody>
            <a:bodyPr wrap="square" rtlCol="0">
              <a:spAutoFit/>
            </a:bodyPr>
            <a:lstStyle/>
            <a:p>
              <a:pPr marL="285750" lvl="0" indent="-285750">
                <a:buFont typeface="Arial" panose="020B0604020202020204" pitchFamily="34" charset="0"/>
                <a:buChar char="•"/>
                <a:defRPr/>
              </a:pPr>
              <a:r>
                <a:rPr lang="en-GB" altLang="zh-CN" sz="1400" b="1" kern="0" dirty="0">
                  <a:solidFill>
                    <a:prstClr val="black"/>
                  </a:solidFill>
                  <a:effectLst>
                    <a:outerShdw blurRad="50800" dist="38100" dir="8100000" algn="tr" rotWithShape="0">
                      <a:prstClr val="black">
                        <a:alpha val="40000"/>
                      </a:prstClr>
                    </a:outerShdw>
                  </a:effectLst>
                  <a:cs typeface="+mn-ea"/>
                  <a:sym typeface="+mn-lt"/>
                </a:rPr>
                <a:t>Hay making helped in creation of  asset building opportunities and income</a:t>
              </a:r>
            </a:p>
            <a:p>
              <a:pPr marL="285750" lvl="0" indent="-285750">
                <a:buFont typeface="Arial" panose="020B0604020202020204" pitchFamily="34" charset="0"/>
                <a:buChar char="•"/>
                <a:defRPr/>
              </a:pPr>
              <a:r>
                <a:rPr lang="en-GB" altLang="zh-CN" sz="1400" b="1" kern="0" dirty="0">
                  <a:solidFill>
                    <a:prstClr val="black"/>
                  </a:solidFill>
                  <a:effectLst>
                    <a:outerShdw blurRad="50800" dist="38100" dir="8100000" algn="tr" rotWithShape="0">
                      <a:prstClr val="black">
                        <a:alpha val="40000"/>
                      </a:prstClr>
                    </a:outerShdw>
                  </a:effectLst>
                  <a:cs typeface="+mn-ea"/>
                  <a:sym typeface="+mn-lt"/>
                </a:rPr>
                <a:t>Hay making contributed to peace and security through reduced conflicts and cattle riding problems on search of feed. </a:t>
              </a:r>
            </a:p>
            <a:p>
              <a:pPr lvl="0">
                <a:defRPr/>
              </a:pPr>
              <a:endParaRPr lang="en-GB" altLang="zh-CN" sz="1400" b="1" kern="0" dirty="0">
                <a:solidFill>
                  <a:prstClr val="black"/>
                </a:solidFill>
                <a:effectLst>
                  <a:outerShdw blurRad="50800" dist="38100" dir="8100000" algn="tr" rotWithShape="0">
                    <a:prstClr val="black">
                      <a:alpha val="40000"/>
                    </a:prstClr>
                  </a:outerShdw>
                </a:effectLst>
                <a:cs typeface="+mn-ea"/>
                <a:sym typeface="+mn-lt"/>
              </a:endParaRPr>
            </a:p>
          </p:txBody>
        </p:sp>
      </p:grpSp>
      <p:grpSp>
        <p:nvGrpSpPr>
          <p:cNvPr id="61" name="Group 37"/>
          <p:cNvGrpSpPr/>
          <p:nvPr/>
        </p:nvGrpSpPr>
        <p:grpSpPr>
          <a:xfrm>
            <a:off x="653144" y="5229031"/>
            <a:ext cx="5710738" cy="949681"/>
            <a:chOff x="6571442" y="2101177"/>
            <a:chExt cx="2296381" cy="949681"/>
          </a:xfrm>
        </p:grpSpPr>
        <p:sp>
          <p:nvSpPr>
            <p:cNvPr id="62" name="Rounded Rectangle 38"/>
            <p:cNvSpPr/>
            <p:nvPr/>
          </p:nvSpPr>
          <p:spPr>
            <a:xfrm>
              <a:off x="6571442" y="2101177"/>
              <a:ext cx="2296381" cy="917086"/>
            </a:xfrm>
            <a:prstGeom prst="roundRect">
              <a:avLst>
                <a:gd name="adj" fmla="val 2744"/>
              </a:avLst>
            </a:prstGeom>
            <a:solidFill>
              <a:srgbClr val="FFFFFF"/>
            </a:solidFill>
            <a:ln w="12700" cap="flat" cmpd="sng" algn="ctr">
              <a:noFill/>
              <a:prstDash val="solid"/>
              <a:miter lim="800000"/>
            </a:ln>
            <a:effectLst>
              <a:outerShdw blurRad="38100" dist="12700" dir="5400000" algn="t"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lumMod val="50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3" name="TextBox 39"/>
            <p:cNvSpPr txBox="1"/>
            <p:nvPr/>
          </p:nvSpPr>
          <p:spPr>
            <a:xfrm>
              <a:off x="6720890" y="2220913"/>
              <a:ext cx="2030010" cy="829945"/>
            </a:xfrm>
            <a:prstGeom prst="rect">
              <a:avLst/>
            </a:prstGeom>
            <a:noFill/>
          </p:spPr>
          <p:txBody>
            <a:bodyPr wrap="square" rtlCol="0">
              <a:spAutoFit/>
            </a:bodyPr>
            <a:lstStyle/>
            <a:p>
              <a:pPr marL="285750" lvl="0" indent="-285750">
                <a:buFont typeface="Arial" panose="020B0604020202020204" pitchFamily="34" charset="0"/>
                <a:buChar char="•"/>
                <a:defRPr/>
              </a:pPr>
              <a:r>
                <a:rPr lang="en-GB" altLang="zh-CN" sz="1600" b="1" kern="0" dirty="0">
                  <a:solidFill>
                    <a:prstClr val="black"/>
                  </a:solidFill>
                  <a:effectLst>
                    <a:outerShdw blurRad="50800" dist="38100" dir="8100000" algn="tr" rotWithShape="0">
                      <a:prstClr val="black">
                        <a:alpha val="40000"/>
                      </a:prstClr>
                    </a:outerShdw>
                  </a:effectLst>
                  <a:cs typeface="+mn-ea"/>
                  <a:sym typeface="+mn-lt"/>
                </a:rPr>
                <a:t>All together brought behavioural change of the community to engage in </a:t>
              </a:r>
              <a:r>
                <a:rPr lang="en-US" altLang="en-GB" sz="1600" b="1" kern="0" dirty="0">
                  <a:solidFill>
                    <a:prstClr val="black"/>
                  </a:solidFill>
                  <a:effectLst>
                    <a:outerShdw blurRad="50800" dist="38100" dir="8100000" algn="tr" rotWithShape="0">
                      <a:prstClr val="black">
                        <a:alpha val="40000"/>
                      </a:prstClr>
                    </a:outerShdw>
                  </a:effectLst>
                  <a:cs typeface="+mn-ea"/>
                  <a:sym typeface="+mn-lt"/>
                </a:rPr>
                <a:t>different development </a:t>
              </a:r>
              <a:r>
                <a:rPr lang="en-GB" altLang="zh-CN" sz="1600" b="1" kern="0" dirty="0">
                  <a:solidFill>
                    <a:prstClr val="black"/>
                  </a:solidFill>
                  <a:effectLst>
                    <a:outerShdw blurRad="50800" dist="38100" dir="8100000" algn="tr" rotWithShape="0">
                      <a:prstClr val="black">
                        <a:alpha val="40000"/>
                      </a:prstClr>
                    </a:outerShdw>
                  </a:effectLst>
                  <a:cs typeface="+mn-ea"/>
                  <a:sym typeface="+mn-lt"/>
                </a:rPr>
                <a:t>activities</a:t>
              </a:r>
              <a:endParaRPr kumimoji="0" lang="en-US" altLang="zh-CN" sz="1600" b="1" i="0" u="none" strike="noStrike" kern="0" cap="none" spc="0" normalizeH="0" baseline="0" noProof="0" dirty="0">
                <a:ln>
                  <a:noFill/>
                </a:ln>
                <a:solidFill>
                  <a:prstClr val="black"/>
                </a:solidFill>
                <a:effectLst>
                  <a:outerShdw blurRad="50800" dist="38100" dir="8100000" algn="tr" rotWithShape="0">
                    <a:prstClr val="black">
                      <a:alpha val="40000"/>
                    </a:prstClr>
                  </a:outerShdw>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65" name="Oval 41"/>
          <p:cNvSpPr>
            <a:spLocks noChangeAspect="1"/>
          </p:cNvSpPr>
          <p:nvPr/>
        </p:nvSpPr>
        <p:spPr>
          <a:xfrm>
            <a:off x="6125607" y="1617142"/>
            <a:ext cx="303196" cy="121920"/>
          </a:xfrm>
          <a:prstGeom prst="ellipse">
            <a:avLst/>
          </a:prstGeom>
          <a:solidFill>
            <a:srgbClr val="00BCD4"/>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6" name="Oval 42"/>
          <p:cNvSpPr>
            <a:spLocks noChangeAspect="1"/>
          </p:cNvSpPr>
          <p:nvPr/>
        </p:nvSpPr>
        <p:spPr>
          <a:xfrm>
            <a:off x="6125607" y="2613658"/>
            <a:ext cx="303196" cy="121920"/>
          </a:xfrm>
          <a:prstGeom prst="ellipse">
            <a:avLst/>
          </a:prstGeom>
          <a:solidFill>
            <a:srgbClr val="00BCD4">
              <a:lumMod val="60000"/>
              <a:lumOff val="40000"/>
            </a:srgbClr>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7" name="Oval 43"/>
          <p:cNvSpPr>
            <a:spLocks noChangeAspect="1"/>
          </p:cNvSpPr>
          <p:nvPr/>
        </p:nvSpPr>
        <p:spPr>
          <a:xfrm>
            <a:off x="6125607" y="3617977"/>
            <a:ext cx="303196" cy="121920"/>
          </a:xfrm>
          <a:prstGeom prst="ellipse">
            <a:avLst/>
          </a:prstGeom>
          <a:solidFill>
            <a:srgbClr val="00BCD4">
              <a:lumMod val="20000"/>
              <a:lumOff val="80000"/>
            </a:srgbClr>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8" name="Oval 44"/>
          <p:cNvSpPr>
            <a:spLocks noChangeAspect="1"/>
          </p:cNvSpPr>
          <p:nvPr/>
        </p:nvSpPr>
        <p:spPr>
          <a:xfrm>
            <a:off x="6125607" y="4598650"/>
            <a:ext cx="303196" cy="121920"/>
          </a:xfrm>
          <a:prstGeom prst="ellipse">
            <a:avLst/>
          </a:prstGeom>
          <a:solidFill>
            <a:srgbClr val="00BCD4">
              <a:lumMod val="60000"/>
              <a:lumOff val="40000"/>
            </a:srgbClr>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9" name="Oval 45"/>
          <p:cNvSpPr>
            <a:spLocks noChangeAspect="1"/>
          </p:cNvSpPr>
          <p:nvPr/>
        </p:nvSpPr>
        <p:spPr>
          <a:xfrm>
            <a:off x="6125607" y="5595584"/>
            <a:ext cx="303196" cy="121920"/>
          </a:xfrm>
          <a:prstGeom prst="ellipse">
            <a:avLst/>
          </a:prstGeom>
          <a:solidFill>
            <a:srgbClr val="00BCD4"/>
          </a:solidFill>
          <a:ln w="6350" cap="flat" cmpd="sng" algn="ctr">
            <a:noFill/>
            <a:prstDash val="solid"/>
            <a:miter lim="800000"/>
          </a:ln>
          <a:effectLst>
            <a:outerShdw blurRad="127000" dist="63500" dir="5400000" algn="t" rotWithShape="0">
              <a:prstClr val="black">
                <a:alpha val="12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6" name="文本框 35"/>
          <p:cNvSpPr txBox="1"/>
          <p:nvPr/>
        </p:nvSpPr>
        <p:spPr>
          <a:xfrm>
            <a:off x="542662" y="49063"/>
            <a:ext cx="3067635" cy="584775"/>
          </a:xfrm>
          <a:prstGeom prst="rect">
            <a:avLst/>
          </a:prstGeom>
          <a:noFill/>
        </p:spPr>
        <p:txBody>
          <a:bodyPr wrap="none" rtlCol="0">
            <a:spAutoFit/>
            <a:scene3d>
              <a:camera prst="orthographicFront"/>
              <a:lightRig rig="threePt" dir="t"/>
            </a:scene3d>
            <a:sp3d contourW="12700"/>
          </a:bodyPr>
          <a:lstStyle/>
          <a:p>
            <a:pPr lvl="0" algn="ctr">
              <a:defRPr/>
            </a:pPr>
            <a:r>
              <a:rPr lang="en-GB" altLang="zh-CN" sz="3200" dirty="0">
                <a:solidFill>
                  <a:srgbClr val="00BCD4"/>
                </a:solidFill>
                <a:cs typeface="+mn-ea"/>
                <a:sym typeface="+mn-lt"/>
              </a:rPr>
              <a:t>Lessons Learnt</a:t>
            </a:r>
          </a:p>
        </p:txBody>
      </p:sp>
      <p:sp>
        <p:nvSpPr>
          <p:cNvPr id="2" name="Rectangle 1"/>
          <p:cNvSpPr/>
          <p:nvPr/>
        </p:nvSpPr>
        <p:spPr>
          <a:xfrm>
            <a:off x="938113" y="687424"/>
            <a:ext cx="8895565" cy="369332"/>
          </a:xfrm>
          <a:prstGeom prst="rect">
            <a:avLst/>
          </a:prstGeom>
        </p:spPr>
        <p:txBody>
          <a:bodyPr wrap="square">
            <a:spAutoFit/>
          </a:bodyPr>
          <a:lstStyle/>
          <a:p>
            <a:pPr>
              <a:buNone/>
            </a:pPr>
            <a:r>
              <a:rPr lang="en-GB" b="1" dirty="0"/>
              <a:t>Program Priority Area (PIA) 1.Natural Resource Management (NRM):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46"/>
          <p:cNvGrpSpPr/>
          <p:nvPr/>
        </p:nvGrpSpPr>
        <p:grpSpPr>
          <a:xfrm>
            <a:off x="0" y="5042557"/>
            <a:ext cx="5453949" cy="1815443"/>
            <a:chOff x="-1" y="4636893"/>
            <a:chExt cx="5453949" cy="1815443"/>
          </a:xfrm>
        </p:grpSpPr>
        <p:sp>
          <p:nvSpPr>
            <p:cNvPr id="44" name="Rectangle 40"/>
            <p:cNvSpPr>
              <a:spLocks noChangeArrowheads="1"/>
            </p:cNvSpPr>
            <p:nvPr/>
          </p:nvSpPr>
          <p:spPr bwMode="auto">
            <a:xfrm>
              <a:off x="5282442" y="4905131"/>
              <a:ext cx="33826" cy="262304"/>
            </a:xfrm>
            <a:prstGeom prst="rect">
              <a:avLst/>
            </a:prstGeom>
            <a:solidFill>
              <a:srgbClr val="52C3CB"/>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9" name="Freeform 44"/>
            <p:cNvSpPr/>
            <p:nvPr/>
          </p:nvSpPr>
          <p:spPr bwMode="auto">
            <a:xfrm>
              <a:off x="2979868" y="4636893"/>
              <a:ext cx="2474080" cy="674156"/>
            </a:xfrm>
            <a:custGeom>
              <a:avLst/>
              <a:gdLst>
                <a:gd name="T0" fmla="*/ 4155 w 4169"/>
                <a:gd name="T1" fmla="*/ 1003 h 1136"/>
                <a:gd name="T2" fmla="*/ 4067 w 4169"/>
                <a:gd name="T3" fmla="*/ 1003 h 1136"/>
                <a:gd name="T4" fmla="*/ 3907 w 4169"/>
                <a:gd name="T5" fmla="*/ 1003 h 1136"/>
                <a:gd name="T6" fmla="*/ 3907 w 4169"/>
                <a:gd name="T7" fmla="*/ 956 h 1136"/>
                <a:gd name="T8" fmla="*/ 3819 w 4169"/>
                <a:gd name="T9" fmla="*/ 956 h 1136"/>
                <a:gd name="T10" fmla="*/ 3819 w 4169"/>
                <a:gd name="T11" fmla="*/ 390 h 1136"/>
                <a:gd name="T12" fmla="*/ 3907 w 4169"/>
                <a:gd name="T13" fmla="*/ 390 h 1136"/>
                <a:gd name="T14" fmla="*/ 3907 w 4169"/>
                <a:gd name="T15" fmla="*/ 341 h 1136"/>
                <a:gd name="T16" fmla="*/ 4169 w 4169"/>
                <a:gd name="T17" fmla="*/ 341 h 1136"/>
                <a:gd name="T18" fmla="*/ 4169 w 4169"/>
                <a:gd name="T19" fmla="*/ 0 h 1136"/>
                <a:gd name="T20" fmla="*/ 0 w 4169"/>
                <a:gd name="T21" fmla="*/ 0 h 1136"/>
                <a:gd name="T22" fmla="*/ 0 w 4169"/>
                <a:gd name="T23" fmla="*/ 1136 h 1136"/>
                <a:gd name="T24" fmla="*/ 4169 w 4169"/>
                <a:gd name="T25" fmla="*/ 1136 h 1136"/>
                <a:gd name="T26" fmla="*/ 4169 w 4169"/>
                <a:gd name="T27" fmla="*/ 1003 h 1136"/>
                <a:gd name="T28" fmla="*/ 4155 w 4169"/>
                <a:gd name="T29" fmla="*/ 1003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9" h="1136">
                  <a:moveTo>
                    <a:pt x="4155" y="1003"/>
                  </a:moveTo>
                  <a:lnTo>
                    <a:pt x="4067" y="1003"/>
                  </a:lnTo>
                  <a:lnTo>
                    <a:pt x="3907" y="1003"/>
                  </a:lnTo>
                  <a:lnTo>
                    <a:pt x="3907" y="956"/>
                  </a:lnTo>
                  <a:lnTo>
                    <a:pt x="3819" y="956"/>
                  </a:lnTo>
                  <a:lnTo>
                    <a:pt x="3819" y="390"/>
                  </a:lnTo>
                  <a:lnTo>
                    <a:pt x="3907" y="390"/>
                  </a:lnTo>
                  <a:lnTo>
                    <a:pt x="3907" y="341"/>
                  </a:lnTo>
                  <a:lnTo>
                    <a:pt x="4169" y="341"/>
                  </a:lnTo>
                  <a:lnTo>
                    <a:pt x="4169" y="0"/>
                  </a:lnTo>
                  <a:lnTo>
                    <a:pt x="0" y="0"/>
                  </a:lnTo>
                  <a:lnTo>
                    <a:pt x="0" y="1136"/>
                  </a:lnTo>
                  <a:lnTo>
                    <a:pt x="4169" y="1136"/>
                  </a:lnTo>
                  <a:lnTo>
                    <a:pt x="4169" y="1003"/>
                  </a:lnTo>
                  <a:lnTo>
                    <a:pt x="4155" y="1003"/>
                  </a:lnTo>
                  <a:close/>
                </a:path>
              </a:pathLst>
            </a:custGeom>
            <a:solidFill>
              <a:srgbClr val="00BCD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0" name="Freeform 44"/>
            <p:cNvSpPr/>
            <p:nvPr/>
          </p:nvSpPr>
          <p:spPr bwMode="auto">
            <a:xfrm>
              <a:off x="-1" y="4636893"/>
              <a:ext cx="2979867" cy="674156"/>
            </a:xfrm>
            <a:prstGeom prst="rect">
              <a:avLst/>
            </a:prstGeom>
            <a:solidFill>
              <a:srgbClr val="00BCD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41" name="Picture 45"/>
            <p:cNvPicPr>
              <a:picLocks noChangeAspect="1"/>
            </p:cNvPicPr>
            <p:nvPr/>
          </p:nvPicPr>
          <p:blipFill>
            <a:blip r:embed="rId3"/>
            <a:stretch>
              <a:fillRect/>
            </a:stretch>
          </p:blipFill>
          <p:spPr>
            <a:xfrm rot="5400000" flipH="1">
              <a:off x="2157583" y="3155971"/>
              <a:ext cx="1138782" cy="5453948"/>
            </a:xfrm>
            <a:prstGeom prst="rect">
              <a:avLst/>
            </a:prstGeom>
          </p:spPr>
        </p:pic>
      </p:grpSp>
      <p:grpSp>
        <p:nvGrpSpPr>
          <p:cNvPr id="48" name="Group 29"/>
          <p:cNvGrpSpPr/>
          <p:nvPr/>
        </p:nvGrpSpPr>
        <p:grpSpPr>
          <a:xfrm>
            <a:off x="1" y="4140480"/>
            <a:ext cx="6126323" cy="673562"/>
            <a:chOff x="0" y="3906954"/>
            <a:chExt cx="6126323" cy="673562"/>
          </a:xfrm>
        </p:grpSpPr>
        <p:sp>
          <p:nvSpPr>
            <p:cNvPr id="50" name="Freeform 37"/>
            <p:cNvSpPr/>
            <p:nvPr/>
          </p:nvSpPr>
          <p:spPr bwMode="auto">
            <a:xfrm>
              <a:off x="2979868" y="3906954"/>
              <a:ext cx="3146455" cy="673562"/>
            </a:xfrm>
            <a:custGeom>
              <a:avLst/>
              <a:gdLst>
                <a:gd name="T0" fmla="*/ 2143 w 2242"/>
                <a:gd name="T1" fmla="*/ 431 h 480"/>
                <a:gd name="T2" fmla="*/ 2143 w 2242"/>
                <a:gd name="T3" fmla="*/ 231 h 480"/>
                <a:gd name="T4" fmla="*/ 2144 w 2242"/>
                <a:gd name="T5" fmla="*/ 196 h 480"/>
                <a:gd name="T6" fmla="*/ 2146 w 2242"/>
                <a:gd name="T7" fmla="*/ 172 h 480"/>
                <a:gd name="T8" fmla="*/ 2150 w 2242"/>
                <a:gd name="T9" fmla="*/ 172 h 480"/>
                <a:gd name="T10" fmla="*/ 2152 w 2242"/>
                <a:gd name="T11" fmla="*/ 156 h 480"/>
                <a:gd name="T12" fmla="*/ 2161 w 2242"/>
                <a:gd name="T13" fmla="*/ 110 h 480"/>
                <a:gd name="T14" fmla="*/ 2242 w 2242"/>
                <a:gd name="T15" fmla="*/ 37 h 480"/>
                <a:gd name="T16" fmla="*/ 2242 w 2242"/>
                <a:gd name="T17" fmla="*/ 0 h 480"/>
                <a:gd name="T18" fmla="*/ 0 w 2242"/>
                <a:gd name="T19" fmla="*/ 0 h 480"/>
                <a:gd name="T20" fmla="*/ 0 w 2242"/>
                <a:gd name="T21" fmla="*/ 480 h 480"/>
                <a:gd name="T22" fmla="*/ 2242 w 2242"/>
                <a:gd name="T23" fmla="*/ 480 h 480"/>
                <a:gd name="T24" fmla="*/ 2242 w 2242"/>
                <a:gd name="T25" fmla="*/ 431 h 480"/>
                <a:gd name="T26" fmla="*/ 2143 w 2242"/>
                <a:gd name="T27" fmla="*/ 431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2" h="480">
                  <a:moveTo>
                    <a:pt x="2143" y="431"/>
                  </a:moveTo>
                  <a:cubicBezTo>
                    <a:pt x="2143" y="231"/>
                    <a:pt x="2143" y="231"/>
                    <a:pt x="2143" y="231"/>
                  </a:cubicBezTo>
                  <a:cubicBezTo>
                    <a:pt x="2143" y="220"/>
                    <a:pt x="2144" y="208"/>
                    <a:pt x="2144" y="196"/>
                  </a:cubicBezTo>
                  <a:cubicBezTo>
                    <a:pt x="2146" y="172"/>
                    <a:pt x="2146" y="172"/>
                    <a:pt x="2146" y="172"/>
                  </a:cubicBezTo>
                  <a:cubicBezTo>
                    <a:pt x="2150" y="172"/>
                    <a:pt x="2150" y="172"/>
                    <a:pt x="2150" y="172"/>
                  </a:cubicBezTo>
                  <a:cubicBezTo>
                    <a:pt x="2151" y="166"/>
                    <a:pt x="2151" y="161"/>
                    <a:pt x="2152" y="156"/>
                  </a:cubicBezTo>
                  <a:cubicBezTo>
                    <a:pt x="2153" y="151"/>
                    <a:pt x="2156" y="124"/>
                    <a:pt x="2161" y="110"/>
                  </a:cubicBezTo>
                  <a:cubicBezTo>
                    <a:pt x="2174" y="70"/>
                    <a:pt x="2205" y="42"/>
                    <a:pt x="2242" y="37"/>
                  </a:cubicBezTo>
                  <a:cubicBezTo>
                    <a:pt x="2242" y="0"/>
                    <a:pt x="2242" y="0"/>
                    <a:pt x="2242" y="0"/>
                  </a:cubicBezTo>
                  <a:cubicBezTo>
                    <a:pt x="0" y="0"/>
                    <a:pt x="0" y="0"/>
                    <a:pt x="0" y="0"/>
                  </a:cubicBezTo>
                  <a:cubicBezTo>
                    <a:pt x="0" y="480"/>
                    <a:pt x="0" y="480"/>
                    <a:pt x="0" y="480"/>
                  </a:cubicBezTo>
                  <a:cubicBezTo>
                    <a:pt x="2242" y="480"/>
                    <a:pt x="2242" y="480"/>
                    <a:pt x="2242" y="480"/>
                  </a:cubicBezTo>
                  <a:cubicBezTo>
                    <a:pt x="2242" y="431"/>
                    <a:pt x="2242" y="431"/>
                    <a:pt x="2242" y="431"/>
                  </a:cubicBezTo>
                  <a:lnTo>
                    <a:pt x="2143" y="431"/>
                  </a:lnTo>
                  <a:close/>
                </a:path>
              </a:pathLst>
            </a:custGeom>
            <a:solidFill>
              <a:srgbClr val="1AA4BE">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1" name="Freeform 37"/>
            <p:cNvSpPr/>
            <p:nvPr/>
          </p:nvSpPr>
          <p:spPr bwMode="auto">
            <a:xfrm>
              <a:off x="0" y="3906954"/>
              <a:ext cx="2979867" cy="673562"/>
            </a:xfrm>
            <a:prstGeom prst="rect">
              <a:avLst/>
            </a:prstGeom>
            <a:solidFill>
              <a:srgbClr val="1AA4BE">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grpSp>
      <p:grpSp>
        <p:nvGrpSpPr>
          <p:cNvPr id="57" name="Group 28"/>
          <p:cNvGrpSpPr/>
          <p:nvPr/>
        </p:nvGrpSpPr>
        <p:grpSpPr>
          <a:xfrm>
            <a:off x="-19983" y="3255040"/>
            <a:ext cx="4956048" cy="1812344"/>
            <a:chOff x="-2" y="3177014"/>
            <a:chExt cx="4956048" cy="1812344"/>
          </a:xfrm>
        </p:grpSpPr>
        <p:sp>
          <p:nvSpPr>
            <p:cNvPr id="59" name="Freeform 32"/>
            <p:cNvSpPr/>
            <p:nvPr/>
          </p:nvSpPr>
          <p:spPr bwMode="auto">
            <a:xfrm>
              <a:off x="2979868" y="3177014"/>
              <a:ext cx="1976178" cy="673562"/>
            </a:xfrm>
            <a:custGeom>
              <a:avLst/>
              <a:gdLst>
                <a:gd name="T0" fmla="*/ 1282 w 1408"/>
                <a:gd name="T1" fmla="*/ 370 h 480"/>
                <a:gd name="T2" fmla="*/ 1241 w 1408"/>
                <a:gd name="T3" fmla="*/ 180 h 480"/>
                <a:gd name="T4" fmla="*/ 1239 w 1408"/>
                <a:gd name="T5" fmla="*/ 152 h 480"/>
                <a:gd name="T6" fmla="*/ 1389 w 1408"/>
                <a:gd name="T7" fmla="*/ 152 h 480"/>
                <a:gd name="T8" fmla="*/ 1389 w 1408"/>
                <a:gd name="T9" fmla="*/ 189 h 480"/>
                <a:gd name="T10" fmla="*/ 1408 w 1408"/>
                <a:gd name="T11" fmla="*/ 189 h 480"/>
                <a:gd name="T12" fmla="*/ 1408 w 1408"/>
                <a:gd name="T13" fmla="*/ 0 h 480"/>
                <a:gd name="T14" fmla="*/ 0 w 1408"/>
                <a:gd name="T15" fmla="*/ 0 h 480"/>
                <a:gd name="T16" fmla="*/ 0 w 1408"/>
                <a:gd name="T17" fmla="*/ 480 h 480"/>
                <a:gd name="T18" fmla="*/ 1408 w 1408"/>
                <a:gd name="T19" fmla="*/ 480 h 480"/>
                <a:gd name="T20" fmla="*/ 1408 w 1408"/>
                <a:gd name="T21" fmla="*/ 459 h 480"/>
                <a:gd name="T22" fmla="*/ 1282 w 1408"/>
                <a:gd name="T23" fmla="*/ 37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8" h="480">
                  <a:moveTo>
                    <a:pt x="1282" y="370"/>
                  </a:moveTo>
                  <a:cubicBezTo>
                    <a:pt x="1253" y="310"/>
                    <a:pt x="1246" y="265"/>
                    <a:pt x="1241" y="180"/>
                  </a:cubicBezTo>
                  <a:cubicBezTo>
                    <a:pt x="1239" y="152"/>
                    <a:pt x="1239" y="152"/>
                    <a:pt x="1239" y="152"/>
                  </a:cubicBezTo>
                  <a:cubicBezTo>
                    <a:pt x="1389" y="152"/>
                    <a:pt x="1389" y="152"/>
                    <a:pt x="1389" y="152"/>
                  </a:cubicBezTo>
                  <a:cubicBezTo>
                    <a:pt x="1389" y="189"/>
                    <a:pt x="1389" y="189"/>
                    <a:pt x="1389" y="189"/>
                  </a:cubicBezTo>
                  <a:cubicBezTo>
                    <a:pt x="1408" y="189"/>
                    <a:pt x="1408" y="189"/>
                    <a:pt x="1408" y="189"/>
                  </a:cubicBezTo>
                  <a:cubicBezTo>
                    <a:pt x="1408" y="0"/>
                    <a:pt x="1408" y="0"/>
                    <a:pt x="1408" y="0"/>
                  </a:cubicBezTo>
                  <a:cubicBezTo>
                    <a:pt x="0" y="0"/>
                    <a:pt x="0" y="0"/>
                    <a:pt x="0" y="0"/>
                  </a:cubicBezTo>
                  <a:cubicBezTo>
                    <a:pt x="0" y="480"/>
                    <a:pt x="0" y="480"/>
                    <a:pt x="0" y="480"/>
                  </a:cubicBezTo>
                  <a:cubicBezTo>
                    <a:pt x="1408" y="480"/>
                    <a:pt x="1408" y="480"/>
                    <a:pt x="1408" y="480"/>
                  </a:cubicBezTo>
                  <a:cubicBezTo>
                    <a:pt x="1408" y="459"/>
                    <a:pt x="1408" y="459"/>
                    <a:pt x="1408" y="459"/>
                  </a:cubicBezTo>
                  <a:cubicBezTo>
                    <a:pt x="1363" y="454"/>
                    <a:pt x="1309" y="426"/>
                    <a:pt x="1282" y="370"/>
                  </a:cubicBezTo>
                  <a:close/>
                </a:path>
              </a:pathLst>
            </a:custGeom>
            <a:solidFill>
              <a:srgbClr val="0187AC">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5" name="Freeform 32"/>
            <p:cNvSpPr/>
            <p:nvPr/>
          </p:nvSpPr>
          <p:spPr bwMode="auto">
            <a:xfrm>
              <a:off x="0" y="3177014"/>
              <a:ext cx="2979867" cy="673562"/>
            </a:xfrm>
            <a:prstGeom prst="rect">
              <a:avLst/>
            </a:prstGeom>
            <a:solidFill>
              <a:srgbClr val="0187AC">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66" name="Picture 43"/>
            <p:cNvPicPr>
              <a:picLocks noChangeAspect="1"/>
            </p:cNvPicPr>
            <p:nvPr/>
          </p:nvPicPr>
          <p:blipFill>
            <a:blip r:embed="rId3"/>
            <a:stretch>
              <a:fillRect/>
            </a:stretch>
          </p:blipFill>
          <p:spPr>
            <a:xfrm rot="5400000" flipH="1">
              <a:off x="1908631" y="1941943"/>
              <a:ext cx="1138782" cy="4956047"/>
            </a:xfrm>
            <a:prstGeom prst="rect">
              <a:avLst/>
            </a:prstGeom>
          </p:spPr>
        </p:pic>
      </p:grpSp>
      <p:grpSp>
        <p:nvGrpSpPr>
          <p:cNvPr id="67" name="Group 27"/>
          <p:cNvGrpSpPr/>
          <p:nvPr/>
        </p:nvGrpSpPr>
        <p:grpSpPr>
          <a:xfrm>
            <a:off x="0" y="2355976"/>
            <a:ext cx="5218352" cy="1806232"/>
            <a:chOff x="-2" y="2448261"/>
            <a:chExt cx="5218352" cy="1806232"/>
          </a:xfrm>
        </p:grpSpPr>
        <p:sp>
          <p:nvSpPr>
            <p:cNvPr id="69" name="Freeform 46"/>
            <p:cNvSpPr/>
            <p:nvPr/>
          </p:nvSpPr>
          <p:spPr bwMode="auto">
            <a:xfrm>
              <a:off x="2979868" y="2448261"/>
              <a:ext cx="2238482" cy="672375"/>
            </a:xfrm>
            <a:custGeom>
              <a:avLst/>
              <a:gdLst>
                <a:gd name="T0" fmla="*/ 1476 w 1595"/>
                <a:gd name="T1" fmla="*/ 357 h 479"/>
                <a:gd name="T2" fmla="*/ 1455 w 1595"/>
                <a:gd name="T3" fmla="*/ 319 h 479"/>
                <a:gd name="T4" fmla="*/ 1551 w 1595"/>
                <a:gd name="T5" fmla="*/ 276 h 479"/>
                <a:gd name="T6" fmla="*/ 1503 w 1595"/>
                <a:gd name="T7" fmla="*/ 91 h 479"/>
                <a:gd name="T8" fmla="*/ 1508 w 1595"/>
                <a:gd name="T9" fmla="*/ 69 h 479"/>
                <a:gd name="T10" fmla="*/ 1528 w 1595"/>
                <a:gd name="T11" fmla="*/ 59 h 479"/>
                <a:gd name="T12" fmla="*/ 1528 w 1595"/>
                <a:gd name="T13" fmla="*/ 59 h 479"/>
                <a:gd name="T14" fmla="*/ 1576 w 1595"/>
                <a:gd name="T15" fmla="*/ 59 h 479"/>
                <a:gd name="T16" fmla="*/ 1595 w 1595"/>
                <a:gd name="T17" fmla="*/ 68 h 479"/>
                <a:gd name="T18" fmla="*/ 1595 w 1595"/>
                <a:gd name="T19" fmla="*/ 0 h 479"/>
                <a:gd name="T20" fmla="*/ 0 w 1595"/>
                <a:gd name="T21" fmla="*/ 0 h 479"/>
                <a:gd name="T22" fmla="*/ 0 w 1595"/>
                <a:gd name="T23" fmla="*/ 479 h 479"/>
                <a:gd name="T24" fmla="*/ 1595 w 1595"/>
                <a:gd name="T25" fmla="*/ 479 h 479"/>
                <a:gd name="T26" fmla="*/ 1595 w 1595"/>
                <a:gd name="T27" fmla="*/ 394 h 479"/>
                <a:gd name="T28" fmla="*/ 1476 w 1595"/>
                <a:gd name="T29" fmla="*/ 357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5" h="479">
                  <a:moveTo>
                    <a:pt x="1476" y="357"/>
                  </a:moveTo>
                  <a:cubicBezTo>
                    <a:pt x="1452" y="344"/>
                    <a:pt x="1453" y="326"/>
                    <a:pt x="1455" y="319"/>
                  </a:cubicBezTo>
                  <a:cubicBezTo>
                    <a:pt x="1459" y="299"/>
                    <a:pt x="1476" y="286"/>
                    <a:pt x="1551" y="276"/>
                  </a:cubicBezTo>
                  <a:cubicBezTo>
                    <a:pt x="1503" y="91"/>
                    <a:pt x="1503" y="91"/>
                    <a:pt x="1503" y="91"/>
                  </a:cubicBezTo>
                  <a:cubicBezTo>
                    <a:pt x="1501" y="83"/>
                    <a:pt x="1503" y="75"/>
                    <a:pt x="1508" y="69"/>
                  </a:cubicBezTo>
                  <a:cubicBezTo>
                    <a:pt x="1513" y="62"/>
                    <a:pt x="1520" y="59"/>
                    <a:pt x="1528" y="59"/>
                  </a:cubicBezTo>
                  <a:cubicBezTo>
                    <a:pt x="1528" y="59"/>
                    <a:pt x="1528" y="59"/>
                    <a:pt x="1528" y="59"/>
                  </a:cubicBezTo>
                  <a:cubicBezTo>
                    <a:pt x="1576" y="59"/>
                    <a:pt x="1576" y="59"/>
                    <a:pt x="1576" y="59"/>
                  </a:cubicBezTo>
                  <a:cubicBezTo>
                    <a:pt x="1583" y="59"/>
                    <a:pt x="1590" y="62"/>
                    <a:pt x="1595" y="68"/>
                  </a:cubicBezTo>
                  <a:cubicBezTo>
                    <a:pt x="1595" y="0"/>
                    <a:pt x="1595" y="0"/>
                    <a:pt x="1595" y="0"/>
                  </a:cubicBezTo>
                  <a:cubicBezTo>
                    <a:pt x="0" y="0"/>
                    <a:pt x="0" y="0"/>
                    <a:pt x="0" y="0"/>
                  </a:cubicBezTo>
                  <a:cubicBezTo>
                    <a:pt x="0" y="479"/>
                    <a:pt x="0" y="479"/>
                    <a:pt x="0" y="479"/>
                  </a:cubicBezTo>
                  <a:cubicBezTo>
                    <a:pt x="1595" y="479"/>
                    <a:pt x="1595" y="479"/>
                    <a:pt x="1595" y="479"/>
                  </a:cubicBezTo>
                  <a:cubicBezTo>
                    <a:pt x="1595" y="394"/>
                    <a:pt x="1595" y="394"/>
                    <a:pt x="1595" y="394"/>
                  </a:cubicBezTo>
                  <a:cubicBezTo>
                    <a:pt x="1548" y="384"/>
                    <a:pt x="1501" y="372"/>
                    <a:pt x="1476" y="357"/>
                  </a:cubicBezTo>
                  <a:close/>
                </a:path>
              </a:pathLst>
            </a:custGeom>
            <a:solidFill>
              <a:srgbClr val="176490">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0" name="Freeform 46"/>
            <p:cNvSpPr/>
            <p:nvPr/>
          </p:nvSpPr>
          <p:spPr bwMode="auto">
            <a:xfrm>
              <a:off x="1" y="2448261"/>
              <a:ext cx="2979868" cy="672375"/>
            </a:xfrm>
            <a:prstGeom prst="rect">
              <a:avLst/>
            </a:prstGeom>
            <a:solidFill>
              <a:srgbClr val="176490">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71" name="Picture 42"/>
            <p:cNvPicPr>
              <a:picLocks noChangeAspect="1"/>
            </p:cNvPicPr>
            <p:nvPr/>
          </p:nvPicPr>
          <p:blipFill>
            <a:blip r:embed="rId3"/>
            <a:stretch>
              <a:fillRect/>
            </a:stretch>
          </p:blipFill>
          <p:spPr>
            <a:xfrm rot="5400000" flipH="1">
              <a:off x="2039783" y="1075926"/>
              <a:ext cx="1138782" cy="5218351"/>
            </a:xfrm>
            <a:prstGeom prst="rect">
              <a:avLst/>
            </a:prstGeom>
          </p:spPr>
        </p:pic>
      </p:grpSp>
      <p:grpSp>
        <p:nvGrpSpPr>
          <p:cNvPr id="32" name="组合 31"/>
          <p:cNvGrpSpPr/>
          <p:nvPr/>
        </p:nvGrpSpPr>
        <p:grpSpPr>
          <a:xfrm>
            <a:off x="3390898" y="419177"/>
            <a:ext cx="5410202" cy="853151"/>
            <a:chOff x="3390898" y="419177"/>
            <a:chExt cx="5410202" cy="853151"/>
          </a:xfrm>
        </p:grpSpPr>
        <p:sp>
          <p:nvSpPr>
            <p:cNvPr id="33" name="文本框 32"/>
            <p:cNvSpPr txBox="1"/>
            <p:nvPr/>
          </p:nvSpPr>
          <p:spPr>
            <a:xfrm>
              <a:off x="3936722" y="419177"/>
              <a:ext cx="4318555" cy="584775"/>
            </a:xfrm>
            <a:prstGeom prst="rect">
              <a:avLst/>
            </a:prstGeom>
            <a:noFill/>
          </p:spPr>
          <p:txBody>
            <a:bodyPr wrap="none" rtlCol="0">
              <a:spAutoFit/>
              <a:scene3d>
                <a:camera prst="orthographicFront"/>
                <a:lightRig rig="threePt" dir="t"/>
              </a:scene3d>
              <a:sp3d contourW="12700"/>
            </a:bodyPr>
            <a:lstStyle/>
            <a:p>
              <a:pPr lvl="0" algn="ctr">
                <a:defRPr/>
              </a:pPr>
              <a:r>
                <a:rPr lang="en-GB" altLang="zh-CN" sz="3200" dirty="0">
                  <a:solidFill>
                    <a:srgbClr val="00BCD4"/>
                  </a:solidFill>
                  <a:cs typeface="+mn-ea"/>
                  <a:sym typeface="+mn-lt"/>
                </a:rPr>
                <a:t>Lessons Learnt </a:t>
              </a:r>
              <a:r>
                <a:rPr lang="en-GB" altLang="zh-CN" sz="3200" dirty="0" err="1">
                  <a:solidFill>
                    <a:srgbClr val="00BCD4"/>
                  </a:solidFill>
                  <a:cs typeface="+mn-ea"/>
                  <a:sym typeface="+mn-lt"/>
                </a:rPr>
                <a:t>contd</a:t>
              </a:r>
              <a:endParaRPr kumimoji="0" lang="zh-CN" altLang="en-US" sz="3200" b="0" i="0" u="none" strike="noStrike" kern="1200" cap="none" spc="0" normalizeH="0" baseline="0" noProof="0" dirty="0">
                <a:ln>
                  <a:noFill/>
                </a:ln>
                <a:solidFill>
                  <a:srgbClr val="00BCD4"/>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4" name="文本框 33"/>
            <p:cNvSpPr txBox="1"/>
            <p:nvPr/>
          </p:nvSpPr>
          <p:spPr>
            <a:xfrm>
              <a:off x="3390898" y="996419"/>
              <a:ext cx="5410202" cy="275909"/>
            </a:xfrm>
            <a:prstGeom prst="rect">
              <a:avLst/>
            </a:prstGeom>
            <a:noFill/>
          </p:spPr>
          <p:txBody>
            <a:bodyPr wrap="square" rtlCol="0">
              <a:spAutoFit/>
              <a:scene3d>
                <a:camera prst="orthographicFront"/>
                <a:lightRig rig="threePt" dir="t"/>
              </a:scene3d>
              <a:sp3d contourW="12700"/>
            </a:bodyPr>
            <a:lstStyle/>
            <a:p>
              <a:pPr lvl="0" algn="ctr">
                <a:lnSpc>
                  <a:spcPct val="125000"/>
                </a:lnSpc>
                <a:defRPr/>
              </a:pPr>
              <a:r>
                <a:rPr lang="en-GB" altLang="zh-CN" sz="1050" dirty="0">
                  <a:solidFill>
                    <a:prstClr val="white">
                      <a:lumMod val="65000"/>
                    </a:prstClr>
                  </a:solidFill>
                  <a:cs typeface="+mn-ea"/>
                  <a:sym typeface="+mn-lt"/>
                </a:rPr>
                <a:t>Program Priority Area (PIA) 2. Market,  Trade and Financial service (MAT): </a:t>
              </a:r>
            </a:p>
          </p:txBody>
        </p:sp>
      </p:grpSp>
      <p:sp>
        <p:nvSpPr>
          <p:cNvPr id="35" name="Rectangle 23"/>
          <p:cNvSpPr/>
          <p:nvPr/>
        </p:nvSpPr>
        <p:spPr>
          <a:xfrm>
            <a:off x="7238809" y="2069824"/>
            <a:ext cx="3392611" cy="953135"/>
          </a:xfrm>
          <a:prstGeom prst="rect">
            <a:avLst/>
          </a:prstGeom>
        </p:spPr>
        <p:txBody>
          <a:bodyPr wrap="square">
            <a:spAutoFit/>
          </a:bodyPr>
          <a:lstStyle/>
          <a:p>
            <a:pPr marL="171450" lvl="0" indent="-171450" algn="just">
              <a:buFont typeface="Arial" panose="020B0604020202020204" pitchFamily="34" charset="0"/>
              <a:buChar char="•"/>
              <a:defRPr/>
            </a:pPr>
            <a:r>
              <a:rPr lang="en-GB" sz="1400" b="1" noProof="1">
                <a:solidFill>
                  <a:prstClr val="white">
                    <a:lumMod val="50000"/>
                  </a:prstClr>
                </a:solidFill>
                <a:cs typeface="+mn-ea"/>
                <a:sym typeface="+mn-lt"/>
              </a:rPr>
              <a:t>Fattening and marketing through market linkages of CIGs, helped as diversified income source for pastoralists.</a:t>
            </a:r>
          </a:p>
        </p:txBody>
      </p:sp>
      <p:sp>
        <p:nvSpPr>
          <p:cNvPr id="36" name="Rectangle 43"/>
          <p:cNvSpPr/>
          <p:nvPr/>
        </p:nvSpPr>
        <p:spPr>
          <a:xfrm>
            <a:off x="7339965" y="5878830"/>
            <a:ext cx="4626610" cy="830580"/>
          </a:xfrm>
          <a:prstGeom prst="rect">
            <a:avLst/>
          </a:prstGeom>
        </p:spPr>
        <p:txBody>
          <a:bodyPr wrap="square">
            <a:noAutofit/>
          </a:bodyPr>
          <a:lstStyle/>
          <a:p>
            <a:pPr marL="628650" lvl="1" indent="-171450" algn="just">
              <a:buFont typeface="Arial" panose="020B0604020202020204" pitchFamily="34" charset="0"/>
              <a:buChar char="•"/>
              <a:defRPr/>
            </a:pPr>
            <a:r>
              <a:rPr lang="en-GB" sz="1200" b="1" noProof="1">
                <a:solidFill>
                  <a:prstClr val="white">
                    <a:lumMod val="50000"/>
                  </a:prstClr>
                </a:solidFill>
                <a:cs typeface="+mn-ea"/>
                <a:sym typeface="+mn-lt"/>
              </a:rPr>
              <a:t>opportunity for improvement of formal cross border trade that can be served as an entry point for any development interventions. </a:t>
            </a:r>
          </a:p>
        </p:txBody>
      </p:sp>
      <p:sp>
        <p:nvSpPr>
          <p:cNvPr id="60" name="Rectangle 45"/>
          <p:cNvSpPr/>
          <p:nvPr/>
        </p:nvSpPr>
        <p:spPr>
          <a:xfrm>
            <a:off x="7238810" y="3142548"/>
            <a:ext cx="3469649" cy="1168400"/>
          </a:xfrm>
          <a:prstGeom prst="rect">
            <a:avLst/>
          </a:prstGeom>
        </p:spPr>
        <p:txBody>
          <a:bodyPr wrap="square">
            <a:spAutoFit/>
          </a:bodyPr>
          <a:lstStyle/>
          <a:p>
            <a:pPr marL="171450" lvl="0" indent="-171450" algn="just">
              <a:buFont typeface="Arial" panose="020B0604020202020204" pitchFamily="34" charset="0"/>
              <a:buChar char="•"/>
              <a:defRPr/>
            </a:pPr>
            <a:r>
              <a:rPr lang="en-GB" sz="1400" b="1" noProof="1">
                <a:solidFill>
                  <a:prstClr val="white">
                    <a:lumMod val="50000"/>
                  </a:prstClr>
                </a:solidFill>
                <a:cs typeface="+mn-ea"/>
                <a:sym typeface="+mn-lt"/>
              </a:rPr>
              <a:t>Establishment (CIGs ), Rural Saving and Credit cooperatives (RuSACCOs)  and  (CAHWs) helped the introduction of technologies/inputs and service.</a:t>
            </a:r>
          </a:p>
        </p:txBody>
      </p:sp>
      <p:cxnSp>
        <p:nvCxnSpPr>
          <p:cNvPr id="61" name="Straight Connector 74"/>
          <p:cNvCxnSpPr/>
          <p:nvPr/>
        </p:nvCxnSpPr>
        <p:spPr>
          <a:xfrm>
            <a:off x="6812630" y="2837519"/>
            <a:ext cx="0" cy="380365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 name="Oval 75"/>
          <p:cNvSpPr/>
          <p:nvPr/>
        </p:nvSpPr>
        <p:spPr>
          <a:xfrm>
            <a:off x="6617368" y="2556849"/>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1</a:t>
            </a:r>
          </a:p>
        </p:txBody>
      </p:sp>
      <p:sp>
        <p:nvSpPr>
          <p:cNvPr id="63" name="Oval 76"/>
          <p:cNvSpPr/>
          <p:nvPr/>
        </p:nvSpPr>
        <p:spPr>
          <a:xfrm>
            <a:off x="6617368" y="3433149"/>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2</a:t>
            </a:r>
          </a:p>
        </p:txBody>
      </p:sp>
      <p:sp>
        <p:nvSpPr>
          <p:cNvPr id="64" name="Oval 77"/>
          <p:cNvSpPr/>
          <p:nvPr/>
        </p:nvSpPr>
        <p:spPr>
          <a:xfrm>
            <a:off x="6617368" y="4311036"/>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3</a:t>
            </a:r>
          </a:p>
        </p:txBody>
      </p:sp>
      <p:sp>
        <p:nvSpPr>
          <p:cNvPr id="72" name="Oval 78"/>
          <p:cNvSpPr/>
          <p:nvPr/>
        </p:nvSpPr>
        <p:spPr>
          <a:xfrm>
            <a:off x="6617368" y="5188924"/>
            <a:ext cx="384175" cy="384175"/>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4</a:t>
            </a:r>
          </a:p>
        </p:txBody>
      </p:sp>
      <p:sp>
        <p:nvSpPr>
          <p:cNvPr id="73" name="Rectangle 43"/>
          <p:cNvSpPr/>
          <p:nvPr/>
        </p:nvSpPr>
        <p:spPr>
          <a:xfrm>
            <a:off x="7378065" y="4311015"/>
            <a:ext cx="4667250" cy="1568450"/>
          </a:xfrm>
          <a:prstGeom prst="rect">
            <a:avLst/>
          </a:prstGeom>
        </p:spPr>
        <p:txBody>
          <a:bodyPr wrap="square">
            <a:spAutoFit/>
          </a:bodyPr>
          <a:lstStyle/>
          <a:p>
            <a:pPr marL="171450" lvl="0" indent="-171450" algn="just">
              <a:buFont typeface="Arial" panose="020B0604020202020204" pitchFamily="34" charset="0"/>
              <a:buChar char="•"/>
              <a:defRPr/>
            </a:pPr>
            <a:r>
              <a:rPr lang="en-GB" sz="1200" b="1" noProof="1">
                <a:solidFill>
                  <a:prstClr val="white">
                    <a:lumMod val="50000"/>
                  </a:prstClr>
                </a:solidFill>
                <a:cs typeface="+mn-ea"/>
                <a:sym typeface="+mn-lt"/>
              </a:rPr>
              <a:t>LMCs created </a:t>
            </a:r>
          </a:p>
          <a:p>
            <a:pPr marL="628650" lvl="1" indent="-171450" algn="just">
              <a:buFont typeface="Arial" panose="020B0604020202020204" pitchFamily="34" charset="0"/>
              <a:buChar char="•"/>
              <a:defRPr/>
            </a:pPr>
            <a:r>
              <a:rPr lang="en-GB" sz="1200" b="1" noProof="1">
                <a:solidFill>
                  <a:prstClr val="white">
                    <a:lumMod val="50000"/>
                  </a:prstClr>
                </a:solidFill>
                <a:cs typeface="+mn-ea"/>
                <a:sym typeface="+mn-lt"/>
              </a:rPr>
              <a:t>social inter-actions among different ethnic groups, which in turn attributed to reduce conflict incidences. </a:t>
            </a:r>
          </a:p>
          <a:p>
            <a:pPr marL="628650" lvl="1" indent="-171450" algn="just">
              <a:buFont typeface="Arial" panose="020B0604020202020204" pitchFamily="34" charset="0"/>
              <a:buChar char="•"/>
              <a:defRPr/>
            </a:pPr>
            <a:r>
              <a:rPr lang="en-GB" sz="1200" b="1" noProof="1">
                <a:solidFill>
                  <a:prstClr val="white">
                    <a:lumMod val="50000"/>
                  </a:prstClr>
                </a:solidFill>
                <a:cs typeface="+mn-ea"/>
                <a:sym typeface="+mn-lt"/>
              </a:rPr>
              <a:t>job opportunities for service provider women and youth groups, petty trade, transportation service using motorbikes. It has </a:t>
            </a:r>
            <a:r>
              <a:rPr lang="en-US" altLang="en-GB" sz="1200" b="1" noProof="1">
                <a:solidFill>
                  <a:prstClr val="white">
                    <a:lumMod val="50000"/>
                  </a:prstClr>
                </a:solidFill>
                <a:cs typeface="+mn-ea"/>
                <a:sym typeface="+mn-lt"/>
              </a:rPr>
              <a:t>started generating </a:t>
            </a:r>
            <a:r>
              <a:rPr lang="en-GB" sz="1200" b="1" noProof="1">
                <a:solidFill>
                  <a:prstClr val="white">
                    <a:lumMod val="50000"/>
                  </a:prstClr>
                </a:solidFill>
                <a:cs typeface="+mn-ea"/>
                <a:sym typeface="+mn-lt"/>
              </a:rPr>
              <a:t> revenue for the town municipalities</a:t>
            </a:r>
            <a:r>
              <a:rPr lang="en-GB" sz="900" noProof="1">
                <a:solidFill>
                  <a:prstClr val="white">
                    <a:lumMod val="50000"/>
                  </a:prstClr>
                </a:solidFill>
                <a:cs typeface="+mn-ea"/>
                <a:sym typeface="+mn-lt"/>
              </a:rPr>
              <a:t>.  </a:t>
            </a:r>
          </a:p>
        </p:txBody>
      </p:sp>
      <p:sp>
        <p:nvSpPr>
          <p:cNvPr id="2" name="Rectangle 1"/>
          <p:cNvSpPr/>
          <p:nvPr/>
        </p:nvSpPr>
        <p:spPr>
          <a:xfrm>
            <a:off x="423737" y="2468175"/>
            <a:ext cx="6096000" cy="369332"/>
          </a:xfrm>
          <a:prstGeom prst="rect">
            <a:avLst/>
          </a:prstGeom>
        </p:spPr>
        <p:txBody>
          <a:bodyPr>
            <a:spAutoFit/>
          </a:bodyPr>
          <a:lstStyle/>
          <a:p>
            <a:r>
              <a:rPr lang="en-GB" dirty="0">
                <a:solidFill>
                  <a:schemeClr val="bg1"/>
                </a:solidFill>
              </a:rPr>
              <a:t>Market Linkage</a:t>
            </a:r>
          </a:p>
        </p:txBody>
      </p:sp>
      <p:sp>
        <p:nvSpPr>
          <p:cNvPr id="74" name="Rectangle 73"/>
          <p:cNvSpPr/>
          <p:nvPr/>
        </p:nvSpPr>
        <p:spPr>
          <a:xfrm>
            <a:off x="342898" y="3368733"/>
            <a:ext cx="6096000" cy="369332"/>
          </a:xfrm>
          <a:prstGeom prst="rect">
            <a:avLst/>
          </a:prstGeom>
        </p:spPr>
        <p:txBody>
          <a:bodyPr>
            <a:spAutoFit/>
          </a:bodyPr>
          <a:lstStyle/>
          <a:p>
            <a:r>
              <a:rPr lang="en-GB" dirty="0">
                <a:solidFill>
                  <a:schemeClr val="bg1"/>
                </a:solidFill>
              </a:rPr>
              <a:t>CIG</a:t>
            </a:r>
          </a:p>
        </p:txBody>
      </p:sp>
      <p:sp>
        <p:nvSpPr>
          <p:cNvPr id="75" name="Rectangle 74"/>
          <p:cNvSpPr/>
          <p:nvPr/>
        </p:nvSpPr>
        <p:spPr>
          <a:xfrm>
            <a:off x="332456" y="4269291"/>
            <a:ext cx="6096000" cy="369332"/>
          </a:xfrm>
          <a:prstGeom prst="rect">
            <a:avLst/>
          </a:prstGeom>
        </p:spPr>
        <p:txBody>
          <a:bodyPr>
            <a:spAutoFit/>
          </a:bodyPr>
          <a:lstStyle/>
          <a:p>
            <a:r>
              <a:rPr lang="en-GB" dirty="0">
                <a:solidFill>
                  <a:schemeClr val="bg1"/>
                </a:solidFill>
              </a:rPr>
              <a:t>Job Opportunity</a:t>
            </a:r>
          </a:p>
        </p:txBody>
      </p:sp>
      <p:sp>
        <p:nvSpPr>
          <p:cNvPr id="76" name="Rectangle 75"/>
          <p:cNvSpPr/>
          <p:nvPr/>
        </p:nvSpPr>
        <p:spPr>
          <a:xfrm>
            <a:off x="290859" y="5163258"/>
            <a:ext cx="6096000" cy="369332"/>
          </a:xfrm>
          <a:prstGeom prst="rect">
            <a:avLst/>
          </a:prstGeom>
        </p:spPr>
        <p:txBody>
          <a:bodyPr>
            <a:spAutoFit/>
          </a:bodyPr>
          <a:lstStyle/>
          <a:p>
            <a:r>
              <a:rPr lang="en-GB" dirty="0">
                <a:solidFill>
                  <a:schemeClr val="bg1"/>
                </a:solidFill>
              </a:rPr>
              <a:t>Formal Trade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24 Elipse"/>
          <p:cNvSpPr/>
          <p:nvPr/>
        </p:nvSpPr>
        <p:spPr>
          <a:xfrm>
            <a:off x="5622201" y="5860871"/>
            <a:ext cx="7759346" cy="1033696"/>
          </a:xfrm>
          <a:prstGeom prst="ellipse">
            <a:avLst/>
          </a:prstGeom>
          <a:gradFill flip="none" rotWithShape="1">
            <a:gsLst>
              <a:gs pos="0">
                <a:srgbClr val="262626">
                  <a:lumMod val="75000"/>
                  <a:lumOff val="25000"/>
                  <a:alpha val="65000"/>
                </a:srgbClr>
              </a:gs>
              <a:gs pos="100000">
                <a:srgbClr val="262626">
                  <a:lumMod val="75000"/>
                  <a:lumOff val="25000"/>
                  <a:alpha val="65000"/>
                </a:srgbClr>
              </a:gs>
            </a:gsLst>
            <a:lin ang="5400000" scaled="0"/>
            <a:tileRect/>
          </a:gradFill>
          <a:ln w="25400" cap="flat" cmpd="sng" algn="ctr">
            <a:noFill/>
            <a:prstDash val="solid"/>
          </a:ln>
          <a:effectLst>
            <a:softEdge rad="444500"/>
          </a:effectLst>
        </p:spPr>
        <p:txBody>
          <a:bodyPr lIns="120782" tIns="60391" rIns="120782" bIns="60391"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MX" sz="9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24" name="图片占位符 5"/>
          <p:cNvPicPr>
            <a:picLocks noChangeAspect="1"/>
          </p:cNvPicPr>
          <p:nvPr/>
        </p:nvPicPr>
        <p:blipFill>
          <a:blip r:embed="rId3" cstate="screen"/>
          <a:srcRect/>
          <a:stretch>
            <a:fillRect/>
          </a:stretch>
        </p:blipFill>
        <p:spPr>
          <a:xfrm>
            <a:off x="4131911" y="2"/>
            <a:ext cx="8060091" cy="6167261"/>
          </a:xfrm>
          <a:custGeom>
            <a:avLst/>
            <a:gdLst>
              <a:gd name="connsiteX0" fmla="*/ 26453 w 8060091"/>
              <a:gd name="connsiteY0" fmla="*/ 0 h 6167261"/>
              <a:gd name="connsiteX1" fmla="*/ 8060091 w 8060091"/>
              <a:gd name="connsiteY1" fmla="*/ 0 h 6167261"/>
              <a:gd name="connsiteX2" fmla="*/ 8060091 w 8060091"/>
              <a:gd name="connsiteY2" fmla="*/ 4855643 h 6167261"/>
              <a:gd name="connsiteX3" fmla="*/ 7927511 w 8060091"/>
              <a:gd name="connsiteY3" fmla="*/ 4932887 h 6167261"/>
              <a:gd name="connsiteX4" fmla="*/ 7660714 w 8060091"/>
              <a:gd name="connsiteY4" fmla="*/ 5092758 h 6167261"/>
              <a:gd name="connsiteX5" fmla="*/ 7415838 w 8060091"/>
              <a:gd name="connsiteY5" fmla="*/ 5240327 h 6167261"/>
              <a:gd name="connsiteX6" fmla="*/ 7190613 w 8060091"/>
              <a:gd name="connsiteY6" fmla="*/ 5377906 h 6167261"/>
              <a:gd name="connsiteX7" fmla="*/ 6983524 w 8060091"/>
              <a:gd name="connsiteY7" fmla="*/ 5503190 h 6167261"/>
              <a:gd name="connsiteX8" fmla="*/ 6793823 w 8060091"/>
              <a:gd name="connsiteY8" fmla="*/ 5619247 h 6167261"/>
              <a:gd name="connsiteX9" fmla="*/ 6619233 w 8060091"/>
              <a:gd name="connsiteY9" fmla="*/ 5723010 h 6167261"/>
              <a:gd name="connsiteX10" fmla="*/ 6459003 w 8060091"/>
              <a:gd name="connsiteY10" fmla="*/ 5816778 h 6167261"/>
              <a:gd name="connsiteX11" fmla="*/ 6310869 w 8060091"/>
              <a:gd name="connsiteY11" fmla="*/ 5898251 h 6167261"/>
              <a:gd name="connsiteX12" fmla="*/ 6173314 w 8060091"/>
              <a:gd name="connsiteY12" fmla="*/ 5969730 h 6167261"/>
              <a:gd name="connsiteX13" fmla="*/ 6044830 w 8060091"/>
              <a:gd name="connsiteY13" fmla="*/ 6029682 h 6167261"/>
              <a:gd name="connsiteX14" fmla="*/ 5923905 w 8060091"/>
              <a:gd name="connsiteY14" fmla="*/ 6079640 h 6167261"/>
              <a:gd name="connsiteX15" fmla="*/ 5809779 w 8060091"/>
              <a:gd name="connsiteY15" fmla="*/ 6118071 h 6167261"/>
              <a:gd name="connsiteX16" fmla="*/ 5699433 w 8060091"/>
              <a:gd name="connsiteY16" fmla="*/ 6144972 h 6167261"/>
              <a:gd name="connsiteX17" fmla="*/ 5592113 w 8060091"/>
              <a:gd name="connsiteY17" fmla="*/ 6161882 h 6167261"/>
              <a:gd name="connsiteX18" fmla="*/ 5487811 w 8060091"/>
              <a:gd name="connsiteY18" fmla="*/ 6167261 h 6167261"/>
              <a:gd name="connsiteX19" fmla="*/ 5382001 w 8060091"/>
              <a:gd name="connsiteY19" fmla="*/ 6161882 h 6167261"/>
              <a:gd name="connsiteX20" fmla="*/ 5274677 w 8060091"/>
              <a:gd name="connsiteY20" fmla="*/ 6144972 h 6167261"/>
              <a:gd name="connsiteX21" fmla="*/ 5164331 w 8060091"/>
              <a:gd name="connsiteY21" fmla="*/ 6118071 h 6167261"/>
              <a:gd name="connsiteX22" fmla="*/ 5050209 w 8060091"/>
              <a:gd name="connsiteY22" fmla="*/ 6079640 h 6167261"/>
              <a:gd name="connsiteX23" fmla="*/ 4929280 w 8060091"/>
              <a:gd name="connsiteY23" fmla="*/ 6029682 h 6167261"/>
              <a:gd name="connsiteX24" fmla="*/ 4800796 w 8060091"/>
              <a:gd name="connsiteY24" fmla="*/ 5969730 h 6167261"/>
              <a:gd name="connsiteX25" fmla="*/ 4663241 w 8060091"/>
              <a:gd name="connsiteY25" fmla="*/ 5898251 h 6167261"/>
              <a:gd name="connsiteX26" fmla="*/ 4515107 w 8060091"/>
              <a:gd name="connsiteY26" fmla="*/ 5816778 h 6167261"/>
              <a:gd name="connsiteX27" fmla="*/ 4354877 w 8060091"/>
              <a:gd name="connsiteY27" fmla="*/ 5723010 h 6167261"/>
              <a:gd name="connsiteX28" fmla="*/ 4180291 w 8060091"/>
              <a:gd name="connsiteY28" fmla="*/ 5619247 h 6167261"/>
              <a:gd name="connsiteX29" fmla="*/ 3990586 w 8060091"/>
              <a:gd name="connsiteY29" fmla="*/ 5503190 h 6167261"/>
              <a:gd name="connsiteX30" fmla="*/ 3783498 w 8060091"/>
              <a:gd name="connsiteY30" fmla="*/ 5377906 h 6167261"/>
              <a:gd name="connsiteX31" fmla="*/ 3558272 w 8060091"/>
              <a:gd name="connsiteY31" fmla="*/ 5240327 h 6167261"/>
              <a:gd name="connsiteX32" fmla="*/ 3313396 w 8060091"/>
              <a:gd name="connsiteY32" fmla="*/ 5092758 h 6167261"/>
              <a:gd name="connsiteX33" fmla="*/ 3046600 w 8060091"/>
              <a:gd name="connsiteY33" fmla="*/ 4932887 h 6167261"/>
              <a:gd name="connsiteX34" fmla="*/ 2756377 w 8060091"/>
              <a:gd name="connsiteY34" fmla="*/ 4763796 h 6167261"/>
              <a:gd name="connsiteX35" fmla="*/ 2466151 w 8060091"/>
              <a:gd name="connsiteY35" fmla="*/ 4595470 h 6167261"/>
              <a:gd name="connsiteX36" fmla="*/ 2195580 w 8060091"/>
              <a:gd name="connsiteY36" fmla="*/ 4442517 h 6167261"/>
              <a:gd name="connsiteX37" fmla="*/ 1946167 w 8060091"/>
              <a:gd name="connsiteY37" fmla="*/ 4302635 h 6167261"/>
              <a:gd name="connsiteX38" fmla="*/ 1714896 w 8060091"/>
              <a:gd name="connsiteY38" fmla="*/ 4174275 h 6167261"/>
              <a:gd name="connsiteX39" fmla="*/ 1504028 w 8060091"/>
              <a:gd name="connsiteY39" fmla="*/ 4057450 h 6167261"/>
              <a:gd name="connsiteX40" fmla="*/ 1309791 w 8060091"/>
              <a:gd name="connsiteY40" fmla="*/ 3949076 h 6167261"/>
              <a:gd name="connsiteX41" fmla="*/ 1132935 w 8060091"/>
              <a:gd name="connsiteY41" fmla="*/ 3849157 h 6167261"/>
              <a:gd name="connsiteX42" fmla="*/ 972706 w 8060091"/>
              <a:gd name="connsiteY42" fmla="*/ 3756157 h 6167261"/>
              <a:gd name="connsiteX43" fmla="*/ 827594 w 8060091"/>
              <a:gd name="connsiteY43" fmla="*/ 3667000 h 6167261"/>
              <a:gd name="connsiteX44" fmla="*/ 696841 w 8060091"/>
              <a:gd name="connsiteY44" fmla="*/ 3583223 h 6167261"/>
              <a:gd name="connsiteX45" fmla="*/ 581962 w 8060091"/>
              <a:gd name="connsiteY45" fmla="*/ 3501749 h 6167261"/>
              <a:gd name="connsiteX46" fmla="*/ 478417 w 8060091"/>
              <a:gd name="connsiteY46" fmla="*/ 3420279 h 6167261"/>
              <a:gd name="connsiteX47" fmla="*/ 387721 w 8060091"/>
              <a:gd name="connsiteY47" fmla="*/ 3340346 h 6167261"/>
              <a:gd name="connsiteX48" fmla="*/ 309877 w 8060091"/>
              <a:gd name="connsiteY48" fmla="*/ 3258104 h 6167261"/>
              <a:gd name="connsiteX49" fmla="*/ 241853 w 8060091"/>
              <a:gd name="connsiteY49" fmla="*/ 3172787 h 6167261"/>
              <a:gd name="connsiteX50" fmla="*/ 184416 w 8060091"/>
              <a:gd name="connsiteY50" fmla="*/ 3083631 h 6167261"/>
              <a:gd name="connsiteX51" fmla="*/ 136800 w 8060091"/>
              <a:gd name="connsiteY51" fmla="*/ 2989094 h 6167261"/>
              <a:gd name="connsiteX52" fmla="*/ 97499 w 8060091"/>
              <a:gd name="connsiteY52" fmla="*/ 2887639 h 6167261"/>
              <a:gd name="connsiteX53" fmla="*/ 65753 w 8060091"/>
              <a:gd name="connsiteY53" fmla="*/ 2777726 h 6167261"/>
              <a:gd name="connsiteX54" fmla="*/ 42324 w 8060091"/>
              <a:gd name="connsiteY54" fmla="*/ 2658593 h 6167261"/>
              <a:gd name="connsiteX55" fmla="*/ 23430 w 8060091"/>
              <a:gd name="connsiteY55" fmla="*/ 2528701 h 6167261"/>
              <a:gd name="connsiteX56" fmla="*/ 11339 w 8060091"/>
              <a:gd name="connsiteY56" fmla="*/ 2386508 h 6167261"/>
              <a:gd name="connsiteX57" fmla="*/ 3780 w 8060091"/>
              <a:gd name="connsiteY57" fmla="*/ 2231251 h 6167261"/>
              <a:gd name="connsiteX58" fmla="*/ 757 w 8060091"/>
              <a:gd name="connsiteY58" fmla="*/ 2060621 h 6167261"/>
              <a:gd name="connsiteX59" fmla="*/ 0 w 8060091"/>
              <a:gd name="connsiteY59" fmla="*/ 1873085 h 6167261"/>
              <a:gd name="connsiteX60" fmla="*/ 2270 w 8060091"/>
              <a:gd name="connsiteY60" fmla="*/ 1668635 h 6167261"/>
              <a:gd name="connsiteX61" fmla="*/ 6802 w 8060091"/>
              <a:gd name="connsiteY61" fmla="*/ 1446508 h 6167261"/>
              <a:gd name="connsiteX62" fmla="*/ 11339 w 8060091"/>
              <a:gd name="connsiteY62" fmla="*/ 1202863 h 6167261"/>
              <a:gd name="connsiteX63" fmla="*/ 16628 w 8060091"/>
              <a:gd name="connsiteY63" fmla="*/ 937696 h 6167261"/>
              <a:gd name="connsiteX64" fmla="*/ 21164 w 8060091"/>
              <a:gd name="connsiteY64" fmla="*/ 650237 h 6167261"/>
              <a:gd name="connsiteX65" fmla="*/ 24943 w 8060091"/>
              <a:gd name="connsiteY65" fmla="*/ 337417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060091" h="6167261">
                <a:moveTo>
                  <a:pt x="26453" y="0"/>
                </a:moveTo>
                <a:lnTo>
                  <a:pt x="8060091" y="0"/>
                </a:lnTo>
                <a:lnTo>
                  <a:pt x="8060091" y="4855643"/>
                </a:lnTo>
                <a:lnTo>
                  <a:pt x="7927511" y="4932887"/>
                </a:lnTo>
                <a:lnTo>
                  <a:pt x="7660714" y="5092758"/>
                </a:lnTo>
                <a:lnTo>
                  <a:pt x="7415838" y="5240327"/>
                </a:lnTo>
                <a:lnTo>
                  <a:pt x="7190613" y="5377906"/>
                </a:lnTo>
                <a:lnTo>
                  <a:pt x="6983524" y="5503190"/>
                </a:lnTo>
                <a:lnTo>
                  <a:pt x="6793823" y="5619247"/>
                </a:lnTo>
                <a:lnTo>
                  <a:pt x="6619233" y="5723010"/>
                </a:lnTo>
                <a:lnTo>
                  <a:pt x="6459003" y="5816778"/>
                </a:lnTo>
                <a:lnTo>
                  <a:pt x="6310869" y="5898251"/>
                </a:lnTo>
                <a:lnTo>
                  <a:pt x="6173314" y="5969730"/>
                </a:lnTo>
                <a:lnTo>
                  <a:pt x="6044830" y="6029682"/>
                </a:lnTo>
                <a:lnTo>
                  <a:pt x="5923905" y="6079640"/>
                </a:lnTo>
                <a:lnTo>
                  <a:pt x="5809779" y="6118071"/>
                </a:lnTo>
                <a:lnTo>
                  <a:pt x="5699433" y="6144972"/>
                </a:lnTo>
                <a:lnTo>
                  <a:pt x="5592113" y="6161882"/>
                </a:lnTo>
                <a:lnTo>
                  <a:pt x="5487811" y="6167261"/>
                </a:lnTo>
                <a:lnTo>
                  <a:pt x="5382001" y="6161882"/>
                </a:lnTo>
                <a:lnTo>
                  <a:pt x="5274677" y="6144972"/>
                </a:lnTo>
                <a:lnTo>
                  <a:pt x="5164331" y="6118071"/>
                </a:lnTo>
                <a:lnTo>
                  <a:pt x="5050209" y="6079640"/>
                </a:lnTo>
                <a:lnTo>
                  <a:pt x="4929280" y="6029682"/>
                </a:lnTo>
                <a:lnTo>
                  <a:pt x="4800796" y="5969730"/>
                </a:lnTo>
                <a:lnTo>
                  <a:pt x="4663241" y="5898251"/>
                </a:lnTo>
                <a:lnTo>
                  <a:pt x="4515107" y="5816778"/>
                </a:lnTo>
                <a:lnTo>
                  <a:pt x="4354877" y="5723010"/>
                </a:lnTo>
                <a:lnTo>
                  <a:pt x="4180291" y="5619247"/>
                </a:lnTo>
                <a:lnTo>
                  <a:pt x="3990586" y="5503190"/>
                </a:lnTo>
                <a:lnTo>
                  <a:pt x="3783498" y="5377906"/>
                </a:lnTo>
                <a:lnTo>
                  <a:pt x="3558272" y="5240327"/>
                </a:lnTo>
                <a:lnTo>
                  <a:pt x="3313396" y="5092758"/>
                </a:lnTo>
                <a:lnTo>
                  <a:pt x="3046600" y="4932887"/>
                </a:lnTo>
                <a:lnTo>
                  <a:pt x="2756377" y="4763796"/>
                </a:lnTo>
                <a:lnTo>
                  <a:pt x="2466151" y="4595470"/>
                </a:lnTo>
                <a:lnTo>
                  <a:pt x="2195580" y="4442517"/>
                </a:lnTo>
                <a:lnTo>
                  <a:pt x="1946167" y="4302635"/>
                </a:lnTo>
                <a:lnTo>
                  <a:pt x="1714896" y="4174275"/>
                </a:lnTo>
                <a:lnTo>
                  <a:pt x="1504028" y="4057450"/>
                </a:lnTo>
                <a:lnTo>
                  <a:pt x="1309791" y="3949076"/>
                </a:lnTo>
                <a:lnTo>
                  <a:pt x="1132935" y="3849157"/>
                </a:lnTo>
                <a:lnTo>
                  <a:pt x="972706" y="3756157"/>
                </a:lnTo>
                <a:lnTo>
                  <a:pt x="827594" y="3667000"/>
                </a:lnTo>
                <a:lnTo>
                  <a:pt x="696841" y="3583223"/>
                </a:lnTo>
                <a:lnTo>
                  <a:pt x="581962" y="3501749"/>
                </a:lnTo>
                <a:lnTo>
                  <a:pt x="478417" y="3420279"/>
                </a:lnTo>
                <a:lnTo>
                  <a:pt x="387721" y="3340346"/>
                </a:lnTo>
                <a:lnTo>
                  <a:pt x="309877" y="3258104"/>
                </a:lnTo>
                <a:lnTo>
                  <a:pt x="241853" y="3172787"/>
                </a:lnTo>
                <a:lnTo>
                  <a:pt x="184416" y="3083631"/>
                </a:lnTo>
                <a:lnTo>
                  <a:pt x="136800" y="2989094"/>
                </a:lnTo>
                <a:lnTo>
                  <a:pt x="97499" y="2887639"/>
                </a:lnTo>
                <a:lnTo>
                  <a:pt x="65753" y="2777726"/>
                </a:lnTo>
                <a:lnTo>
                  <a:pt x="42324" y="2658593"/>
                </a:lnTo>
                <a:lnTo>
                  <a:pt x="23430" y="2528701"/>
                </a:lnTo>
                <a:lnTo>
                  <a:pt x="11339" y="2386508"/>
                </a:lnTo>
                <a:lnTo>
                  <a:pt x="3780" y="2231251"/>
                </a:lnTo>
                <a:lnTo>
                  <a:pt x="757" y="2060621"/>
                </a:lnTo>
                <a:lnTo>
                  <a:pt x="0" y="1873085"/>
                </a:lnTo>
                <a:lnTo>
                  <a:pt x="2270" y="1668635"/>
                </a:lnTo>
                <a:lnTo>
                  <a:pt x="6802" y="1446508"/>
                </a:lnTo>
                <a:lnTo>
                  <a:pt x="11339" y="1202863"/>
                </a:lnTo>
                <a:lnTo>
                  <a:pt x="16628" y="937696"/>
                </a:lnTo>
                <a:lnTo>
                  <a:pt x="21164" y="650237"/>
                </a:lnTo>
                <a:lnTo>
                  <a:pt x="24943" y="337417"/>
                </a:lnTo>
                <a:close/>
              </a:path>
            </a:pathLst>
          </a:custGeom>
        </p:spPr>
      </p:pic>
      <p:sp>
        <p:nvSpPr>
          <p:cNvPr id="25" name="Freeform 54"/>
          <p:cNvSpPr/>
          <p:nvPr/>
        </p:nvSpPr>
        <p:spPr bwMode="auto">
          <a:xfrm>
            <a:off x="4131910" y="1"/>
            <a:ext cx="8060091" cy="6167261"/>
          </a:xfrm>
          <a:custGeom>
            <a:avLst/>
            <a:gdLst>
              <a:gd name="connsiteX0" fmla="*/ 26453 w 8060091"/>
              <a:gd name="connsiteY0" fmla="*/ 0 h 6167261"/>
              <a:gd name="connsiteX1" fmla="*/ 8060091 w 8060091"/>
              <a:gd name="connsiteY1" fmla="*/ 0 h 6167261"/>
              <a:gd name="connsiteX2" fmla="*/ 8060091 w 8060091"/>
              <a:gd name="connsiteY2" fmla="*/ 4855643 h 6167261"/>
              <a:gd name="connsiteX3" fmla="*/ 7927511 w 8060091"/>
              <a:gd name="connsiteY3" fmla="*/ 4932887 h 6167261"/>
              <a:gd name="connsiteX4" fmla="*/ 7660714 w 8060091"/>
              <a:gd name="connsiteY4" fmla="*/ 5092758 h 6167261"/>
              <a:gd name="connsiteX5" fmla="*/ 7415838 w 8060091"/>
              <a:gd name="connsiteY5" fmla="*/ 5240327 h 6167261"/>
              <a:gd name="connsiteX6" fmla="*/ 7190613 w 8060091"/>
              <a:gd name="connsiteY6" fmla="*/ 5377906 h 6167261"/>
              <a:gd name="connsiteX7" fmla="*/ 6983524 w 8060091"/>
              <a:gd name="connsiteY7" fmla="*/ 5503190 h 6167261"/>
              <a:gd name="connsiteX8" fmla="*/ 6793823 w 8060091"/>
              <a:gd name="connsiteY8" fmla="*/ 5619247 h 6167261"/>
              <a:gd name="connsiteX9" fmla="*/ 6619233 w 8060091"/>
              <a:gd name="connsiteY9" fmla="*/ 5723010 h 6167261"/>
              <a:gd name="connsiteX10" fmla="*/ 6459003 w 8060091"/>
              <a:gd name="connsiteY10" fmla="*/ 5816778 h 6167261"/>
              <a:gd name="connsiteX11" fmla="*/ 6310869 w 8060091"/>
              <a:gd name="connsiteY11" fmla="*/ 5898251 h 6167261"/>
              <a:gd name="connsiteX12" fmla="*/ 6173314 w 8060091"/>
              <a:gd name="connsiteY12" fmla="*/ 5969730 h 6167261"/>
              <a:gd name="connsiteX13" fmla="*/ 6044830 w 8060091"/>
              <a:gd name="connsiteY13" fmla="*/ 6029682 h 6167261"/>
              <a:gd name="connsiteX14" fmla="*/ 5923905 w 8060091"/>
              <a:gd name="connsiteY14" fmla="*/ 6079640 h 6167261"/>
              <a:gd name="connsiteX15" fmla="*/ 5809779 w 8060091"/>
              <a:gd name="connsiteY15" fmla="*/ 6118071 h 6167261"/>
              <a:gd name="connsiteX16" fmla="*/ 5699433 w 8060091"/>
              <a:gd name="connsiteY16" fmla="*/ 6144972 h 6167261"/>
              <a:gd name="connsiteX17" fmla="*/ 5592113 w 8060091"/>
              <a:gd name="connsiteY17" fmla="*/ 6161882 h 6167261"/>
              <a:gd name="connsiteX18" fmla="*/ 5487811 w 8060091"/>
              <a:gd name="connsiteY18" fmla="*/ 6167261 h 6167261"/>
              <a:gd name="connsiteX19" fmla="*/ 5382001 w 8060091"/>
              <a:gd name="connsiteY19" fmla="*/ 6161882 h 6167261"/>
              <a:gd name="connsiteX20" fmla="*/ 5274677 w 8060091"/>
              <a:gd name="connsiteY20" fmla="*/ 6144972 h 6167261"/>
              <a:gd name="connsiteX21" fmla="*/ 5164331 w 8060091"/>
              <a:gd name="connsiteY21" fmla="*/ 6118071 h 6167261"/>
              <a:gd name="connsiteX22" fmla="*/ 5050209 w 8060091"/>
              <a:gd name="connsiteY22" fmla="*/ 6079640 h 6167261"/>
              <a:gd name="connsiteX23" fmla="*/ 4929280 w 8060091"/>
              <a:gd name="connsiteY23" fmla="*/ 6029682 h 6167261"/>
              <a:gd name="connsiteX24" fmla="*/ 4800796 w 8060091"/>
              <a:gd name="connsiteY24" fmla="*/ 5969730 h 6167261"/>
              <a:gd name="connsiteX25" fmla="*/ 4663241 w 8060091"/>
              <a:gd name="connsiteY25" fmla="*/ 5898251 h 6167261"/>
              <a:gd name="connsiteX26" fmla="*/ 4515107 w 8060091"/>
              <a:gd name="connsiteY26" fmla="*/ 5816778 h 6167261"/>
              <a:gd name="connsiteX27" fmla="*/ 4354877 w 8060091"/>
              <a:gd name="connsiteY27" fmla="*/ 5723010 h 6167261"/>
              <a:gd name="connsiteX28" fmla="*/ 4180291 w 8060091"/>
              <a:gd name="connsiteY28" fmla="*/ 5619247 h 6167261"/>
              <a:gd name="connsiteX29" fmla="*/ 3990586 w 8060091"/>
              <a:gd name="connsiteY29" fmla="*/ 5503190 h 6167261"/>
              <a:gd name="connsiteX30" fmla="*/ 3783498 w 8060091"/>
              <a:gd name="connsiteY30" fmla="*/ 5377906 h 6167261"/>
              <a:gd name="connsiteX31" fmla="*/ 3558272 w 8060091"/>
              <a:gd name="connsiteY31" fmla="*/ 5240327 h 6167261"/>
              <a:gd name="connsiteX32" fmla="*/ 3313396 w 8060091"/>
              <a:gd name="connsiteY32" fmla="*/ 5092758 h 6167261"/>
              <a:gd name="connsiteX33" fmla="*/ 3046600 w 8060091"/>
              <a:gd name="connsiteY33" fmla="*/ 4932887 h 6167261"/>
              <a:gd name="connsiteX34" fmla="*/ 2756377 w 8060091"/>
              <a:gd name="connsiteY34" fmla="*/ 4763796 h 6167261"/>
              <a:gd name="connsiteX35" fmla="*/ 2466151 w 8060091"/>
              <a:gd name="connsiteY35" fmla="*/ 4595470 h 6167261"/>
              <a:gd name="connsiteX36" fmla="*/ 2195580 w 8060091"/>
              <a:gd name="connsiteY36" fmla="*/ 4442517 h 6167261"/>
              <a:gd name="connsiteX37" fmla="*/ 1946167 w 8060091"/>
              <a:gd name="connsiteY37" fmla="*/ 4302635 h 6167261"/>
              <a:gd name="connsiteX38" fmla="*/ 1714896 w 8060091"/>
              <a:gd name="connsiteY38" fmla="*/ 4174275 h 6167261"/>
              <a:gd name="connsiteX39" fmla="*/ 1504028 w 8060091"/>
              <a:gd name="connsiteY39" fmla="*/ 4057450 h 6167261"/>
              <a:gd name="connsiteX40" fmla="*/ 1309791 w 8060091"/>
              <a:gd name="connsiteY40" fmla="*/ 3949076 h 6167261"/>
              <a:gd name="connsiteX41" fmla="*/ 1132935 w 8060091"/>
              <a:gd name="connsiteY41" fmla="*/ 3849157 h 6167261"/>
              <a:gd name="connsiteX42" fmla="*/ 972706 w 8060091"/>
              <a:gd name="connsiteY42" fmla="*/ 3756157 h 6167261"/>
              <a:gd name="connsiteX43" fmla="*/ 827594 w 8060091"/>
              <a:gd name="connsiteY43" fmla="*/ 3667000 h 6167261"/>
              <a:gd name="connsiteX44" fmla="*/ 696841 w 8060091"/>
              <a:gd name="connsiteY44" fmla="*/ 3583223 h 6167261"/>
              <a:gd name="connsiteX45" fmla="*/ 581962 w 8060091"/>
              <a:gd name="connsiteY45" fmla="*/ 3501749 h 6167261"/>
              <a:gd name="connsiteX46" fmla="*/ 478417 w 8060091"/>
              <a:gd name="connsiteY46" fmla="*/ 3420279 h 6167261"/>
              <a:gd name="connsiteX47" fmla="*/ 387721 w 8060091"/>
              <a:gd name="connsiteY47" fmla="*/ 3340346 h 6167261"/>
              <a:gd name="connsiteX48" fmla="*/ 309877 w 8060091"/>
              <a:gd name="connsiteY48" fmla="*/ 3258104 h 6167261"/>
              <a:gd name="connsiteX49" fmla="*/ 241853 w 8060091"/>
              <a:gd name="connsiteY49" fmla="*/ 3172787 h 6167261"/>
              <a:gd name="connsiteX50" fmla="*/ 184416 w 8060091"/>
              <a:gd name="connsiteY50" fmla="*/ 3083631 h 6167261"/>
              <a:gd name="connsiteX51" fmla="*/ 136800 w 8060091"/>
              <a:gd name="connsiteY51" fmla="*/ 2989094 h 6167261"/>
              <a:gd name="connsiteX52" fmla="*/ 97499 w 8060091"/>
              <a:gd name="connsiteY52" fmla="*/ 2887639 h 6167261"/>
              <a:gd name="connsiteX53" fmla="*/ 65753 w 8060091"/>
              <a:gd name="connsiteY53" fmla="*/ 2777726 h 6167261"/>
              <a:gd name="connsiteX54" fmla="*/ 42324 w 8060091"/>
              <a:gd name="connsiteY54" fmla="*/ 2658593 h 6167261"/>
              <a:gd name="connsiteX55" fmla="*/ 23430 w 8060091"/>
              <a:gd name="connsiteY55" fmla="*/ 2528701 h 6167261"/>
              <a:gd name="connsiteX56" fmla="*/ 11339 w 8060091"/>
              <a:gd name="connsiteY56" fmla="*/ 2386508 h 6167261"/>
              <a:gd name="connsiteX57" fmla="*/ 3780 w 8060091"/>
              <a:gd name="connsiteY57" fmla="*/ 2231251 h 6167261"/>
              <a:gd name="connsiteX58" fmla="*/ 757 w 8060091"/>
              <a:gd name="connsiteY58" fmla="*/ 2060621 h 6167261"/>
              <a:gd name="connsiteX59" fmla="*/ 0 w 8060091"/>
              <a:gd name="connsiteY59" fmla="*/ 1873085 h 6167261"/>
              <a:gd name="connsiteX60" fmla="*/ 2270 w 8060091"/>
              <a:gd name="connsiteY60" fmla="*/ 1668635 h 6167261"/>
              <a:gd name="connsiteX61" fmla="*/ 6802 w 8060091"/>
              <a:gd name="connsiteY61" fmla="*/ 1446508 h 6167261"/>
              <a:gd name="connsiteX62" fmla="*/ 11339 w 8060091"/>
              <a:gd name="connsiteY62" fmla="*/ 1202863 h 6167261"/>
              <a:gd name="connsiteX63" fmla="*/ 16628 w 8060091"/>
              <a:gd name="connsiteY63" fmla="*/ 937696 h 6167261"/>
              <a:gd name="connsiteX64" fmla="*/ 21164 w 8060091"/>
              <a:gd name="connsiteY64" fmla="*/ 650237 h 6167261"/>
              <a:gd name="connsiteX65" fmla="*/ 24943 w 8060091"/>
              <a:gd name="connsiteY65" fmla="*/ 337417 h 6167261"/>
              <a:gd name="connsiteX66" fmla="*/ 26453 w 8060091"/>
              <a:gd name="connsiteY66" fmla="*/ 0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060091" h="6167261">
                <a:moveTo>
                  <a:pt x="26453" y="0"/>
                </a:moveTo>
                <a:lnTo>
                  <a:pt x="8060091" y="0"/>
                </a:lnTo>
                <a:lnTo>
                  <a:pt x="8060091" y="4855643"/>
                </a:lnTo>
                <a:lnTo>
                  <a:pt x="7927511" y="4932887"/>
                </a:lnTo>
                <a:lnTo>
                  <a:pt x="7660714" y="5092758"/>
                </a:lnTo>
                <a:lnTo>
                  <a:pt x="7415838" y="5240327"/>
                </a:lnTo>
                <a:lnTo>
                  <a:pt x="7190613" y="5377906"/>
                </a:lnTo>
                <a:lnTo>
                  <a:pt x="6983524" y="5503190"/>
                </a:lnTo>
                <a:lnTo>
                  <a:pt x="6793823" y="5619247"/>
                </a:lnTo>
                <a:lnTo>
                  <a:pt x="6619233" y="5723010"/>
                </a:lnTo>
                <a:lnTo>
                  <a:pt x="6459003" y="5816778"/>
                </a:lnTo>
                <a:lnTo>
                  <a:pt x="6310869" y="5898251"/>
                </a:lnTo>
                <a:lnTo>
                  <a:pt x="6173314" y="5969730"/>
                </a:lnTo>
                <a:lnTo>
                  <a:pt x="6044830" y="6029682"/>
                </a:lnTo>
                <a:lnTo>
                  <a:pt x="5923905" y="6079640"/>
                </a:lnTo>
                <a:lnTo>
                  <a:pt x="5809779" y="6118071"/>
                </a:lnTo>
                <a:lnTo>
                  <a:pt x="5699433" y="6144972"/>
                </a:lnTo>
                <a:lnTo>
                  <a:pt x="5592113" y="6161882"/>
                </a:lnTo>
                <a:lnTo>
                  <a:pt x="5487811" y="6167261"/>
                </a:lnTo>
                <a:lnTo>
                  <a:pt x="5382001" y="6161882"/>
                </a:lnTo>
                <a:lnTo>
                  <a:pt x="5274677" y="6144972"/>
                </a:lnTo>
                <a:lnTo>
                  <a:pt x="5164331" y="6118071"/>
                </a:lnTo>
                <a:lnTo>
                  <a:pt x="5050209" y="6079640"/>
                </a:lnTo>
                <a:lnTo>
                  <a:pt x="4929280" y="6029682"/>
                </a:lnTo>
                <a:lnTo>
                  <a:pt x="4800796" y="5969730"/>
                </a:lnTo>
                <a:lnTo>
                  <a:pt x="4663241" y="5898251"/>
                </a:lnTo>
                <a:lnTo>
                  <a:pt x="4515107" y="5816778"/>
                </a:lnTo>
                <a:lnTo>
                  <a:pt x="4354877" y="5723010"/>
                </a:lnTo>
                <a:lnTo>
                  <a:pt x="4180291" y="5619247"/>
                </a:lnTo>
                <a:lnTo>
                  <a:pt x="3990586" y="5503190"/>
                </a:lnTo>
                <a:lnTo>
                  <a:pt x="3783498" y="5377906"/>
                </a:lnTo>
                <a:lnTo>
                  <a:pt x="3558272" y="5240327"/>
                </a:lnTo>
                <a:lnTo>
                  <a:pt x="3313396" y="5092758"/>
                </a:lnTo>
                <a:lnTo>
                  <a:pt x="3046600" y="4932887"/>
                </a:lnTo>
                <a:lnTo>
                  <a:pt x="2756377" y="4763796"/>
                </a:lnTo>
                <a:lnTo>
                  <a:pt x="2466151" y="4595470"/>
                </a:lnTo>
                <a:lnTo>
                  <a:pt x="2195580" y="4442517"/>
                </a:lnTo>
                <a:lnTo>
                  <a:pt x="1946167" y="4302635"/>
                </a:lnTo>
                <a:lnTo>
                  <a:pt x="1714896" y="4174275"/>
                </a:lnTo>
                <a:lnTo>
                  <a:pt x="1504028" y="4057450"/>
                </a:lnTo>
                <a:lnTo>
                  <a:pt x="1309791" y="3949076"/>
                </a:lnTo>
                <a:lnTo>
                  <a:pt x="1132935" y="3849157"/>
                </a:lnTo>
                <a:lnTo>
                  <a:pt x="972706" y="3756157"/>
                </a:lnTo>
                <a:lnTo>
                  <a:pt x="827594" y="3667000"/>
                </a:lnTo>
                <a:lnTo>
                  <a:pt x="696841" y="3583223"/>
                </a:lnTo>
                <a:lnTo>
                  <a:pt x="581962" y="3501749"/>
                </a:lnTo>
                <a:lnTo>
                  <a:pt x="478417" y="3420279"/>
                </a:lnTo>
                <a:lnTo>
                  <a:pt x="387721" y="3340346"/>
                </a:lnTo>
                <a:lnTo>
                  <a:pt x="309877" y="3258104"/>
                </a:lnTo>
                <a:lnTo>
                  <a:pt x="241853" y="3172787"/>
                </a:lnTo>
                <a:lnTo>
                  <a:pt x="184416" y="3083631"/>
                </a:lnTo>
                <a:lnTo>
                  <a:pt x="136800" y="2989094"/>
                </a:lnTo>
                <a:lnTo>
                  <a:pt x="97499" y="2887639"/>
                </a:lnTo>
                <a:lnTo>
                  <a:pt x="65753" y="2777726"/>
                </a:lnTo>
                <a:lnTo>
                  <a:pt x="42324" y="2658593"/>
                </a:lnTo>
                <a:lnTo>
                  <a:pt x="23430" y="2528701"/>
                </a:lnTo>
                <a:lnTo>
                  <a:pt x="11339" y="2386508"/>
                </a:lnTo>
                <a:lnTo>
                  <a:pt x="3780" y="2231251"/>
                </a:lnTo>
                <a:lnTo>
                  <a:pt x="757" y="2060621"/>
                </a:lnTo>
                <a:lnTo>
                  <a:pt x="0" y="1873085"/>
                </a:lnTo>
                <a:lnTo>
                  <a:pt x="2270" y="1668635"/>
                </a:lnTo>
                <a:lnTo>
                  <a:pt x="6802" y="1446508"/>
                </a:lnTo>
                <a:lnTo>
                  <a:pt x="11339" y="1202863"/>
                </a:lnTo>
                <a:lnTo>
                  <a:pt x="16628" y="937696"/>
                </a:lnTo>
                <a:lnTo>
                  <a:pt x="21164" y="650237"/>
                </a:lnTo>
                <a:lnTo>
                  <a:pt x="24943" y="337417"/>
                </a:lnTo>
                <a:lnTo>
                  <a:pt x="26453" y="0"/>
                </a:lnTo>
                <a:close/>
              </a:path>
            </a:pathLst>
          </a:custGeom>
          <a:gradFill>
            <a:gsLst>
              <a:gs pos="100000">
                <a:srgbClr val="00BCD4">
                  <a:alpha val="0"/>
                </a:srgbClr>
              </a:gs>
              <a:gs pos="0">
                <a:srgbClr val="3488C6"/>
              </a:gs>
            </a:gsLst>
            <a:lin ang="5400000" scaled="1"/>
          </a:gradFill>
          <a:ln>
            <a:noFill/>
          </a:ln>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6" name="Rectangle: Rounded Corners 17"/>
          <p:cNvSpPr/>
          <p:nvPr/>
        </p:nvSpPr>
        <p:spPr>
          <a:xfrm>
            <a:off x="8944671" y="2074679"/>
            <a:ext cx="1726243" cy="3180753"/>
          </a:xfrm>
          <a:prstGeom prst="roundRect">
            <a:avLst>
              <a:gd name="adj" fmla="val 3058"/>
            </a:avLst>
          </a:prstGeom>
          <a:gradFill>
            <a:gsLst>
              <a:gs pos="0">
                <a:srgbClr val="4CEBFF"/>
              </a:gs>
              <a:gs pos="100000">
                <a:srgbClr val="00BCD4"/>
              </a:gs>
            </a:gsLst>
            <a:lin ang="5400000" scaled="1"/>
          </a:gradFill>
          <a:ln w="12700" cap="flat" cmpd="sng" algn="ctr">
            <a:no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8" name="Rectangle 19"/>
          <p:cNvSpPr/>
          <p:nvPr/>
        </p:nvSpPr>
        <p:spPr>
          <a:xfrm>
            <a:off x="9103995" y="2702560"/>
            <a:ext cx="1637030" cy="257175"/>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GB" altLang="zh-CN" sz="1200" b="1" i="0" u="none" strike="noStrike" kern="1200" cap="none" spc="30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ea"/>
                <a:sym typeface="+mn-lt"/>
              </a:rPr>
              <a:t>Technology</a:t>
            </a:r>
          </a:p>
        </p:txBody>
      </p:sp>
      <p:grpSp>
        <p:nvGrpSpPr>
          <p:cNvPr id="3" name="组合 2"/>
          <p:cNvGrpSpPr/>
          <p:nvPr/>
        </p:nvGrpSpPr>
        <p:grpSpPr>
          <a:xfrm>
            <a:off x="9238558" y="1347374"/>
            <a:ext cx="1138469" cy="1138469"/>
            <a:chOff x="9238558" y="1347374"/>
            <a:chExt cx="1138469" cy="1138469"/>
          </a:xfrm>
        </p:grpSpPr>
        <p:sp>
          <p:nvSpPr>
            <p:cNvPr id="27" name="Oval 17"/>
            <p:cNvSpPr/>
            <p:nvPr/>
          </p:nvSpPr>
          <p:spPr>
            <a:xfrm>
              <a:off x="9238558" y="1347374"/>
              <a:ext cx="1138469" cy="1138469"/>
            </a:xfrm>
            <a:prstGeom prst="ellipse">
              <a:avLst/>
            </a:prstGeom>
            <a:solidFill>
              <a:srgbClr val="4CEBFF"/>
            </a:solidFill>
            <a:ln w="12700" cap="flat" cmpd="sng" algn="ctr">
              <a:no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9" name="Freeform 27"/>
            <p:cNvSpPr>
              <a:spLocks noChangeArrowheads="1"/>
            </p:cNvSpPr>
            <p:nvPr/>
          </p:nvSpPr>
          <p:spPr bwMode="auto">
            <a:xfrm>
              <a:off x="9550508" y="1698762"/>
              <a:ext cx="514568" cy="435693"/>
            </a:xfrm>
            <a:custGeom>
              <a:avLst/>
              <a:gdLst>
                <a:gd name="T0" fmla="*/ 209171 w 602"/>
                <a:gd name="T1" fmla="*/ 183789 h 510"/>
                <a:gd name="T2" fmla="*/ 209171 w 602"/>
                <a:gd name="T3" fmla="*/ 183789 h 510"/>
                <a:gd name="T4" fmla="*/ 7587 w 602"/>
                <a:gd name="T5" fmla="*/ 183789 h 510"/>
                <a:gd name="T6" fmla="*/ 0 w 602"/>
                <a:gd name="T7" fmla="*/ 176206 h 510"/>
                <a:gd name="T8" fmla="*/ 0 w 602"/>
                <a:gd name="T9" fmla="*/ 173679 h 510"/>
                <a:gd name="T10" fmla="*/ 7587 w 602"/>
                <a:gd name="T11" fmla="*/ 163207 h 510"/>
                <a:gd name="T12" fmla="*/ 209171 w 602"/>
                <a:gd name="T13" fmla="*/ 163207 h 510"/>
                <a:gd name="T14" fmla="*/ 217119 w 602"/>
                <a:gd name="T15" fmla="*/ 173679 h 510"/>
                <a:gd name="T16" fmla="*/ 217119 w 602"/>
                <a:gd name="T17" fmla="*/ 176206 h 510"/>
                <a:gd name="T18" fmla="*/ 209171 w 602"/>
                <a:gd name="T19" fmla="*/ 183789 h 510"/>
                <a:gd name="T20" fmla="*/ 175935 w 602"/>
                <a:gd name="T21" fmla="*/ 153097 h 510"/>
                <a:gd name="T22" fmla="*/ 175935 w 602"/>
                <a:gd name="T23" fmla="*/ 153097 h 510"/>
                <a:gd name="T24" fmla="*/ 155704 w 602"/>
                <a:gd name="T25" fmla="*/ 153097 h 510"/>
                <a:gd name="T26" fmla="*/ 145589 w 602"/>
                <a:gd name="T27" fmla="*/ 142987 h 510"/>
                <a:gd name="T28" fmla="*/ 145589 w 602"/>
                <a:gd name="T29" fmla="*/ 10110 h 510"/>
                <a:gd name="T30" fmla="*/ 155704 w 602"/>
                <a:gd name="T31" fmla="*/ 0 h 510"/>
                <a:gd name="T32" fmla="*/ 175935 w 602"/>
                <a:gd name="T33" fmla="*/ 0 h 510"/>
                <a:gd name="T34" fmla="*/ 186411 w 602"/>
                <a:gd name="T35" fmla="*/ 10110 h 510"/>
                <a:gd name="T36" fmla="*/ 186411 w 602"/>
                <a:gd name="T37" fmla="*/ 142987 h 510"/>
                <a:gd name="T38" fmla="*/ 175935 w 602"/>
                <a:gd name="T39" fmla="*/ 153097 h 510"/>
                <a:gd name="T40" fmla="*/ 119939 w 602"/>
                <a:gd name="T41" fmla="*/ 153097 h 510"/>
                <a:gd name="T42" fmla="*/ 119939 w 602"/>
                <a:gd name="T43" fmla="*/ 153097 h 510"/>
                <a:gd name="T44" fmla="*/ 99708 w 602"/>
                <a:gd name="T45" fmla="*/ 153097 h 510"/>
                <a:gd name="T46" fmla="*/ 89232 w 602"/>
                <a:gd name="T47" fmla="*/ 142987 h 510"/>
                <a:gd name="T48" fmla="*/ 89232 w 602"/>
                <a:gd name="T49" fmla="*/ 58856 h 510"/>
                <a:gd name="T50" fmla="*/ 99708 w 602"/>
                <a:gd name="T51" fmla="*/ 48385 h 510"/>
                <a:gd name="T52" fmla="*/ 119939 w 602"/>
                <a:gd name="T53" fmla="*/ 48385 h 510"/>
                <a:gd name="T54" fmla="*/ 130054 w 602"/>
                <a:gd name="T55" fmla="*/ 58856 h 510"/>
                <a:gd name="T56" fmla="*/ 130054 w 602"/>
                <a:gd name="T57" fmla="*/ 142987 h 510"/>
                <a:gd name="T58" fmla="*/ 119939 w 602"/>
                <a:gd name="T59" fmla="*/ 153097 h 510"/>
                <a:gd name="T60" fmla="*/ 61053 w 602"/>
                <a:gd name="T61" fmla="*/ 153097 h 510"/>
                <a:gd name="T62" fmla="*/ 61053 w 602"/>
                <a:gd name="T63" fmla="*/ 153097 h 510"/>
                <a:gd name="T64" fmla="*/ 40823 w 602"/>
                <a:gd name="T65" fmla="*/ 153097 h 510"/>
                <a:gd name="T66" fmla="*/ 30707 w 602"/>
                <a:gd name="T67" fmla="*/ 142987 h 510"/>
                <a:gd name="T68" fmla="*/ 30707 w 602"/>
                <a:gd name="T69" fmla="*/ 107240 h 510"/>
                <a:gd name="T70" fmla="*/ 40823 w 602"/>
                <a:gd name="T71" fmla="*/ 97130 h 510"/>
                <a:gd name="T72" fmla="*/ 61053 w 602"/>
                <a:gd name="T73" fmla="*/ 97130 h 510"/>
                <a:gd name="T74" fmla="*/ 71530 w 602"/>
                <a:gd name="T75" fmla="*/ 107240 h 510"/>
                <a:gd name="T76" fmla="*/ 71530 w 602"/>
                <a:gd name="T77" fmla="*/ 142987 h 510"/>
                <a:gd name="T78" fmla="*/ 61053 w 602"/>
                <a:gd name="T79" fmla="*/ 15309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ysClr val="window" lastClr="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30" name="Rectangle 24"/>
          <p:cNvSpPr/>
          <p:nvPr/>
        </p:nvSpPr>
        <p:spPr>
          <a:xfrm>
            <a:off x="8951595" y="2994025"/>
            <a:ext cx="1757045" cy="2491740"/>
          </a:xfrm>
          <a:prstGeom prst="rect">
            <a:avLst/>
          </a:prstGeom>
        </p:spPr>
        <p:txBody>
          <a:bodyPr wrap="square">
            <a:spAutoFit/>
          </a:bodyPr>
          <a:lstStyle/>
          <a:p>
            <a:pPr lvl="0" algn="ctr">
              <a:lnSpc>
                <a:spcPct val="130000"/>
              </a:lnSpc>
            </a:pPr>
            <a:r>
              <a:rPr lang="en-GB" sz="1000" b="1" dirty="0">
                <a:solidFill>
                  <a:schemeClr val="tx1"/>
                </a:solidFill>
                <a:cs typeface="+mn-ea"/>
                <a:sym typeface="+mn-lt"/>
              </a:rPr>
              <a:t>The forage seed production and practiced adoption technology were also expanded by other partners and generated income and enhanced asset building for the households that resulted in social prestige’s to the members </a:t>
            </a:r>
          </a:p>
        </p:txBody>
      </p:sp>
      <p:sp>
        <p:nvSpPr>
          <p:cNvPr id="31" name="Rectangle: Rounded Corners 15"/>
          <p:cNvSpPr/>
          <p:nvPr/>
        </p:nvSpPr>
        <p:spPr>
          <a:xfrm>
            <a:off x="6987090" y="2074680"/>
            <a:ext cx="1726243" cy="3180754"/>
          </a:xfrm>
          <a:prstGeom prst="roundRect">
            <a:avLst>
              <a:gd name="adj" fmla="val 3058"/>
            </a:avLst>
          </a:prstGeom>
          <a:gradFill>
            <a:gsLst>
              <a:gs pos="0">
                <a:srgbClr val="107CD6"/>
              </a:gs>
              <a:gs pos="100000">
                <a:srgbClr val="107CD6">
                  <a:lumMod val="75000"/>
                </a:srgbClr>
              </a:gs>
            </a:gsLst>
            <a:lin ang="5400000" scaled="1"/>
          </a:gradFill>
          <a:ln w="12700" cap="flat" cmpd="sng" algn="ctr">
            <a:no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3" name="Rectangle 12"/>
          <p:cNvSpPr/>
          <p:nvPr/>
        </p:nvSpPr>
        <p:spPr>
          <a:xfrm>
            <a:off x="7149465" y="3213100"/>
            <a:ext cx="1410970" cy="1907540"/>
          </a:xfrm>
          <a:prstGeom prst="rect">
            <a:avLst/>
          </a:prstGeom>
        </p:spPr>
        <p:txBody>
          <a:bodyPr wrap="square">
            <a:noAutofit/>
          </a:bodyPr>
          <a:lstStyle/>
          <a:p>
            <a:pPr lvl="0" algn="ctr">
              <a:lnSpc>
                <a:spcPct val="130000"/>
              </a:lnSpc>
            </a:pPr>
            <a:r>
              <a:rPr lang="en-GB" sz="900" b="1" dirty="0">
                <a:solidFill>
                  <a:prstClr val="white"/>
                </a:solidFill>
                <a:cs typeface="+mn-ea"/>
                <a:sym typeface="+mn-lt"/>
              </a:rPr>
              <a:t>Fattening and m</a:t>
            </a:r>
            <a:r>
              <a:rPr lang="en-GB" sz="1000" b="1" dirty="0">
                <a:solidFill>
                  <a:prstClr val="white"/>
                </a:solidFill>
                <a:cs typeface="+mn-ea"/>
                <a:sym typeface="+mn-lt"/>
              </a:rPr>
              <a:t>arketing</a:t>
            </a:r>
            <a:r>
              <a:rPr lang="en-US" altLang="en-GB" sz="1000" b="1" dirty="0">
                <a:solidFill>
                  <a:prstClr val="white"/>
                </a:solidFill>
                <a:cs typeface="+mn-ea"/>
                <a:sym typeface="+mn-lt"/>
              </a:rPr>
              <a:t> </a:t>
            </a:r>
            <a:r>
              <a:rPr lang="en-GB" sz="1000" b="1" dirty="0">
                <a:solidFill>
                  <a:prstClr val="white"/>
                </a:solidFill>
                <a:cs typeface="+mn-ea"/>
                <a:sym typeface="+mn-lt"/>
              </a:rPr>
              <a:t>of small ruminants through market linkages   helped as diversified income source for pastoralists, in particular for women</a:t>
            </a:r>
            <a:endParaRPr kumimoji="0" lang="en-US" sz="1000" b="1"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4" name="Rectangle 13"/>
          <p:cNvSpPr/>
          <p:nvPr/>
        </p:nvSpPr>
        <p:spPr>
          <a:xfrm>
            <a:off x="7149696" y="2702608"/>
            <a:ext cx="1407507" cy="3416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GB" altLang="zh-CN" sz="1800" b="0" i="0" u="none" strike="noStrike" kern="1200" cap="none" spc="30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rPr>
              <a:t>Women</a:t>
            </a:r>
            <a:endParaRPr kumimoji="0" lang="zh-CN" altLang="en-US" sz="1800" b="0" i="0" u="none" strike="noStrike" kern="1200" cap="none" spc="30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2" name="组合 1"/>
          <p:cNvGrpSpPr/>
          <p:nvPr/>
        </p:nvGrpSpPr>
        <p:grpSpPr>
          <a:xfrm>
            <a:off x="7284216" y="1347374"/>
            <a:ext cx="1138469" cy="1138469"/>
            <a:chOff x="7284216" y="1347374"/>
            <a:chExt cx="1138469" cy="1138469"/>
          </a:xfrm>
        </p:grpSpPr>
        <p:sp>
          <p:nvSpPr>
            <p:cNvPr id="32" name="Oval 11"/>
            <p:cNvSpPr/>
            <p:nvPr/>
          </p:nvSpPr>
          <p:spPr>
            <a:xfrm>
              <a:off x="7284216" y="1347374"/>
              <a:ext cx="1138469" cy="1138469"/>
            </a:xfrm>
            <a:prstGeom prst="ellipse">
              <a:avLst/>
            </a:prstGeom>
            <a:solidFill>
              <a:srgbClr val="107CD6"/>
            </a:solidFill>
            <a:ln w="12700" cap="flat" cmpd="sng" algn="ctr">
              <a:no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5" name="Freeform 120"/>
            <p:cNvSpPr>
              <a:spLocks noChangeArrowheads="1"/>
            </p:cNvSpPr>
            <p:nvPr/>
          </p:nvSpPr>
          <p:spPr bwMode="auto">
            <a:xfrm>
              <a:off x="7596167" y="1711909"/>
              <a:ext cx="514566" cy="409399"/>
            </a:xfrm>
            <a:custGeom>
              <a:avLst/>
              <a:gdLst>
                <a:gd name="T0" fmla="*/ 217118 w 602"/>
                <a:gd name="T1" fmla="*/ 38054 h 482"/>
                <a:gd name="T2" fmla="*/ 217118 w 602"/>
                <a:gd name="T3" fmla="*/ 38054 h 482"/>
                <a:gd name="T4" fmla="*/ 217118 w 602"/>
                <a:gd name="T5" fmla="*/ 38054 h 482"/>
                <a:gd name="T6" fmla="*/ 186411 w 602"/>
                <a:gd name="T7" fmla="*/ 104109 h 482"/>
                <a:gd name="T8" fmla="*/ 186411 w 602"/>
                <a:gd name="T9" fmla="*/ 104109 h 482"/>
                <a:gd name="T10" fmla="*/ 178824 w 602"/>
                <a:gd name="T11" fmla="*/ 111648 h 482"/>
                <a:gd name="T12" fmla="*/ 178824 w 602"/>
                <a:gd name="T13" fmla="*/ 111648 h 482"/>
                <a:gd name="T14" fmla="*/ 89231 w 602"/>
                <a:gd name="T15" fmla="*/ 116674 h 482"/>
                <a:gd name="T16" fmla="*/ 94289 w 602"/>
                <a:gd name="T17" fmla="*/ 132111 h 482"/>
                <a:gd name="T18" fmla="*/ 191468 w 602"/>
                <a:gd name="T19" fmla="*/ 132111 h 482"/>
                <a:gd name="T20" fmla="*/ 212060 w 602"/>
                <a:gd name="T21" fmla="*/ 152215 h 482"/>
                <a:gd name="T22" fmla="*/ 191468 w 602"/>
                <a:gd name="T23" fmla="*/ 172678 h 482"/>
                <a:gd name="T24" fmla="*/ 171238 w 602"/>
                <a:gd name="T25" fmla="*/ 152215 h 482"/>
                <a:gd name="T26" fmla="*/ 74058 w 602"/>
                <a:gd name="T27" fmla="*/ 152215 h 482"/>
                <a:gd name="T28" fmla="*/ 53467 w 602"/>
                <a:gd name="T29" fmla="*/ 172678 h 482"/>
                <a:gd name="T30" fmla="*/ 33236 w 602"/>
                <a:gd name="T31" fmla="*/ 152215 h 482"/>
                <a:gd name="T32" fmla="*/ 53467 w 602"/>
                <a:gd name="T33" fmla="*/ 132111 h 482"/>
                <a:gd name="T34" fmla="*/ 74058 w 602"/>
                <a:gd name="T35" fmla="*/ 132111 h 482"/>
                <a:gd name="T36" fmla="*/ 33236 w 602"/>
                <a:gd name="T37" fmla="*/ 20463 h 482"/>
                <a:gd name="T38" fmla="*/ 10115 w 602"/>
                <a:gd name="T39" fmla="*/ 20463 h 482"/>
                <a:gd name="T40" fmla="*/ 0 w 602"/>
                <a:gd name="T41" fmla="*/ 10052 h 482"/>
                <a:gd name="T42" fmla="*/ 10115 w 602"/>
                <a:gd name="T43" fmla="*/ 0 h 482"/>
                <a:gd name="T44" fmla="*/ 40822 w 602"/>
                <a:gd name="T45" fmla="*/ 0 h 482"/>
                <a:gd name="T46" fmla="*/ 50938 w 602"/>
                <a:gd name="T47" fmla="*/ 5026 h 482"/>
                <a:gd name="T48" fmla="*/ 50938 w 602"/>
                <a:gd name="T49" fmla="*/ 5026 h 482"/>
                <a:gd name="T50" fmla="*/ 56357 w 602"/>
                <a:gd name="T51" fmla="*/ 22976 h 482"/>
                <a:gd name="T52" fmla="*/ 206641 w 602"/>
                <a:gd name="T53" fmla="*/ 22976 h 482"/>
                <a:gd name="T54" fmla="*/ 217118 w 602"/>
                <a:gd name="T55" fmla="*/ 33028 h 482"/>
                <a:gd name="T56" fmla="*/ 217118 w 602"/>
                <a:gd name="T57" fmla="*/ 38054 h 482"/>
                <a:gd name="T58" fmla="*/ 63943 w 602"/>
                <a:gd name="T59" fmla="*/ 43080 h 482"/>
                <a:gd name="T60" fmla="*/ 63943 w 602"/>
                <a:gd name="T61" fmla="*/ 43080 h 482"/>
                <a:gd name="T62" fmla="*/ 81645 w 602"/>
                <a:gd name="T63" fmla="*/ 96570 h 482"/>
                <a:gd name="T64" fmla="*/ 171238 w 602"/>
                <a:gd name="T65" fmla="*/ 91544 h 482"/>
                <a:gd name="T66" fmla="*/ 191468 w 602"/>
                <a:gd name="T67" fmla="*/ 43080 h 482"/>
                <a:gd name="T68" fmla="*/ 63943 w 602"/>
                <a:gd name="T69" fmla="*/ 43080 h 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2" h="482">
                  <a:moveTo>
                    <a:pt x="601" y="106"/>
                  </a:moveTo>
                  <a:lnTo>
                    <a:pt x="601" y="106"/>
                  </a:lnTo>
                  <a:cubicBezTo>
                    <a:pt x="516" y="290"/>
                    <a:pt x="516" y="290"/>
                    <a:pt x="516" y="290"/>
                  </a:cubicBezTo>
                  <a:cubicBezTo>
                    <a:pt x="509" y="304"/>
                    <a:pt x="502" y="311"/>
                    <a:pt x="495" y="311"/>
                  </a:cubicBezTo>
                  <a:cubicBezTo>
                    <a:pt x="247" y="325"/>
                    <a:pt x="247" y="325"/>
                    <a:pt x="247" y="325"/>
                  </a:cubicBezTo>
                  <a:cubicBezTo>
                    <a:pt x="261" y="368"/>
                    <a:pt x="261" y="368"/>
                    <a:pt x="261" y="368"/>
                  </a:cubicBezTo>
                  <a:cubicBezTo>
                    <a:pt x="530" y="368"/>
                    <a:pt x="530" y="368"/>
                    <a:pt x="530" y="368"/>
                  </a:cubicBezTo>
                  <a:cubicBezTo>
                    <a:pt x="558" y="368"/>
                    <a:pt x="587" y="389"/>
                    <a:pt x="587" y="424"/>
                  </a:cubicBezTo>
                  <a:cubicBezTo>
                    <a:pt x="587" y="453"/>
                    <a:pt x="558" y="481"/>
                    <a:pt x="530" y="481"/>
                  </a:cubicBezTo>
                  <a:cubicBezTo>
                    <a:pt x="495" y="481"/>
                    <a:pt x="474" y="453"/>
                    <a:pt x="474" y="424"/>
                  </a:cubicBezTo>
                  <a:cubicBezTo>
                    <a:pt x="205" y="424"/>
                    <a:pt x="205" y="424"/>
                    <a:pt x="205" y="424"/>
                  </a:cubicBezTo>
                  <a:cubicBezTo>
                    <a:pt x="205" y="453"/>
                    <a:pt x="184" y="481"/>
                    <a:pt x="148" y="481"/>
                  </a:cubicBezTo>
                  <a:cubicBezTo>
                    <a:pt x="120" y="481"/>
                    <a:pt x="92" y="453"/>
                    <a:pt x="92" y="424"/>
                  </a:cubicBezTo>
                  <a:cubicBezTo>
                    <a:pt x="92" y="389"/>
                    <a:pt x="120" y="368"/>
                    <a:pt x="148" y="368"/>
                  </a:cubicBezTo>
                  <a:cubicBezTo>
                    <a:pt x="205" y="368"/>
                    <a:pt x="205" y="368"/>
                    <a:pt x="205" y="368"/>
                  </a:cubicBezTo>
                  <a:cubicBezTo>
                    <a:pt x="92" y="57"/>
                    <a:pt x="92" y="57"/>
                    <a:pt x="92" y="57"/>
                  </a:cubicBezTo>
                  <a:cubicBezTo>
                    <a:pt x="28" y="57"/>
                    <a:pt x="28" y="57"/>
                    <a:pt x="28" y="57"/>
                  </a:cubicBezTo>
                  <a:cubicBezTo>
                    <a:pt x="14" y="57"/>
                    <a:pt x="0" y="42"/>
                    <a:pt x="0" y="28"/>
                  </a:cubicBezTo>
                  <a:cubicBezTo>
                    <a:pt x="0" y="7"/>
                    <a:pt x="14" y="0"/>
                    <a:pt x="28" y="0"/>
                  </a:cubicBezTo>
                  <a:cubicBezTo>
                    <a:pt x="113" y="0"/>
                    <a:pt x="113" y="0"/>
                    <a:pt x="113" y="0"/>
                  </a:cubicBezTo>
                  <a:cubicBezTo>
                    <a:pt x="127" y="0"/>
                    <a:pt x="134" y="7"/>
                    <a:pt x="141" y="14"/>
                  </a:cubicBezTo>
                  <a:cubicBezTo>
                    <a:pt x="156" y="64"/>
                    <a:pt x="156" y="64"/>
                    <a:pt x="156" y="64"/>
                  </a:cubicBezTo>
                  <a:cubicBezTo>
                    <a:pt x="572" y="64"/>
                    <a:pt x="572" y="64"/>
                    <a:pt x="572" y="64"/>
                  </a:cubicBezTo>
                  <a:cubicBezTo>
                    <a:pt x="594" y="64"/>
                    <a:pt x="601" y="78"/>
                    <a:pt x="601" y="92"/>
                  </a:cubicBezTo>
                  <a:cubicBezTo>
                    <a:pt x="601" y="99"/>
                    <a:pt x="601" y="99"/>
                    <a:pt x="601" y="106"/>
                  </a:cubicBezTo>
                  <a:close/>
                  <a:moveTo>
                    <a:pt x="177" y="120"/>
                  </a:moveTo>
                  <a:lnTo>
                    <a:pt x="177" y="120"/>
                  </a:lnTo>
                  <a:cubicBezTo>
                    <a:pt x="226" y="269"/>
                    <a:pt x="226" y="269"/>
                    <a:pt x="226" y="269"/>
                  </a:cubicBezTo>
                  <a:cubicBezTo>
                    <a:pt x="474" y="255"/>
                    <a:pt x="474" y="255"/>
                    <a:pt x="474" y="255"/>
                  </a:cubicBezTo>
                  <a:cubicBezTo>
                    <a:pt x="530" y="120"/>
                    <a:pt x="530" y="120"/>
                    <a:pt x="530" y="120"/>
                  </a:cubicBezTo>
                  <a:lnTo>
                    <a:pt x="177" y="120"/>
                  </a:lnTo>
                  <a:close/>
                </a:path>
              </a:pathLst>
            </a:custGeom>
            <a:solidFill>
              <a:sysClr val="window" lastClr="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36" name="Rectangle: Rounded Corners 1"/>
          <p:cNvSpPr/>
          <p:nvPr/>
        </p:nvSpPr>
        <p:spPr>
          <a:xfrm>
            <a:off x="5029509" y="2074679"/>
            <a:ext cx="1726243" cy="3180754"/>
          </a:xfrm>
          <a:prstGeom prst="roundRect">
            <a:avLst>
              <a:gd name="adj" fmla="val 3058"/>
            </a:avLst>
          </a:prstGeom>
          <a:gradFill>
            <a:gsLst>
              <a:gs pos="0">
                <a:srgbClr val="4BD1FB"/>
              </a:gs>
              <a:gs pos="100000">
                <a:srgbClr val="4BD1FB">
                  <a:lumMod val="75000"/>
                </a:srgbClr>
              </a:gs>
            </a:gsLst>
            <a:lin ang="5400000" scaled="1"/>
          </a:gradFill>
          <a:ln w="12700" cap="flat" cmpd="sng" algn="ctr">
            <a:noFill/>
            <a:prstDash val="solid"/>
            <a:miter lim="800000"/>
          </a:ln>
          <a:effectLst>
            <a:outerShdw blurRad="977900" dist="381000" dir="5400000" algn="t" rotWithShape="0">
              <a:prstClr val="black">
                <a:alpha val="41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37" name="Group 4"/>
          <p:cNvGrpSpPr/>
          <p:nvPr/>
        </p:nvGrpSpPr>
        <p:grpSpPr>
          <a:xfrm>
            <a:off x="5323396" y="1347374"/>
            <a:ext cx="1138469" cy="1138469"/>
            <a:chOff x="9026205" y="2300734"/>
            <a:chExt cx="1882543" cy="1882543"/>
          </a:xfrm>
        </p:grpSpPr>
        <p:sp>
          <p:nvSpPr>
            <p:cNvPr id="38" name="Oval 7"/>
            <p:cNvSpPr/>
            <p:nvPr/>
          </p:nvSpPr>
          <p:spPr>
            <a:xfrm>
              <a:off x="9026205" y="2300734"/>
              <a:ext cx="1882543" cy="1882543"/>
            </a:xfrm>
            <a:prstGeom prst="ellipse">
              <a:avLst/>
            </a:prstGeom>
            <a:solidFill>
              <a:srgbClr val="4BD1FB"/>
            </a:solidFill>
            <a:ln w="12700" cap="flat" cmpd="sng" algn="ctr">
              <a:noFill/>
              <a:prstDash val="solid"/>
              <a:miter lim="800000"/>
            </a:ln>
            <a:effectLst>
              <a:outerShdw blurRad="863600" dist="38100" dir="5400000" algn="t" rotWithShape="0">
                <a:prstClr val="black">
                  <a:alpha val="28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9" name="Freeform 34"/>
            <p:cNvSpPr>
              <a:spLocks noChangeArrowheads="1"/>
            </p:cNvSpPr>
            <p:nvPr/>
          </p:nvSpPr>
          <p:spPr bwMode="auto">
            <a:xfrm>
              <a:off x="9604254" y="2881434"/>
              <a:ext cx="726444" cy="721142"/>
            </a:xfrm>
            <a:custGeom>
              <a:avLst/>
              <a:gdLst>
                <a:gd name="T0" fmla="*/ 207002 w 602"/>
                <a:gd name="T1" fmla="*/ 40594 h 601"/>
                <a:gd name="T2" fmla="*/ 207002 w 602"/>
                <a:gd name="T3" fmla="*/ 40594 h 601"/>
                <a:gd name="T4" fmla="*/ 196526 w 602"/>
                <a:gd name="T5" fmla="*/ 40594 h 601"/>
                <a:gd name="T6" fmla="*/ 196526 w 602"/>
                <a:gd name="T7" fmla="*/ 96275 h 601"/>
                <a:gd name="T8" fmla="*/ 196526 w 602"/>
                <a:gd name="T9" fmla="*/ 144412 h 601"/>
                <a:gd name="T10" fmla="*/ 196526 w 602"/>
                <a:gd name="T11" fmla="*/ 154830 h 601"/>
                <a:gd name="T12" fmla="*/ 186411 w 602"/>
                <a:gd name="T13" fmla="*/ 164889 h 601"/>
                <a:gd name="T14" fmla="*/ 132944 w 602"/>
                <a:gd name="T15" fmla="*/ 164889 h 601"/>
                <a:gd name="T16" fmla="*/ 166180 w 602"/>
                <a:gd name="T17" fmla="*/ 197938 h 601"/>
                <a:gd name="T18" fmla="*/ 166180 w 602"/>
                <a:gd name="T19" fmla="*/ 197938 h 601"/>
                <a:gd name="T20" fmla="*/ 168709 w 602"/>
                <a:gd name="T21" fmla="*/ 205482 h 601"/>
                <a:gd name="T22" fmla="*/ 158232 w 602"/>
                <a:gd name="T23" fmla="*/ 215541 h 601"/>
                <a:gd name="T24" fmla="*/ 153175 w 602"/>
                <a:gd name="T25" fmla="*/ 213026 h 601"/>
                <a:gd name="T26" fmla="*/ 153175 w 602"/>
                <a:gd name="T27" fmla="*/ 213026 h 601"/>
                <a:gd name="T28" fmla="*/ 117410 w 602"/>
                <a:gd name="T29" fmla="*/ 180336 h 601"/>
                <a:gd name="T30" fmla="*/ 117410 w 602"/>
                <a:gd name="T31" fmla="*/ 205482 h 601"/>
                <a:gd name="T32" fmla="*/ 107294 w 602"/>
                <a:gd name="T33" fmla="*/ 215541 h 601"/>
                <a:gd name="T34" fmla="*/ 97179 w 602"/>
                <a:gd name="T35" fmla="*/ 205482 h 601"/>
                <a:gd name="T36" fmla="*/ 97179 w 602"/>
                <a:gd name="T37" fmla="*/ 180336 h 601"/>
                <a:gd name="T38" fmla="*/ 63943 w 602"/>
                <a:gd name="T39" fmla="*/ 213026 h 601"/>
                <a:gd name="T40" fmla="*/ 63943 w 602"/>
                <a:gd name="T41" fmla="*/ 213026 h 601"/>
                <a:gd name="T42" fmla="*/ 56357 w 602"/>
                <a:gd name="T43" fmla="*/ 215541 h 601"/>
                <a:gd name="T44" fmla="*/ 45880 w 602"/>
                <a:gd name="T45" fmla="*/ 205482 h 601"/>
                <a:gd name="T46" fmla="*/ 51299 w 602"/>
                <a:gd name="T47" fmla="*/ 197938 h 601"/>
                <a:gd name="T48" fmla="*/ 51299 w 602"/>
                <a:gd name="T49" fmla="*/ 197938 h 601"/>
                <a:gd name="T50" fmla="*/ 84174 w 602"/>
                <a:gd name="T51" fmla="*/ 164889 h 601"/>
                <a:gd name="T52" fmla="*/ 30707 w 602"/>
                <a:gd name="T53" fmla="*/ 164889 h 601"/>
                <a:gd name="T54" fmla="*/ 20592 w 602"/>
                <a:gd name="T55" fmla="*/ 154830 h 601"/>
                <a:gd name="T56" fmla="*/ 20592 w 602"/>
                <a:gd name="T57" fmla="*/ 144412 h 601"/>
                <a:gd name="T58" fmla="*/ 20592 w 602"/>
                <a:gd name="T59" fmla="*/ 96275 h 601"/>
                <a:gd name="T60" fmla="*/ 20592 w 602"/>
                <a:gd name="T61" fmla="*/ 40594 h 601"/>
                <a:gd name="T62" fmla="*/ 10477 w 602"/>
                <a:gd name="T63" fmla="*/ 40594 h 601"/>
                <a:gd name="T64" fmla="*/ 0 w 602"/>
                <a:gd name="T65" fmla="*/ 30176 h 601"/>
                <a:gd name="T66" fmla="*/ 10477 w 602"/>
                <a:gd name="T67" fmla="*/ 20117 h 601"/>
                <a:gd name="T68" fmla="*/ 97179 w 602"/>
                <a:gd name="T69" fmla="*/ 20117 h 601"/>
                <a:gd name="T70" fmla="*/ 97179 w 602"/>
                <a:gd name="T71" fmla="*/ 10059 h 601"/>
                <a:gd name="T72" fmla="*/ 107294 w 602"/>
                <a:gd name="T73" fmla="*/ 0 h 601"/>
                <a:gd name="T74" fmla="*/ 117410 w 602"/>
                <a:gd name="T75" fmla="*/ 10059 h 601"/>
                <a:gd name="T76" fmla="*/ 117410 w 602"/>
                <a:gd name="T77" fmla="*/ 20117 h 601"/>
                <a:gd name="T78" fmla="*/ 207002 w 602"/>
                <a:gd name="T79" fmla="*/ 20117 h 601"/>
                <a:gd name="T80" fmla="*/ 217118 w 602"/>
                <a:gd name="T81" fmla="*/ 30176 h 601"/>
                <a:gd name="T82" fmla="*/ 207002 w 602"/>
                <a:gd name="T83" fmla="*/ 40594 h 601"/>
                <a:gd name="T84" fmla="*/ 176295 w 602"/>
                <a:gd name="T85" fmla="*/ 86216 h 601"/>
                <a:gd name="T86" fmla="*/ 176295 w 602"/>
                <a:gd name="T87" fmla="*/ 86216 h 601"/>
                <a:gd name="T88" fmla="*/ 176295 w 602"/>
                <a:gd name="T89" fmla="*/ 76158 h 601"/>
                <a:gd name="T90" fmla="*/ 176295 w 602"/>
                <a:gd name="T91" fmla="*/ 40594 h 601"/>
                <a:gd name="T92" fmla="*/ 40822 w 602"/>
                <a:gd name="T93" fmla="*/ 40594 h 601"/>
                <a:gd name="T94" fmla="*/ 40822 w 602"/>
                <a:gd name="T95" fmla="*/ 76158 h 601"/>
                <a:gd name="T96" fmla="*/ 40822 w 602"/>
                <a:gd name="T97" fmla="*/ 86216 h 601"/>
                <a:gd name="T98" fmla="*/ 40822 w 602"/>
                <a:gd name="T99" fmla="*/ 144412 h 601"/>
                <a:gd name="T100" fmla="*/ 176295 w 602"/>
                <a:gd name="T101" fmla="*/ 144412 h 601"/>
                <a:gd name="T102" fmla="*/ 176295 w 602"/>
                <a:gd name="T103" fmla="*/ 86216 h 6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cubicBezTo>
                    <a:pt x="467" y="558"/>
                    <a:pt x="467" y="565"/>
                    <a:pt x="467" y="572"/>
                  </a:cubicBezTo>
                  <a:cubicBezTo>
                    <a:pt x="467" y="586"/>
                    <a:pt x="460" y="600"/>
                    <a:pt x="438" y="600"/>
                  </a:cubicBezTo>
                  <a:cubicBezTo>
                    <a:pt x="431" y="600"/>
                    <a:pt x="424" y="600"/>
                    <a:pt x="424" y="593"/>
                  </a:cubicBez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cubicBezTo>
                    <a:pt x="170" y="600"/>
                    <a:pt x="163" y="600"/>
                    <a:pt x="156" y="600"/>
                  </a:cubicBezTo>
                  <a:cubicBezTo>
                    <a:pt x="142" y="600"/>
                    <a:pt x="127" y="586"/>
                    <a:pt x="127" y="572"/>
                  </a:cubicBezTo>
                  <a:cubicBezTo>
                    <a:pt x="127" y="565"/>
                    <a:pt x="135" y="558"/>
                    <a:pt x="142" y="551"/>
                  </a:cubicBez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ysClr val="window" lastClr="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40" name="Rectangle 6"/>
          <p:cNvSpPr/>
          <p:nvPr/>
        </p:nvSpPr>
        <p:spPr>
          <a:xfrm>
            <a:off x="5188877" y="2702610"/>
            <a:ext cx="1407507" cy="339725"/>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GB" altLang="zh-CN" sz="1800" b="1" i="0" u="none" strike="noStrike" kern="1200" cap="none" spc="30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ea"/>
                <a:sym typeface="+mn-lt"/>
              </a:rPr>
              <a:t>CIG</a:t>
            </a:r>
          </a:p>
        </p:txBody>
      </p:sp>
      <p:sp>
        <p:nvSpPr>
          <p:cNvPr id="41" name="Rectangle 23"/>
          <p:cNvSpPr/>
          <p:nvPr/>
        </p:nvSpPr>
        <p:spPr>
          <a:xfrm>
            <a:off x="5181859" y="3121555"/>
            <a:ext cx="1410821" cy="2326640"/>
          </a:xfrm>
          <a:prstGeom prst="rect">
            <a:avLst/>
          </a:prstGeom>
        </p:spPr>
        <p:txBody>
          <a:bodyPr wrap="square">
            <a:spAutoFit/>
          </a:bodyPr>
          <a:lstStyle/>
          <a:p>
            <a:pPr lvl="0" algn="ctr">
              <a:lnSpc>
                <a:spcPct val="130000"/>
              </a:lnSpc>
            </a:pPr>
            <a:r>
              <a:rPr lang="en-GB" sz="800" b="1" dirty="0">
                <a:solidFill>
                  <a:schemeClr val="tx1"/>
                </a:solidFill>
                <a:cs typeface="+mn-ea"/>
                <a:sym typeface="+mn-lt"/>
              </a:rPr>
              <a:t>Establishment of cooperatives (IGA groups) CAHWs and CBGs helped the introduction of different crop technologies/inputs and service delivery (animal health/vaccination), that brought additional income source and job opportunities to pastoral areas</a:t>
            </a:r>
            <a:endParaRPr kumimoji="0" lang="en-GB" sz="8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2" name="Freeform 1125"/>
          <p:cNvSpPr/>
          <p:nvPr/>
        </p:nvSpPr>
        <p:spPr bwMode="auto">
          <a:xfrm>
            <a:off x="8655330" y="151586"/>
            <a:ext cx="1193799" cy="1195788"/>
          </a:xfrm>
          <a:custGeom>
            <a:avLst/>
            <a:gdLst>
              <a:gd name="T0" fmla="*/ 1370 w 1401"/>
              <a:gd name="T1" fmla="*/ 234 h 1401"/>
              <a:gd name="T2" fmla="*/ 1250 w 1401"/>
              <a:gd name="T3" fmla="*/ 239 h 1401"/>
              <a:gd name="T4" fmla="*/ 1147 w 1401"/>
              <a:gd name="T5" fmla="*/ 239 h 1401"/>
              <a:gd name="T6" fmla="*/ 1147 w 1401"/>
              <a:gd name="T7" fmla="*/ 342 h 1401"/>
              <a:gd name="T8" fmla="*/ 1142 w 1401"/>
              <a:gd name="T9" fmla="*/ 461 h 1401"/>
              <a:gd name="T10" fmla="*/ 1023 w 1401"/>
              <a:gd name="T11" fmla="*/ 466 h 1401"/>
              <a:gd name="T12" fmla="*/ 920 w 1401"/>
              <a:gd name="T13" fmla="*/ 466 h 1401"/>
              <a:gd name="T14" fmla="*/ 920 w 1401"/>
              <a:gd name="T15" fmla="*/ 569 h 1401"/>
              <a:gd name="T16" fmla="*/ 915 w 1401"/>
              <a:gd name="T17" fmla="*/ 688 h 1401"/>
              <a:gd name="T18" fmla="*/ 796 w 1401"/>
              <a:gd name="T19" fmla="*/ 693 h 1401"/>
              <a:gd name="T20" fmla="*/ 693 w 1401"/>
              <a:gd name="T21" fmla="*/ 693 h 1401"/>
              <a:gd name="T22" fmla="*/ 693 w 1401"/>
              <a:gd name="T23" fmla="*/ 796 h 1401"/>
              <a:gd name="T24" fmla="*/ 688 w 1401"/>
              <a:gd name="T25" fmla="*/ 915 h 1401"/>
              <a:gd name="T26" fmla="*/ 569 w 1401"/>
              <a:gd name="T27" fmla="*/ 920 h 1401"/>
              <a:gd name="T28" fmla="*/ 466 w 1401"/>
              <a:gd name="T29" fmla="*/ 920 h 1401"/>
              <a:gd name="T30" fmla="*/ 466 w 1401"/>
              <a:gd name="T31" fmla="*/ 1023 h 1401"/>
              <a:gd name="T32" fmla="*/ 461 w 1401"/>
              <a:gd name="T33" fmla="*/ 1142 h 1401"/>
              <a:gd name="T34" fmla="*/ 342 w 1401"/>
              <a:gd name="T35" fmla="*/ 1147 h 1401"/>
              <a:gd name="T36" fmla="*/ 239 w 1401"/>
              <a:gd name="T37" fmla="*/ 1147 h 1401"/>
              <a:gd name="T38" fmla="*/ 239 w 1401"/>
              <a:gd name="T39" fmla="*/ 1250 h 1401"/>
              <a:gd name="T40" fmla="*/ 234 w 1401"/>
              <a:gd name="T41" fmla="*/ 1369 h 1401"/>
              <a:gd name="T42" fmla="*/ 115 w 1401"/>
              <a:gd name="T43" fmla="*/ 1374 h 1401"/>
              <a:gd name="T44" fmla="*/ 12 w 1401"/>
              <a:gd name="T45" fmla="*/ 1374 h 1401"/>
              <a:gd name="T46" fmla="*/ 0 w 1401"/>
              <a:gd name="T47" fmla="*/ 1363 h 1401"/>
              <a:gd name="T48" fmla="*/ 120 w 1401"/>
              <a:gd name="T49" fmla="*/ 1358 h 1401"/>
              <a:gd name="T50" fmla="*/ 223 w 1401"/>
              <a:gd name="T51" fmla="*/ 1358 h 1401"/>
              <a:gd name="T52" fmla="*/ 223 w 1401"/>
              <a:gd name="T53" fmla="*/ 1255 h 1401"/>
              <a:gd name="T54" fmla="*/ 227 w 1401"/>
              <a:gd name="T55" fmla="*/ 1136 h 1401"/>
              <a:gd name="T56" fmla="*/ 347 w 1401"/>
              <a:gd name="T57" fmla="*/ 1131 h 1401"/>
              <a:gd name="T58" fmla="*/ 450 w 1401"/>
              <a:gd name="T59" fmla="*/ 1131 h 1401"/>
              <a:gd name="T60" fmla="*/ 450 w 1401"/>
              <a:gd name="T61" fmla="*/ 1028 h 1401"/>
              <a:gd name="T62" fmla="*/ 454 w 1401"/>
              <a:gd name="T63" fmla="*/ 909 h 1401"/>
              <a:gd name="T64" fmla="*/ 574 w 1401"/>
              <a:gd name="T65" fmla="*/ 904 h 1401"/>
              <a:gd name="T66" fmla="*/ 677 w 1401"/>
              <a:gd name="T67" fmla="*/ 904 h 1401"/>
              <a:gd name="T68" fmla="*/ 677 w 1401"/>
              <a:gd name="T69" fmla="*/ 801 h 1401"/>
              <a:gd name="T70" fmla="*/ 681 w 1401"/>
              <a:gd name="T71" fmla="*/ 681 h 1401"/>
              <a:gd name="T72" fmla="*/ 801 w 1401"/>
              <a:gd name="T73" fmla="*/ 677 h 1401"/>
              <a:gd name="T74" fmla="*/ 904 w 1401"/>
              <a:gd name="T75" fmla="*/ 677 h 1401"/>
              <a:gd name="T76" fmla="*/ 904 w 1401"/>
              <a:gd name="T77" fmla="*/ 574 h 1401"/>
              <a:gd name="T78" fmla="*/ 908 w 1401"/>
              <a:gd name="T79" fmla="*/ 454 h 1401"/>
              <a:gd name="T80" fmla="*/ 1028 w 1401"/>
              <a:gd name="T81" fmla="*/ 450 h 1401"/>
              <a:gd name="T82" fmla="*/ 1131 w 1401"/>
              <a:gd name="T83" fmla="*/ 450 h 1401"/>
              <a:gd name="T84" fmla="*/ 1131 w 1401"/>
              <a:gd name="T85" fmla="*/ 347 h 1401"/>
              <a:gd name="T86" fmla="*/ 1136 w 1401"/>
              <a:gd name="T87" fmla="*/ 227 h 1401"/>
              <a:gd name="T88" fmla="*/ 1255 w 1401"/>
              <a:gd name="T89" fmla="*/ 223 h 1401"/>
              <a:gd name="T90" fmla="*/ 1358 w 1401"/>
              <a:gd name="T91" fmla="*/ 223 h 1401"/>
              <a:gd name="T92" fmla="*/ 1358 w 1401"/>
              <a:gd name="T93" fmla="*/ 120 h 1401"/>
              <a:gd name="T94" fmla="*/ 1363 w 1401"/>
              <a:gd name="T95" fmla="*/ 0 h 1401"/>
              <a:gd name="T96" fmla="*/ 1374 w 1401"/>
              <a:gd name="T97" fmla="*/ 12 h 1401"/>
              <a:gd name="T98" fmla="*/ 1374 w 1401"/>
              <a:gd name="T99" fmla="*/ 115 h 1401"/>
              <a:gd name="T100" fmla="*/ 1370 w 1401"/>
              <a:gd name="T101" fmla="*/ 2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1" h="1401">
                <a:moveTo>
                  <a:pt x="1370" y="234"/>
                </a:moveTo>
                <a:cubicBezTo>
                  <a:pt x="1338" y="266"/>
                  <a:pt x="1293" y="252"/>
                  <a:pt x="1250" y="239"/>
                </a:cubicBezTo>
                <a:cubicBezTo>
                  <a:pt x="1210" y="226"/>
                  <a:pt x="1172" y="214"/>
                  <a:pt x="1147" y="239"/>
                </a:cubicBezTo>
                <a:cubicBezTo>
                  <a:pt x="1122" y="264"/>
                  <a:pt x="1134" y="302"/>
                  <a:pt x="1147" y="342"/>
                </a:cubicBezTo>
                <a:cubicBezTo>
                  <a:pt x="1160" y="385"/>
                  <a:pt x="1174" y="429"/>
                  <a:pt x="1142" y="461"/>
                </a:cubicBezTo>
                <a:cubicBezTo>
                  <a:pt x="1111" y="493"/>
                  <a:pt x="1066" y="479"/>
                  <a:pt x="1023" y="466"/>
                </a:cubicBezTo>
                <a:cubicBezTo>
                  <a:pt x="983" y="453"/>
                  <a:pt x="945" y="441"/>
                  <a:pt x="920" y="466"/>
                </a:cubicBezTo>
                <a:cubicBezTo>
                  <a:pt x="895" y="491"/>
                  <a:pt x="907" y="529"/>
                  <a:pt x="920" y="569"/>
                </a:cubicBezTo>
                <a:cubicBezTo>
                  <a:pt x="933" y="612"/>
                  <a:pt x="947" y="657"/>
                  <a:pt x="915" y="688"/>
                </a:cubicBezTo>
                <a:cubicBezTo>
                  <a:pt x="883" y="720"/>
                  <a:pt x="839" y="706"/>
                  <a:pt x="796" y="693"/>
                </a:cubicBezTo>
                <a:cubicBezTo>
                  <a:pt x="756" y="680"/>
                  <a:pt x="718" y="668"/>
                  <a:pt x="693" y="693"/>
                </a:cubicBezTo>
                <a:cubicBezTo>
                  <a:pt x="668" y="718"/>
                  <a:pt x="680" y="756"/>
                  <a:pt x="693" y="796"/>
                </a:cubicBezTo>
                <a:cubicBezTo>
                  <a:pt x="706" y="839"/>
                  <a:pt x="720" y="884"/>
                  <a:pt x="688" y="915"/>
                </a:cubicBezTo>
                <a:cubicBezTo>
                  <a:pt x="656" y="947"/>
                  <a:pt x="612" y="933"/>
                  <a:pt x="569" y="920"/>
                </a:cubicBezTo>
                <a:cubicBezTo>
                  <a:pt x="529" y="907"/>
                  <a:pt x="491" y="895"/>
                  <a:pt x="466" y="920"/>
                </a:cubicBezTo>
                <a:cubicBezTo>
                  <a:pt x="441" y="945"/>
                  <a:pt x="453" y="983"/>
                  <a:pt x="466" y="1023"/>
                </a:cubicBezTo>
                <a:cubicBezTo>
                  <a:pt x="479" y="1066"/>
                  <a:pt x="493" y="1111"/>
                  <a:pt x="461" y="1142"/>
                </a:cubicBezTo>
                <a:cubicBezTo>
                  <a:pt x="429" y="1174"/>
                  <a:pt x="385" y="1160"/>
                  <a:pt x="342" y="1147"/>
                </a:cubicBezTo>
                <a:cubicBezTo>
                  <a:pt x="302" y="1134"/>
                  <a:pt x="264" y="1122"/>
                  <a:pt x="239" y="1147"/>
                </a:cubicBezTo>
                <a:cubicBezTo>
                  <a:pt x="214" y="1172"/>
                  <a:pt x="226" y="1210"/>
                  <a:pt x="239" y="1250"/>
                </a:cubicBezTo>
                <a:cubicBezTo>
                  <a:pt x="252" y="1293"/>
                  <a:pt x="266" y="1338"/>
                  <a:pt x="234" y="1369"/>
                </a:cubicBezTo>
                <a:cubicBezTo>
                  <a:pt x="202" y="1401"/>
                  <a:pt x="158" y="1387"/>
                  <a:pt x="115" y="1374"/>
                </a:cubicBezTo>
                <a:cubicBezTo>
                  <a:pt x="75" y="1361"/>
                  <a:pt x="37" y="1349"/>
                  <a:pt x="12" y="1374"/>
                </a:cubicBezTo>
                <a:cubicBezTo>
                  <a:pt x="0" y="1363"/>
                  <a:pt x="0" y="1363"/>
                  <a:pt x="0" y="1363"/>
                </a:cubicBezTo>
                <a:cubicBezTo>
                  <a:pt x="32" y="1331"/>
                  <a:pt x="77" y="1345"/>
                  <a:pt x="120" y="1358"/>
                </a:cubicBezTo>
                <a:cubicBezTo>
                  <a:pt x="160" y="1371"/>
                  <a:pt x="198" y="1383"/>
                  <a:pt x="223" y="1358"/>
                </a:cubicBezTo>
                <a:cubicBezTo>
                  <a:pt x="247" y="1333"/>
                  <a:pt x="236" y="1295"/>
                  <a:pt x="223" y="1255"/>
                </a:cubicBezTo>
                <a:cubicBezTo>
                  <a:pt x="209" y="1212"/>
                  <a:pt x="195" y="1167"/>
                  <a:pt x="227" y="1136"/>
                </a:cubicBezTo>
                <a:cubicBezTo>
                  <a:pt x="259" y="1104"/>
                  <a:pt x="304" y="1118"/>
                  <a:pt x="347" y="1131"/>
                </a:cubicBezTo>
                <a:cubicBezTo>
                  <a:pt x="387" y="1144"/>
                  <a:pt x="425" y="1156"/>
                  <a:pt x="450" y="1131"/>
                </a:cubicBezTo>
                <a:cubicBezTo>
                  <a:pt x="475" y="1106"/>
                  <a:pt x="463" y="1068"/>
                  <a:pt x="450" y="1028"/>
                </a:cubicBezTo>
                <a:cubicBezTo>
                  <a:pt x="436" y="985"/>
                  <a:pt x="422" y="940"/>
                  <a:pt x="454" y="909"/>
                </a:cubicBezTo>
                <a:cubicBezTo>
                  <a:pt x="486" y="877"/>
                  <a:pt x="531" y="891"/>
                  <a:pt x="574" y="904"/>
                </a:cubicBezTo>
                <a:cubicBezTo>
                  <a:pt x="614" y="917"/>
                  <a:pt x="652" y="929"/>
                  <a:pt x="677" y="904"/>
                </a:cubicBezTo>
                <a:cubicBezTo>
                  <a:pt x="702" y="879"/>
                  <a:pt x="690" y="841"/>
                  <a:pt x="677" y="801"/>
                </a:cubicBezTo>
                <a:cubicBezTo>
                  <a:pt x="664" y="758"/>
                  <a:pt x="650" y="713"/>
                  <a:pt x="681" y="681"/>
                </a:cubicBezTo>
                <a:cubicBezTo>
                  <a:pt x="713" y="650"/>
                  <a:pt x="758" y="664"/>
                  <a:pt x="801" y="677"/>
                </a:cubicBezTo>
                <a:cubicBezTo>
                  <a:pt x="841" y="690"/>
                  <a:pt x="879" y="702"/>
                  <a:pt x="904" y="677"/>
                </a:cubicBezTo>
                <a:cubicBezTo>
                  <a:pt x="929" y="652"/>
                  <a:pt x="917" y="614"/>
                  <a:pt x="904" y="574"/>
                </a:cubicBezTo>
                <a:cubicBezTo>
                  <a:pt x="891" y="531"/>
                  <a:pt x="877" y="486"/>
                  <a:pt x="908" y="454"/>
                </a:cubicBezTo>
                <a:cubicBezTo>
                  <a:pt x="940" y="423"/>
                  <a:pt x="985" y="437"/>
                  <a:pt x="1028" y="450"/>
                </a:cubicBezTo>
                <a:cubicBezTo>
                  <a:pt x="1068" y="463"/>
                  <a:pt x="1106" y="475"/>
                  <a:pt x="1131" y="450"/>
                </a:cubicBezTo>
                <a:cubicBezTo>
                  <a:pt x="1156" y="425"/>
                  <a:pt x="1144" y="387"/>
                  <a:pt x="1131" y="347"/>
                </a:cubicBezTo>
                <a:cubicBezTo>
                  <a:pt x="1118" y="304"/>
                  <a:pt x="1104" y="259"/>
                  <a:pt x="1136" y="227"/>
                </a:cubicBezTo>
                <a:cubicBezTo>
                  <a:pt x="1167" y="195"/>
                  <a:pt x="1212" y="209"/>
                  <a:pt x="1255" y="223"/>
                </a:cubicBezTo>
                <a:cubicBezTo>
                  <a:pt x="1295" y="236"/>
                  <a:pt x="1333" y="247"/>
                  <a:pt x="1358" y="223"/>
                </a:cubicBezTo>
                <a:cubicBezTo>
                  <a:pt x="1383" y="198"/>
                  <a:pt x="1371" y="160"/>
                  <a:pt x="1358" y="120"/>
                </a:cubicBezTo>
                <a:cubicBezTo>
                  <a:pt x="1345" y="77"/>
                  <a:pt x="1331" y="32"/>
                  <a:pt x="1363" y="0"/>
                </a:cubicBezTo>
                <a:cubicBezTo>
                  <a:pt x="1374" y="12"/>
                  <a:pt x="1374" y="12"/>
                  <a:pt x="1374" y="12"/>
                </a:cubicBezTo>
                <a:cubicBezTo>
                  <a:pt x="1349" y="37"/>
                  <a:pt x="1361" y="75"/>
                  <a:pt x="1374" y="115"/>
                </a:cubicBezTo>
                <a:cubicBezTo>
                  <a:pt x="1387" y="158"/>
                  <a:pt x="1401" y="202"/>
                  <a:pt x="1370" y="234"/>
                </a:cubicBezTo>
                <a:close/>
              </a:path>
            </a:pathLst>
          </a:cu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3" name="Freeform 1125"/>
          <p:cNvSpPr/>
          <p:nvPr/>
        </p:nvSpPr>
        <p:spPr bwMode="auto">
          <a:xfrm>
            <a:off x="7363404" y="5153742"/>
            <a:ext cx="1193799" cy="1195788"/>
          </a:xfrm>
          <a:custGeom>
            <a:avLst/>
            <a:gdLst>
              <a:gd name="T0" fmla="*/ 1370 w 1401"/>
              <a:gd name="T1" fmla="*/ 234 h 1401"/>
              <a:gd name="T2" fmla="*/ 1250 w 1401"/>
              <a:gd name="T3" fmla="*/ 239 h 1401"/>
              <a:gd name="T4" fmla="*/ 1147 w 1401"/>
              <a:gd name="T5" fmla="*/ 239 h 1401"/>
              <a:gd name="T6" fmla="*/ 1147 w 1401"/>
              <a:gd name="T7" fmla="*/ 342 h 1401"/>
              <a:gd name="T8" fmla="*/ 1142 w 1401"/>
              <a:gd name="T9" fmla="*/ 461 h 1401"/>
              <a:gd name="T10" fmla="*/ 1023 w 1401"/>
              <a:gd name="T11" fmla="*/ 466 h 1401"/>
              <a:gd name="T12" fmla="*/ 920 w 1401"/>
              <a:gd name="T13" fmla="*/ 466 h 1401"/>
              <a:gd name="T14" fmla="*/ 920 w 1401"/>
              <a:gd name="T15" fmla="*/ 569 h 1401"/>
              <a:gd name="T16" fmla="*/ 915 w 1401"/>
              <a:gd name="T17" fmla="*/ 688 h 1401"/>
              <a:gd name="T18" fmla="*/ 796 w 1401"/>
              <a:gd name="T19" fmla="*/ 693 h 1401"/>
              <a:gd name="T20" fmla="*/ 693 w 1401"/>
              <a:gd name="T21" fmla="*/ 693 h 1401"/>
              <a:gd name="T22" fmla="*/ 693 w 1401"/>
              <a:gd name="T23" fmla="*/ 796 h 1401"/>
              <a:gd name="T24" fmla="*/ 688 w 1401"/>
              <a:gd name="T25" fmla="*/ 915 h 1401"/>
              <a:gd name="T26" fmla="*/ 569 w 1401"/>
              <a:gd name="T27" fmla="*/ 920 h 1401"/>
              <a:gd name="T28" fmla="*/ 466 w 1401"/>
              <a:gd name="T29" fmla="*/ 920 h 1401"/>
              <a:gd name="T30" fmla="*/ 466 w 1401"/>
              <a:gd name="T31" fmla="*/ 1023 h 1401"/>
              <a:gd name="T32" fmla="*/ 461 w 1401"/>
              <a:gd name="T33" fmla="*/ 1142 h 1401"/>
              <a:gd name="T34" fmla="*/ 342 w 1401"/>
              <a:gd name="T35" fmla="*/ 1147 h 1401"/>
              <a:gd name="T36" fmla="*/ 239 w 1401"/>
              <a:gd name="T37" fmla="*/ 1147 h 1401"/>
              <a:gd name="T38" fmla="*/ 239 w 1401"/>
              <a:gd name="T39" fmla="*/ 1250 h 1401"/>
              <a:gd name="T40" fmla="*/ 234 w 1401"/>
              <a:gd name="T41" fmla="*/ 1369 h 1401"/>
              <a:gd name="T42" fmla="*/ 115 w 1401"/>
              <a:gd name="T43" fmla="*/ 1374 h 1401"/>
              <a:gd name="T44" fmla="*/ 12 w 1401"/>
              <a:gd name="T45" fmla="*/ 1374 h 1401"/>
              <a:gd name="T46" fmla="*/ 0 w 1401"/>
              <a:gd name="T47" fmla="*/ 1363 h 1401"/>
              <a:gd name="T48" fmla="*/ 120 w 1401"/>
              <a:gd name="T49" fmla="*/ 1358 h 1401"/>
              <a:gd name="T50" fmla="*/ 223 w 1401"/>
              <a:gd name="T51" fmla="*/ 1358 h 1401"/>
              <a:gd name="T52" fmla="*/ 223 w 1401"/>
              <a:gd name="T53" fmla="*/ 1255 h 1401"/>
              <a:gd name="T54" fmla="*/ 227 w 1401"/>
              <a:gd name="T55" fmla="*/ 1136 h 1401"/>
              <a:gd name="T56" fmla="*/ 347 w 1401"/>
              <a:gd name="T57" fmla="*/ 1131 h 1401"/>
              <a:gd name="T58" fmla="*/ 450 w 1401"/>
              <a:gd name="T59" fmla="*/ 1131 h 1401"/>
              <a:gd name="T60" fmla="*/ 450 w 1401"/>
              <a:gd name="T61" fmla="*/ 1028 h 1401"/>
              <a:gd name="T62" fmla="*/ 454 w 1401"/>
              <a:gd name="T63" fmla="*/ 909 h 1401"/>
              <a:gd name="T64" fmla="*/ 574 w 1401"/>
              <a:gd name="T65" fmla="*/ 904 h 1401"/>
              <a:gd name="T66" fmla="*/ 677 w 1401"/>
              <a:gd name="T67" fmla="*/ 904 h 1401"/>
              <a:gd name="T68" fmla="*/ 677 w 1401"/>
              <a:gd name="T69" fmla="*/ 801 h 1401"/>
              <a:gd name="T70" fmla="*/ 681 w 1401"/>
              <a:gd name="T71" fmla="*/ 681 h 1401"/>
              <a:gd name="T72" fmla="*/ 801 w 1401"/>
              <a:gd name="T73" fmla="*/ 677 h 1401"/>
              <a:gd name="T74" fmla="*/ 904 w 1401"/>
              <a:gd name="T75" fmla="*/ 677 h 1401"/>
              <a:gd name="T76" fmla="*/ 904 w 1401"/>
              <a:gd name="T77" fmla="*/ 574 h 1401"/>
              <a:gd name="T78" fmla="*/ 908 w 1401"/>
              <a:gd name="T79" fmla="*/ 454 h 1401"/>
              <a:gd name="T80" fmla="*/ 1028 w 1401"/>
              <a:gd name="T81" fmla="*/ 450 h 1401"/>
              <a:gd name="T82" fmla="*/ 1131 w 1401"/>
              <a:gd name="T83" fmla="*/ 450 h 1401"/>
              <a:gd name="T84" fmla="*/ 1131 w 1401"/>
              <a:gd name="T85" fmla="*/ 347 h 1401"/>
              <a:gd name="T86" fmla="*/ 1136 w 1401"/>
              <a:gd name="T87" fmla="*/ 227 h 1401"/>
              <a:gd name="T88" fmla="*/ 1255 w 1401"/>
              <a:gd name="T89" fmla="*/ 223 h 1401"/>
              <a:gd name="T90" fmla="*/ 1358 w 1401"/>
              <a:gd name="T91" fmla="*/ 223 h 1401"/>
              <a:gd name="T92" fmla="*/ 1358 w 1401"/>
              <a:gd name="T93" fmla="*/ 120 h 1401"/>
              <a:gd name="T94" fmla="*/ 1363 w 1401"/>
              <a:gd name="T95" fmla="*/ 0 h 1401"/>
              <a:gd name="T96" fmla="*/ 1374 w 1401"/>
              <a:gd name="T97" fmla="*/ 12 h 1401"/>
              <a:gd name="T98" fmla="*/ 1374 w 1401"/>
              <a:gd name="T99" fmla="*/ 115 h 1401"/>
              <a:gd name="T100" fmla="*/ 1370 w 1401"/>
              <a:gd name="T101" fmla="*/ 234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1" h="1401">
                <a:moveTo>
                  <a:pt x="1370" y="234"/>
                </a:moveTo>
                <a:cubicBezTo>
                  <a:pt x="1338" y="266"/>
                  <a:pt x="1293" y="252"/>
                  <a:pt x="1250" y="239"/>
                </a:cubicBezTo>
                <a:cubicBezTo>
                  <a:pt x="1210" y="226"/>
                  <a:pt x="1172" y="214"/>
                  <a:pt x="1147" y="239"/>
                </a:cubicBezTo>
                <a:cubicBezTo>
                  <a:pt x="1122" y="264"/>
                  <a:pt x="1134" y="302"/>
                  <a:pt x="1147" y="342"/>
                </a:cubicBezTo>
                <a:cubicBezTo>
                  <a:pt x="1160" y="385"/>
                  <a:pt x="1174" y="429"/>
                  <a:pt x="1142" y="461"/>
                </a:cubicBezTo>
                <a:cubicBezTo>
                  <a:pt x="1111" y="493"/>
                  <a:pt x="1066" y="479"/>
                  <a:pt x="1023" y="466"/>
                </a:cubicBezTo>
                <a:cubicBezTo>
                  <a:pt x="983" y="453"/>
                  <a:pt x="945" y="441"/>
                  <a:pt x="920" y="466"/>
                </a:cubicBezTo>
                <a:cubicBezTo>
                  <a:pt x="895" y="491"/>
                  <a:pt x="907" y="529"/>
                  <a:pt x="920" y="569"/>
                </a:cubicBezTo>
                <a:cubicBezTo>
                  <a:pt x="933" y="612"/>
                  <a:pt x="947" y="657"/>
                  <a:pt x="915" y="688"/>
                </a:cubicBezTo>
                <a:cubicBezTo>
                  <a:pt x="883" y="720"/>
                  <a:pt x="839" y="706"/>
                  <a:pt x="796" y="693"/>
                </a:cubicBezTo>
                <a:cubicBezTo>
                  <a:pt x="756" y="680"/>
                  <a:pt x="718" y="668"/>
                  <a:pt x="693" y="693"/>
                </a:cubicBezTo>
                <a:cubicBezTo>
                  <a:pt x="668" y="718"/>
                  <a:pt x="680" y="756"/>
                  <a:pt x="693" y="796"/>
                </a:cubicBezTo>
                <a:cubicBezTo>
                  <a:pt x="706" y="839"/>
                  <a:pt x="720" y="884"/>
                  <a:pt x="688" y="915"/>
                </a:cubicBezTo>
                <a:cubicBezTo>
                  <a:pt x="656" y="947"/>
                  <a:pt x="612" y="933"/>
                  <a:pt x="569" y="920"/>
                </a:cubicBezTo>
                <a:cubicBezTo>
                  <a:pt x="529" y="907"/>
                  <a:pt x="491" y="895"/>
                  <a:pt x="466" y="920"/>
                </a:cubicBezTo>
                <a:cubicBezTo>
                  <a:pt x="441" y="945"/>
                  <a:pt x="453" y="983"/>
                  <a:pt x="466" y="1023"/>
                </a:cubicBezTo>
                <a:cubicBezTo>
                  <a:pt x="479" y="1066"/>
                  <a:pt x="493" y="1111"/>
                  <a:pt x="461" y="1142"/>
                </a:cubicBezTo>
                <a:cubicBezTo>
                  <a:pt x="429" y="1174"/>
                  <a:pt x="385" y="1160"/>
                  <a:pt x="342" y="1147"/>
                </a:cubicBezTo>
                <a:cubicBezTo>
                  <a:pt x="302" y="1134"/>
                  <a:pt x="264" y="1122"/>
                  <a:pt x="239" y="1147"/>
                </a:cubicBezTo>
                <a:cubicBezTo>
                  <a:pt x="214" y="1172"/>
                  <a:pt x="226" y="1210"/>
                  <a:pt x="239" y="1250"/>
                </a:cubicBezTo>
                <a:cubicBezTo>
                  <a:pt x="252" y="1293"/>
                  <a:pt x="266" y="1338"/>
                  <a:pt x="234" y="1369"/>
                </a:cubicBezTo>
                <a:cubicBezTo>
                  <a:pt x="202" y="1401"/>
                  <a:pt x="158" y="1387"/>
                  <a:pt x="115" y="1374"/>
                </a:cubicBezTo>
                <a:cubicBezTo>
                  <a:pt x="75" y="1361"/>
                  <a:pt x="37" y="1349"/>
                  <a:pt x="12" y="1374"/>
                </a:cubicBezTo>
                <a:cubicBezTo>
                  <a:pt x="0" y="1363"/>
                  <a:pt x="0" y="1363"/>
                  <a:pt x="0" y="1363"/>
                </a:cubicBezTo>
                <a:cubicBezTo>
                  <a:pt x="32" y="1331"/>
                  <a:pt x="77" y="1345"/>
                  <a:pt x="120" y="1358"/>
                </a:cubicBezTo>
                <a:cubicBezTo>
                  <a:pt x="160" y="1371"/>
                  <a:pt x="198" y="1383"/>
                  <a:pt x="223" y="1358"/>
                </a:cubicBezTo>
                <a:cubicBezTo>
                  <a:pt x="247" y="1333"/>
                  <a:pt x="236" y="1295"/>
                  <a:pt x="223" y="1255"/>
                </a:cubicBezTo>
                <a:cubicBezTo>
                  <a:pt x="209" y="1212"/>
                  <a:pt x="195" y="1167"/>
                  <a:pt x="227" y="1136"/>
                </a:cubicBezTo>
                <a:cubicBezTo>
                  <a:pt x="259" y="1104"/>
                  <a:pt x="304" y="1118"/>
                  <a:pt x="347" y="1131"/>
                </a:cubicBezTo>
                <a:cubicBezTo>
                  <a:pt x="387" y="1144"/>
                  <a:pt x="425" y="1156"/>
                  <a:pt x="450" y="1131"/>
                </a:cubicBezTo>
                <a:cubicBezTo>
                  <a:pt x="475" y="1106"/>
                  <a:pt x="463" y="1068"/>
                  <a:pt x="450" y="1028"/>
                </a:cubicBezTo>
                <a:cubicBezTo>
                  <a:pt x="436" y="985"/>
                  <a:pt x="422" y="940"/>
                  <a:pt x="454" y="909"/>
                </a:cubicBezTo>
                <a:cubicBezTo>
                  <a:pt x="486" y="877"/>
                  <a:pt x="531" y="891"/>
                  <a:pt x="574" y="904"/>
                </a:cubicBezTo>
                <a:cubicBezTo>
                  <a:pt x="614" y="917"/>
                  <a:pt x="652" y="929"/>
                  <a:pt x="677" y="904"/>
                </a:cubicBezTo>
                <a:cubicBezTo>
                  <a:pt x="702" y="879"/>
                  <a:pt x="690" y="841"/>
                  <a:pt x="677" y="801"/>
                </a:cubicBezTo>
                <a:cubicBezTo>
                  <a:pt x="664" y="758"/>
                  <a:pt x="650" y="713"/>
                  <a:pt x="681" y="681"/>
                </a:cubicBezTo>
                <a:cubicBezTo>
                  <a:pt x="713" y="650"/>
                  <a:pt x="758" y="664"/>
                  <a:pt x="801" y="677"/>
                </a:cubicBezTo>
                <a:cubicBezTo>
                  <a:pt x="841" y="690"/>
                  <a:pt x="879" y="702"/>
                  <a:pt x="904" y="677"/>
                </a:cubicBezTo>
                <a:cubicBezTo>
                  <a:pt x="929" y="652"/>
                  <a:pt x="917" y="614"/>
                  <a:pt x="904" y="574"/>
                </a:cubicBezTo>
                <a:cubicBezTo>
                  <a:pt x="891" y="531"/>
                  <a:pt x="877" y="486"/>
                  <a:pt x="908" y="454"/>
                </a:cubicBezTo>
                <a:cubicBezTo>
                  <a:pt x="940" y="423"/>
                  <a:pt x="985" y="437"/>
                  <a:pt x="1028" y="450"/>
                </a:cubicBezTo>
                <a:cubicBezTo>
                  <a:pt x="1068" y="463"/>
                  <a:pt x="1106" y="475"/>
                  <a:pt x="1131" y="450"/>
                </a:cubicBezTo>
                <a:cubicBezTo>
                  <a:pt x="1156" y="425"/>
                  <a:pt x="1144" y="387"/>
                  <a:pt x="1131" y="347"/>
                </a:cubicBezTo>
                <a:cubicBezTo>
                  <a:pt x="1118" y="304"/>
                  <a:pt x="1104" y="259"/>
                  <a:pt x="1136" y="227"/>
                </a:cubicBezTo>
                <a:cubicBezTo>
                  <a:pt x="1167" y="195"/>
                  <a:pt x="1212" y="209"/>
                  <a:pt x="1255" y="223"/>
                </a:cubicBezTo>
                <a:cubicBezTo>
                  <a:pt x="1295" y="236"/>
                  <a:pt x="1333" y="247"/>
                  <a:pt x="1358" y="223"/>
                </a:cubicBezTo>
                <a:cubicBezTo>
                  <a:pt x="1383" y="198"/>
                  <a:pt x="1371" y="160"/>
                  <a:pt x="1358" y="120"/>
                </a:cubicBezTo>
                <a:cubicBezTo>
                  <a:pt x="1345" y="77"/>
                  <a:pt x="1331" y="32"/>
                  <a:pt x="1363" y="0"/>
                </a:cubicBezTo>
                <a:cubicBezTo>
                  <a:pt x="1374" y="12"/>
                  <a:pt x="1374" y="12"/>
                  <a:pt x="1374" y="12"/>
                </a:cubicBezTo>
                <a:cubicBezTo>
                  <a:pt x="1349" y="37"/>
                  <a:pt x="1361" y="75"/>
                  <a:pt x="1374" y="115"/>
                </a:cubicBezTo>
                <a:cubicBezTo>
                  <a:pt x="1387" y="158"/>
                  <a:pt x="1401" y="202"/>
                  <a:pt x="1370" y="234"/>
                </a:cubicBezTo>
                <a:close/>
              </a:path>
            </a:pathLst>
          </a:custGeom>
          <a:gradFill>
            <a:gsLst>
              <a:gs pos="0">
                <a:srgbClr val="4BD1FB"/>
              </a:gs>
              <a:gs pos="100000">
                <a:srgbClr val="107CD6"/>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22" name="组合 21"/>
          <p:cNvGrpSpPr/>
          <p:nvPr/>
        </p:nvGrpSpPr>
        <p:grpSpPr>
          <a:xfrm>
            <a:off x="114848" y="3044240"/>
            <a:ext cx="4318555" cy="1818021"/>
            <a:chOff x="2569454" y="2191879"/>
            <a:chExt cx="4318555" cy="1625916"/>
          </a:xfrm>
        </p:grpSpPr>
        <p:sp>
          <p:nvSpPr>
            <p:cNvPr id="23" name="文本框 22"/>
            <p:cNvSpPr txBox="1"/>
            <p:nvPr/>
          </p:nvSpPr>
          <p:spPr>
            <a:xfrm>
              <a:off x="2569454" y="2191879"/>
              <a:ext cx="4318555" cy="584775"/>
            </a:xfrm>
            <a:prstGeom prst="rect">
              <a:avLst/>
            </a:prstGeom>
            <a:noFill/>
          </p:spPr>
          <p:txBody>
            <a:bodyPr wrap="none" rtlCol="0">
              <a:spAutoFit/>
              <a:scene3d>
                <a:camera prst="orthographicFront"/>
                <a:lightRig rig="threePt" dir="t"/>
              </a:scene3d>
              <a:sp3d contourW="12700"/>
            </a:bodyPr>
            <a:lstStyle/>
            <a:p>
              <a:pPr lvl="0">
                <a:defRPr/>
              </a:pPr>
              <a:r>
                <a:rPr lang="en-GB" altLang="zh-CN" sz="3200" dirty="0">
                  <a:solidFill>
                    <a:srgbClr val="00BCD4"/>
                  </a:solidFill>
                  <a:cs typeface="+mn-ea"/>
                  <a:sym typeface="+mn-lt"/>
                </a:rPr>
                <a:t>Lessons Learnt </a:t>
              </a:r>
              <a:r>
                <a:rPr lang="en-GB" altLang="zh-CN" sz="3200" dirty="0" err="1">
                  <a:solidFill>
                    <a:srgbClr val="00BCD4"/>
                  </a:solidFill>
                  <a:cs typeface="+mn-ea"/>
                  <a:sym typeface="+mn-lt"/>
                </a:rPr>
                <a:t>contd</a:t>
              </a:r>
              <a:endParaRPr kumimoji="0" lang="zh-CN" altLang="en-US" sz="3200" b="0" i="0" u="none" strike="noStrike" kern="1200" cap="none" spc="0" normalizeH="0" baseline="0" noProof="0" dirty="0">
                <a:ln>
                  <a:noFill/>
                </a:ln>
                <a:solidFill>
                  <a:srgbClr val="00BCD4"/>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4" name="文本框 43"/>
            <p:cNvSpPr txBox="1"/>
            <p:nvPr/>
          </p:nvSpPr>
          <p:spPr>
            <a:xfrm>
              <a:off x="2919571" y="2910288"/>
              <a:ext cx="3920493" cy="907507"/>
            </a:xfrm>
            <a:prstGeom prst="rect">
              <a:avLst/>
            </a:prstGeom>
            <a:noFill/>
          </p:spPr>
          <p:txBody>
            <a:bodyPr wrap="square" rtlCol="0">
              <a:spAutoFit/>
              <a:scene3d>
                <a:camera prst="orthographicFront"/>
                <a:lightRig rig="threePt" dir="t"/>
              </a:scene3d>
              <a:sp3d contourW="12700"/>
            </a:bodyPr>
            <a:lstStyle/>
            <a:p>
              <a:pPr lvl="0">
                <a:lnSpc>
                  <a:spcPct val="125000"/>
                </a:lnSpc>
                <a:defRPr/>
              </a:pPr>
              <a:r>
                <a:rPr lang="en-GB" altLang="zh-CN" sz="1600" b="1" dirty="0">
                  <a:solidFill>
                    <a:schemeClr val="tx1"/>
                  </a:solidFill>
                  <a:cs typeface="+mn-ea"/>
                  <a:sym typeface="+mn-lt"/>
                </a:rPr>
                <a:t>Program Priority Area (PIA) 2. Market,  Trade and Financial service (MAT): </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70393" y="668411"/>
            <a:ext cx="2160000" cy="2160000"/>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 name="圆角矩形 2"/>
          <p:cNvSpPr/>
          <p:nvPr/>
        </p:nvSpPr>
        <p:spPr>
          <a:xfrm>
            <a:off x="4507730" y="1424652"/>
            <a:ext cx="243152" cy="243152"/>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 name="圆角矩形 3"/>
          <p:cNvSpPr/>
          <p:nvPr/>
        </p:nvSpPr>
        <p:spPr>
          <a:xfrm>
            <a:off x="4750882" y="1887516"/>
            <a:ext cx="127491" cy="127491"/>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 name="圆角矩形 4"/>
          <p:cNvSpPr/>
          <p:nvPr/>
        </p:nvSpPr>
        <p:spPr>
          <a:xfrm>
            <a:off x="7318469" y="1320858"/>
            <a:ext cx="209070" cy="209070"/>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 name="文本框 5"/>
          <p:cNvSpPr txBox="1"/>
          <p:nvPr/>
        </p:nvSpPr>
        <p:spPr>
          <a:xfrm>
            <a:off x="5281898" y="1565553"/>
            <a:ext cx="179804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en-US" altLang="zh-CN" sz="2800" b="0" i="0" u="none" strike="noStrike" kern="120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PART</a:t>
            </a:r>
            <a:endParaRPr kumimoji="1" lang="zh-CN" altLang="en-US" sz="2800" b="0" i="0" u="none" strike="noStrike" kern="120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 name="文本框 7"/>
          <p:cNvSpPr txBox="1"/>
          <p:nvPr/>
        </p:nvSpPr>
        <p:spPr>
          <a:xfrm>
            <a:off x="1921329" y="2953355"/>
            <a:ext cx="8077200" cy="584775"/>
          </a:xfrm>
          <a:prstGeom prst="rect">
            <a:avLst/>
          </a:prstGeom>
          <a:noFill/>
        </p:spPr>
        <p:txBody>
          <a:bodyPr wrap="square" rtlCol="0">
            <a:spAutoFit/>
          </a:bodyPr>
          <a:lstStyle/>
          <a:p>
            <a:pPr lvl="0" algn="ctr">
              <a:defRPr/>
            </a:pPr>
            <a:r>
              <a:rPr kumimoji="1" lang="en-GB" altLang="zh-CN" sz="3200" b="1" dirty="0">
                <a:solidFill>
                  <a:srgbClr val="44546A"/>
                </a:solidFill>
                <a:cs typeface="+mn-ea"/>
                <a:sym typeface="+mn-lt"/>
              </a:rPr>
              <a:t>Recommendation and Way Forward </a:t>
            </a:r>
            <a:endParaRPr kumimoji="1" lang="en-GB" altLang="zh-CN" sz="3200" b="1" i="0" u="none" strike="noStrike" kern="120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5608445" y="410800"/>
            <a:ext cx="5731674" cy="6622741"/>
            <a:chOff x="2355826" y="399150"/>
            <a:chExt cx="5731674" cy="6622741"/>
          </a:xfrm>
        </p:grpSpPr>
        <p:sp>
          <p:nvSpPr>
            <p:cNvPr id="5" name="Freeform 22"/>
            <p:cNvSpPr/>
            <p:nvPr/>
          </p:nvSpPr>
          <p:spPr bwMode="auto">
            <a:xfrm>
              <a:off x="2355826" y="929943"/>
              <a:ext cx="5436337" cy="5928058"/>
            </a:xfrm>
            <a:custGeom>
              <a:avLst/>
              <a:gdLst>
                <a:gd name="T0" fmla="*/ 3571 w 3571"/>
                <a:gd name="T1" fmla="*/ 3894 h 3894"/>
                <a:gd name="T2" fmla="*/ 0 w 3571"/>
                <a:gd name="T3" fmla="*/ 3894 h 3894"/>
                <a:gd name="T4" fmla="*/ 1781 w 3571"/>
                <a:gd name="T5" fmla="*/ 0 h 3894"/>
                <a:gd name="T6" fmla="*/ 1975 w 3571"/>
                <a:gd name="T7" fmla="*/ 0 h 3894"/>
                <a:gd name="T8" fmla="*/ 3571 w 3571"/>
                <a:gd name="T9" fmla="*/ 3894 h 3894"/>
              </a:gdLst>
              <a:ahLst/>
              <a:cxnLst>
                <a:cxn ang="0">
                  <a:pos x="T0" y="T1"/>
                </a:cxn>
                <a:cxn ang="0">
                  <a:pos x="T2" y="T3"/>
                </a:cxn>
                <a:cxn ang="0">
                  <a:pos x="T4" y="T5"/>
                </a:cxn>
                <a:cxn ang="0">
                  <a:pos x="T6" y="T7"/>
                </a:cxn>
                <a:cxn ang="0">
                  <a:pos x="T8" y="T9"/>
                </a:cxn>
              </a:cxnLst>
              <a:rect l="0" t="0" r="r" b="b"/>
              <a:pathLst>
                <a:path w="3571" h="3894">
                  <a:moveTo>
                    <a:pt x="3571" y="3894"/>
                  </a:moveTo>
                  <a:lnTo>
                    <a:pt x="0" y="3894"/>
                  </a:lnTo>
                  <a:lnTo>
                    <a:pt x="1781" y="0"/>
                  </a:lnTo>
                  <a:lnTo>
                    <a:pt x="1975" y="0"/>
                  </a:lnTo>
                  <a:lnTo>
                    <a:pt x="3571" y="3894"/>
                  </a:lnTo>
                  <a:close/>
                </a:path>
              </a:pathLst>
            </a:custGeom>
            <a:solidFill>
              <a:srgbClr val="0187AC">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6" name="Group 1"/>
            <p:cNvGrpSpPr/>
            <p:nvPr/>
          </p:nvGrpSpPr>
          <p:grpSpPr>
            <a:xfrm>
              <a:off x="2600806" y="399150"/>
              <a:ext cx="5486694" cy="6622741"/>
              <a:chOff x="2600806" y="399150"/>
              <a:chExt cx="5486694" cy="6622741"/>
            </a:xfrm>
          </p:grpSpPr>
          <p:sp>
            <p:nvSpPr>
              <p:cNvPr id="7" name="Freeform 23"/>
              <p:cNvSpPr/>
              <p:nvPr/>
            </p:nvSpPr>
            <p:spPr bwMode="auto">
              <a:xfrm>
                <a:off x="2651163" y="929943"/>
                <a:ext cx="5436337" cy="5928058"/>
              </a:xfrm>
              <a:custGeom>
                <a:avLst/>
                <a:gdLst>
                  <a:gd name="T0" fmla="*/ 3571 w 3571"/>
                  <a:gd name="T1" fmla="*/ 3894 h 3894"/>
                  <a:gd name="T2" fmla="*/ 0 w 3571"/>
                  <a:gd name="T3" fmla="*/ 3894 h 3894"/>
                  <a:gd name="T4" fmla="*/ 1781 w 3571"/>
                  <a:gd name="T5" fmla="*/ 0 h 3894"/>
                  <a:gd name="T6" fmla="*/ 3571 w 3571"/>
                  <a:gd name="T7" fmla="*/ 3894 h 3894"/>
                </a:gdLst>
                <a:ahLst/>
                <a:cxnLst>
                  <a:cxn ang="0">
                    <a:pos x="T0" y="T1"/>
                  </a:cxn>
                  <a:cxn ang="0">
                    <a:pos x="T2" y="T3"/>
                  </a:cxn>
                  <a:cxn ang="0">
                    <a:pos x="T4" y="T5"/>
                  </a:cxn>
                  <a:cxn ang="0">
                    <a:pos x="T6" y="T7"/>
                  </a:cxn>
                </a:cxnLst>
                <a:rect l="0" t="0" r="r" b="b"/>
                <a:pathLst>
                  <a:path w="3571" h="3894">
                    <a:moveTo>
                      <a:pt x="3571" y="3894"/>
                    </a:moveTo>
                    <a:lnTo>
                      <a:pt x="0" y="3894"/>
                    </a:lnTo>
                    <a:lnTo>
                      <a:pt x="1781" y="0"/>
                    </a:lnTo>
                    <a:lnTo>
                      <a:pt x="3571" y="3894"/>
                    </a:lnTo>
                    <a:close/>
                  </a:path>
                </a:pathLst>
              </a:custGeom>
              <a:solidFill>
                <a:srgbClr val="0187AC"/>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8" name="Picture 31"/>
              <p:cNvPicPr>
                <a:picLocks noChangeAspect="1"/>
              </p:cNvPicPr>
              <p:nvPr/>
            </p:nvPicPr>
            <p:blipFill>
              <a:blip r:embed="rId3"/>
              <a:stretch>
                <a:fillRect/>
              </a:stretch>
            </p:blipFill>
            <p:spPr>
              <a:xfrm rot="12271922" flipH="1">
                <a:off x="2600806" y="399150"/>
                <a:ext cx="1138782" cy="6622741"/>
              </a:xfrm>
              <a:prstGeom prst="rect">
                <a:avLst/>
              </a:prstGeom>
            </p:spPr>
          </p:pic>
        </p:grpSp>
      </p:grpSp>
      <p:grpSp>
        <p:nvGrpSpPr>
          <p:cNvPr id="9" name="Group 20"/>
          <p:cNvGrpSpPr/>
          <p:nvPr/>
        </p:nvGrpSpPr>
        <p:grpSpPr>
          <a:xfrm>
            <a:off x="7077980" y="1790926"/>
            <a:ext cx="4488970" cy="5218351"/>
            <a:chOff x="3836017" y="1790926"/>
            <a:chExt cx="4488970" cy="5218351"/>
          </a:xfrm>
        </p:grpSpPr>
        <p:sp>
          <p:nvSpPr>
            <p:cNvPr id="10" name="Freeform 24"/>
            <p:cNvSpPr/>
            <p:nvPr/>
          </p:nvSpPr>
          <p:spPr bwMode="auto">
            <a:xfrm>
              <a:off x="3901018" y="2283318"/>
              <a:ext cx="4197138" cy="4574683"/>
            </a:xfrm>
            <a:custGeom>
              <a:avLst/>
              <a:gdLst>
                <a:gd name="T0" fmla="*/ 2757 w 2757"/>
                <a:gd name="T1" fmla="*/ 3005 h 3005"/>
                <a:gd name="T2" fmla="*/ 0 w 2757"/>
                <a:gd name="T3" fmla="*/ 3005 h 3005"/>
                <a:gd name="T4" fmla="*/ 1374 w 2757"/>
                <a:gd name="T5" fmla="*/ 0 h 3005"/>
                <a:gd name="T6" fmla="*/ 1523 w 2757"/>
                <a:gd name="T7" fmla="*/ 0 h 3005"/>
                <a:gd name="T8" fmla="*/ 2757 w 2757"/>
                <a:gd name="T9" fmla="*/ 3005 h 3005"/>
              </a:gdLst>
              <a:ahLst/>
              <a:cxnLst>
                <a:cxn ang="0">
                  <a:pos x="T0" y="T1"/>
                </a:cxn>
                <a:cxn ang="0">
                  <a:pos x="T2" y="T3"/>
                </a:cxn>
                <a:cxn ang="0">
                  <a:pos x="T4" y="T5"/>
                </a:cxn>
                <a:cxn ang="0">
                  <a:pos x="T6" y="T7"/>
                </a:cxn>
                <a:cxn ang="0">
                  <a:pos x="T8" y="T9"/>
                </a:cxn>
              </a:cxnLst>
              <a:rect l="0" t="0" r="r" b="b"/>
              <a:pathLst>
                <a:path w="2757" h="3005">
                  <a:moveTo>
                    <a:pt x="2757" y="3005"/>
                  </a:moveTo>
                  <a:lnTo>
                    <a:pt x="0" y="3005"/>
                  </a:lnTo>
                  <a:lnTo>
                    <a:pt x="1374" y="0"/>
                  </a:lnTo>
                  <a:lnTo>
                    <a:pt x="1523" y="0"/>
                  </a:lnTo>
                  <a:lnTo>
                    <a:pt x="2757" y="3005"/>
                  </a:lnTo>
                  <a:close/>
                </a:path>
              </a:pathLst>
            </a:custGeom>
            <a:solidFill>
              <a:srgbClr val="176490">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1" name="Freeform 25"/>
            <p:cNvSpPr/>
            <p:nvPr/>
          </p:nvSpPr>
          <p:spPr bwMode="auto">
            <a:xfrm>
              <a:off x="4127849" y="2283318"/>
              <a:ext cx="4197138" cy="4574683"/>
            </a:xfrm>
            <a:custGeom>
              <a:avLst/>
              <a:gdLst>
                <a:gd name="T0" fmla="*/ 2757 w 2757"/>
                <a:gd name="T1" fmla="*/ 3005 h 3005"/>
                <a:gd name="T2" fmla="*/ 0 w 2757"/>
                <a:gd name="T3" fmla="*/ 3005 h 3005"/>
                <a:gd name="T4" fmla="*/ 1374 w 2757"/>
                <a:gd name="T5" fmla="*/ 0 h 3005"/>
                <a:gd name="T6" fmla="*/ 2757 w 2757"/>
                <a:gd name="T7" fmla="*/ 3005 h 3005"/>
              </a:gdLst>
              <a:ahLst/>
              <a:cxnLst>
                <a:cxn ang="0">
                  <a:pos x="T0" y="T1"/>
                </a:cxn>
                <a:cxn ang="0">
                  <a:pos x="T2" y="T3"/>
                </a:cxn>
                <a:cxn ang="0">
                  <a:pos x="T4" y="T5"/>
                </a:cxn>
                <a:cxn ang="0">
                  <a:pos x="T6" y="T7"/>
                </a:cxn>
              </a:cxnLst>
              <a:rect l="0" t="0" r="r" b="b"/>
              <a:pathLst>
                <a:path w="2757" h="3005">
                  <a:moveTo>
                    <a:pt x="2757" y="3005"/>
                  </a:moveTo>
                  <a:lnTo>
                    <a:pt x="0" y="3005"/>
                  </a:lnTo>
                  <a:lnTo>
                    <a:pt x="1374" y="0"/>
                  </a:lnTo>
                  <a:lnTo>
                    <a:pt x="2757" y="3005"/>
                  </a:lnTo>
                  <a:close/>
                </a:path>
              </a:pathLst>
            </a:custGeom>
            <a:solidFill>
              <a:srgbClr val="17649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12" name="Picture 29"/>
            <p:cNvPicPr>
              <a:picLocks noChangeAspect="1"/>
            </p:cNvPicPr>
            <p:nvPr/>
          </p:nvPicPr>
          <p:blipFill>
            <a:blip r:embed="rId3"/>
            <a:stretch>
              <a:fillRect/>
            </a:stretch>
          </p:blipFill>
          <p:spPr>
            <a:xfrm rot="12271922" flipH="1">
              <a:off x="3836017" y="1790926"/>
              <a:ext cx="1138782" cy="5218351"/>
            </a:xfrm>
            <a:prstGeom prst="rect">
              <a:avLst/>
            </a:prstGeom>
          </p:spPr>
        </p:pic>
      </p:grpSp>
      <p:sp>
        <p:nvSpPr>
          <p:cNvPr id="13" name="TextBox 9"/>
          <p:cNvSpPr txBox="1"/>
          <p:nvPr/>
        </p:nvSpPr>
        <p:spPr>
          <a:xfrm rot="17679827">
            <a:off x="5180912" y="4368007"/>
            <a:ext cx="44895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rPr>
              <a:t>Integrated Approach</a:t>
            </a:r>
          </a:p>
        </p:txBody>
      </p:sp>
      <p:sp>
        <p:nvSpPr>
          <p:cNvPr id="14" name="TextBox 10"/>
          <p:cNvSpPr txBox="1"/>
          <p:nvPr/>
        </p:nvSpPr>
        <p:spPr>
          <a:xfrm rot="17679827">
            <a:off x="7521399" y="4854697"/>
            <a:ext cx="24112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rPr>
              <a:t>Asset Building</a:t>
            </a:r>
          </a:p>
        </p:txBody>
      </p:sp>
      <p:grpSp>
        <p:nvGrpSpPr>
          <p:cNvPr id="15" name="Group 32"/>
          <p:cNvGrpSpPr/>
          <p:nvPr/>
        </p:nvGrpSpPr>
        <p:grpSpPr>
          <a:xfrm>
            <a:off x="8645779" y="3676275"/>
            <a:ext cx="3251754" cy="3181726"/>
            <a:chOff x="5408152" y="3676275"/>
            <a:chExt cx="3251754" cy="3181726"/>
          </a:xfrm>
        </p:grpSpPr>
        <p:sp>
          <p:nvSpPr>
            <p:cNvPr id="16" name="Freeform 26"/>
            <p:cNvSpPr/>
            <p:nvPr/>
          </p:nvSpPr>
          <p:spPr bwMode="auto">
            <a:xfrm>
              <a:off x="5408152" y="3676275"/>
              <a:ext cx="2916836" cy="3181726"/>
            </a:xfrm>
            <a:custGeom>
              <a:avLst/>
              <a:gdLst>
                <a:gd name="T0" fmla="*/ 1916 w 1916"/>
                <a:gd name="T1" fmla="*/ 2090 h 2090"/>
                <a:gd name="T2" fmla="*/ 0 w 1916"/>
                <a:gd name="T3" fmla="*/ 2090 h 2090"/>
                <a:gd name="T4" fmla="*/ 956 w 1916"/>
                <a:gd name="T5" fmla="*/ 0 h 2090"/>
                <a:gd name="T6" fmla="*/ 1057 w 1916"/>
                <a:gd name="T7" fmla="*/ 0 h 2090"/>
                <a:gd name="T8" fmla="*/ 1916 w 1916"/>
                <a:gd name="T9" fmla="*/ 2090 h 2090"/>
              </a:gdLst>
              <a:ahLst/>
              <a:cxnLst>
                <a:cxn ang="0">
                  <a:pos x="T0" y="T1"/>
                </a:cxn>
                <a:cxn ang="0">
                  <a:pos x="T2" y="T3"/>
                </a:cxn>
                <a:cxn ang="0">
                  <a:pos x="T4" y="T5"/>
                </a:cxn>
                <a:cxn ang="0">
                  <a:pos x="T6" y="T7"/>
                </a:cxn>
                <a:cxn ang="0">
                  <a:pos x="T8" y="T9"/>
                </a:cxn>
              </a:cxnLst>
              <a:rect l="0" t="0" r="r" b="b"/>
              <a:pathLst>
                <a:path w="1916" h="2090">
                  <a:moveTo>
                    <a:pt x="1916" y="2090"/>
                  </a:moveTo>
                  <a:lnTo>
                    <a:pt x="0" y="2090"/>
                  </a:lnTo>
                  <a:lnTo>
                    <a:pt x="956" y="0"/>
                  </a:lnTo>
                  <a:lnTo>
                    <a:pt x="1057" y="0"/>
                  </a:lnTo>
                  <a:lnTo>
                    <a:pt x="1916" y="2090"/>
                  </a:lnTo>
                  <a:close/>
                </a:path>
              </a:pathLst>
            </a:custGeom>
            <a:solidFill>
              <a:srgbClr val="1AA4BE">
                <a:lumMod val="75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7" name="Freeform 27"/>
            <p:cNvSpPr/>
            <p:nvPr/>
          </p:nvSpPr>
          <p:spPr bwMode="auto">
            <a:xfrm>
              <a:off x="5563432" y="3676275"/>
              <a:ext cx="3096474" cy="3181726"/>
            </a:xfrm>
            <a:custGeom>
              <a:avLst/>
              <a:gdLst>
                <a:gd name="T0" fmla="*/ 2034 w 2034"/>
                <a:gd name="T1" fmla="*/ 2090 h 2090"/>
                <a:gd name="T2" fmla="*/ 0 w 2034"/>
                <a:gd name="T3" fmla="*/ 2090 h 2090"/>
                <a:gd name="T4" fmla="*/ 955 w 2034"/>
                <a:gd name="T5" fmla="*/ 0 h 2090"/>
                <a:gd name="T6" fmla="*/ 2034 w 2034"/>
                <a:gd name="T7" fmla="*/ 2090 h 2090"/>
              </a:gdLst>
              <a:ahLst/>
              <a:cxnLst>
                <a:cxn ang="0">
                  <a:pos x="T0" y="T1"/>
                </a:cxn>
                <a:cxn ang="0">
                  <a:pos x="T2" y="T3"/>
                </a:cxn>
                <a:cxn ang="0">
                  <a:pos x="T4" y="T5"/>
                </a:cxn>
                <a:cxn ang="0">
                  <a:pos x="T6" y="T7"/>
                </a:cxn>
              </a:cxnLst>
              <a:rect l="0" t="0" r="r" b="b"/>
              <a:pathLst>
                <a:path w="2034" h="2090">
                  <a:moveTo>
                    <a:pt x="2034" y="2090"/>
                  </a:moveTo>
                  <a:lnTo>
                    <a:pt x="0" y="2090"/>
                  </a:lnTo>
                  <a:lnTo>
                    <a:pt x="955" y="0"/>
                  </a:lnTo>
                  <a:lnTo>
                    <a:pt x="2034" y="2090"/>
                  </a:lnTo>
                  <a:close/>
                </a:path>
              </a:pathLst>
            </a:custGeom>
            <a:solidFill>
              <a:srgbClr val="00BCD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19" name="TextBox 11"/>
          <p:cNvSpPr txBox="1"/>
          <p:nvPr/>
        </p:nvSpPr>
        <p:spPr>
          <a:xfrm rot="17679827">
            <a:off x="8557986" y="5387756"/>
            <a:ext cx="25994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rPr>
              <a:t>Consider Value chain</a:t>
            </a:r>
          </a:p>
        </p:txBody>
      </p:sp>
      <p:grpSp>
        <p:nvGrpSpPr>
          <p:cNvPr id="58" name="组合 57"/>
          <p:cNvGrpSpPr/>
          <p:nvPr/>
        </p:nvGrpSpPr>
        <p:grpSpPr>
          <a:xfrm>
            <a:off x="1031271" y="1843577"/>
            <a:ext cx="648000" cy="648000"/>
            <a:chOff x="7044003" y="3389684"/>
            <a:chExt cx="648000" cy="648000"/>
          </a:xfrm>
          <a:effectLst>
            <a:outerShdw blurRad="254000" dist="127000" dir="8100000" algn="tr" rotWithShape="0">
              <a:prstClr val="black">
                <a:alpha val="40000"/>
              </a:prstClr>
            </a:outerShdw>
          </a:effectLst>
        </p:grpSpPr>
        <p:sp>
          <p:nvSpPr>
            <p:cNvPr id="59" name="ïšḻïďê-Oval 62"/>
            <p:cNvSpPr/>
            <p:nvPr/>
          </p:nvSpPr>
          <p:spPr bwMode="auto">
            <a:xfrm>
              <a:off x="7044003" y="3389684"/>
              <a:ext cx="648000" cy="648000"/>
            </a:xfrm>
            <a:prstGeom prst="ellipse">
              <a:avLst/>
            </a:prstGeom>
            <a:solidFill>
              <a:srgbClr val="00BCD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60" name="Group 63"/>
            <p:cNvGrpSpPr/>
            <p:nvPr/>
          </p:nvGrpSpPr>
          <p:grpSpPr>
            <a:xfrm>
              <a:off x="7212841" y="3561048"/>
              <a:ext cx="310325" cy="305273"/>
              <a:chOff x="4797425" y="4017963"/>
              <a:chExt cx="195263" cy="192088"/>
            </a:xfrm>
            <a:solidFill>
              <a:schemeClr val="accent1"/>
            </a:solidFill>
          </p:grpSpPr>
          <p:sp>
            <p:nvSpPr>
              <p:cNvPr id="61" name="ïšḻïďê-Freeform: Shape 64"/>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2" name="ïšḻïďê-Freeform: Shape 65"/>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3" name="ïšḻïďê-Freeform: Shape 66"/>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4" name="ïšḻïďê-Freeform: Shape 67"/>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solidFill>
                <a:schemeClr val="bg1"/>
              </a:solidFill>
              <a:ln w="9525">
                <a:solidFill>
                  <a:schemeClr val="bg1"/>
                </a:solid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5" name="ïšḻïďê-Freeform: Shape 68"/>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grpSp>
      <p:grpSp>
        <p:nvGrpSpPr>
          <p:cNvPr id="66" name="组合 65"/>
          <p:cNvGrpSpPr/>
          <p:nvPr/>
        </p:nvGrpSpPr>
        <p:grpSpPr>
          <a:xfrm>
            <a:off x="1031751" y="4357759"/>
            <a:ext cx="648000" cy="648000"/>
            <a:chOff x="7127016" y="5445206"/>
            <a:chExt cx="648000" cy="648000"/>
          </a:xfrm>
          <a:effectLst>
            <a:outerShdw blurRad="254000" dist="127000" dir="8100000" algn="tr" rotWithShape="0">
              <a:prstClr val="black">
                <a:alpha val="40000"/>
              </a:prstClr>
            </a:outerShdw>
          </a:effectLst>
        </p:grpSpPr>
        <p:sp>
          <p:nvSpPr>
            <p:cNvPr id="67" name="ïšḻïďê-Oval 70"/>
            <p:cNvSpPr/>
            <p:nvPr/>
          </p:nvSpPr>
          <p:spPr bwMode="auto">
            <a:xfrm>
              <a:off x="7127016" y="5445206"/>
              <a:ext cx="648000" cy="648000"/>
            </a:xfrm>
            <a:prstGeom prst="ellipse">
              <a:avLst/>
            </a:prstGeom>
            <a:solidFill>
              <a:srgbClr val="00BCD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68" name="Group 71"/>
            <p:cNvGrpSpPr/>
            <p:nvPr/>
          </p:nvGrpSpPr>
          <p:grpSpPr>
            <a:xfrm>
              <a:off x="7322238" y="5570186"/>
              <a:ext cx="257556" cy="398041"/>
              <a:chOff x="5403850" y="3486150"/>
              <a:chExt cx="139700" cy="215900"/>
            </a:xfrm>
            <a:solidFill>
              <a:schemeClr val="accent1"/>
            </a:solidFill>
          </p:grpSpPr>
          <p:sp>
            <p:nvSpPr>
              <p:cNvPr id="69" name="ïšḻïďê-Freeform: Shape 72"/>
              <p:cNvSpPr/>
              <p:nvPr/>
            </p:nvSpPr>
            <p:spPr bwMode="auto">
              <a:xfrm>
                <a:off x="5438775" y="3522663"/>
                <a:ext cx="69850" cy="155575"/>
              </a:xfrm>
              <a:custGeom>
                <a:avLst/>
                <a:gdLst/>
                <a:ahLst/>
                <a:cxnLst>
                  <a:cxn ang="0">
                    <a:pos x="17" y="44"/>
                  </a:cxn>
                  <a:cxn ang="0">
                    <a:pos x="16" y="47"/>
                  </a:cxn>
                  <a:cxn ang="0">
                    <a:pos x="22" y="57"/>
                  </a:cxn>
                  <a:cxn ang="0">
                    <a:pos x="5" y="57"/>
                  </a:cxn>
                  <a:cxn ang="0">
                    <a:pos x="15" y="40"/>
                  </a:cxn>
                  <a:cxn ang="0">
                    <a:pos x="15" y="39"/>
                  </a:cxn>
                  <a:cxn ang="0">
                    <a:pos x="15" y="39"/>
                  </a:cxn>
                  <a:cxn ang="0">
                    <a:pos x="15" y="16"/>
                  </a:cxn>
                  <a:cxn ang="0">
                    <a:pos x="24" y="2"/>
                  </a:cxn>
                  <a:cxn ang="0">
                    <a:pos x="24" y="1"/>
                  </a:cxn>
                  <a:cxn ang="0">
                    <a:pos x="22" y="0"/>
                  </a:cxn>
                  <a:cxn ang="0">
                    <a:pos x="5" y="0"/>
                  </a:cxn>
                  <a:cxn ang="0">
                    <a:pos x="4" y="1"/>
                  </a:cxn>
                  <a:cxn ang="0">
                    <a:pos x="4" y="2"/>
                  </a:cxn>
                  <a:cxn ang="0">
                    <a:pos x="8" y="10"/>
                  </a:cxn>
                  <a:cxn ang="0">
                    <a:pos x="11" y="11"/>
                  </a:cxn>
                  <a:cxn ang="0">
                    <a:pos x="11" y="9"/>
                  </a:cxn>
                  <a:cxn ang="0">
                    <a:pos x="8" y="3"/>
                  </a:cxn>
                  <a:cxn ang="0">
                    <a:pos x="19" y="3"/>
                  </a:cxn>
                  <a:cxn ang="0">
                    <a:pos x="12" y="15"/>
                  </a:cxn>
                  <a:cxn ang="0">
                    <a:pos x="12" y="15"/>
                  </a:cxn>
                  <a:cxn ang="0">
                    <a:pos x="12" y="15"/>
                  </a:cxn>
                  <a:cxn ang="0">
                    <a:pos x="12" y="15"/>
                  </a:cxn>
                  <a:cxn ang="0">
                    <a:pos x="12" y="16"/>
                  </a:cxn>
                  <a:cxn ang="0">
                    <a:pos x="12" y="16"/>
                  </a:cxn>
                  <a:cxn ang="0">
                    <a:pos x="12" y="16"/>
                  </a:cxn>
                  <a:cxn ang="0">
                    <a:pos x="12" y="39"/>
                  </a:cxn>
                  <a:cxn ang="0">
                    <a:pos x="12" y="39"/>
                  </a:cxn>
                  <a:cxn ang="0">
                    <a:pos x="1" y="58"/>
                  </a:cxn>
                  <a:cxn ang="0">
                    <a:pos x="1" y="60"/>
                  </a:cxn>
                  <a:cxn ang="0">
                    <a:pos x="2" y="61"/>
                  </a:cxn>
                  <a:cxn ang="0">
                    <a:pos x="25" y="61"/>
                  </a:cxn>
                  <a:cxn ang="0">
                    <a:pos x="27" y="60"/>
                  </a:cxn>
                  <a:cxn ang="0">
                    <a:pos x="27" y="58"/>
                  </a:cxn>
                  <a:cxn ang="0">
                    <a:pos x="19" y="45"/>
                  </a:cxn>
                  <a:cxn ang="0">
                    <a:pos x="17" y="44"/>
                  </a:cxn>
                </a:cxnLst>
                <a:rect l="0" t="0" r="r" b="b"/>
                <a:pathLst>
                  <a:path w="27" h="61">
                    <a:moveTo>
                      <a:pt x="17" y="44"/>
                    </a:moveTo>
                    <a:cubicBezTo>
                      <a:pt x="16" y="45"/>
                      <a:pt x="16" y="46"/>
                      <a:pt x="16" y="47"/>
                    </a:cubicBezTo>
                    <a:cubicBezTo>
                      <a:pt x="22" y="57"/>
                      <a:pt x="22" y="57"/>
                      <a:pt x="22" y="57"/>
                    </a:cubicBezTo>
                    <a:cubicBezTo>
                      <a:pt x="5" y="57"/>
                      <a:pt x="5" y="57"/>
                      <a:pt x="5" y="57"/>
                    </a:cubicBezTo>
                    <a:cubicBezTo>
                      <a:pt x="15" y="40"/>
                      <a:pt x="15" y="40"/>
                      <a:pt x="15" y="40"/>
                    </a:cubicBezTo>
                    <a:cubicBezTo>
                      <a:pt x="15" y="40"/>
                      <a:pt x="15" y="40"/>
                      <a:pt x="15" y="39"/>
                    </a:cubicBezTo>
                    <a:cubicBezTo>
                      <a:pt x="15" y="39"/>
                      <a:pt x="15" y="39"/>
                      <a:pt x="15" y="39"/>
                    </a:cubicBezTo>
                    <a:cubicBezTo>
                      <a:pt x="15" y="16"/>
                      <a:pt x="15" y="16"/>
                      <a:pt x="15" y="16"/>
                    </a:cubicBezTo>
                    <a:cubicBezTo>
                      <a:pt x="24" y="2"/>
                      <a:pt x="24" y="2"/>
                      <a:pt x="24" y="2"/>
                    </a:cubicBezTo>
                    <a:cubicBezTo>
                      <a:pt x="24" y="2"/>
                      <a:pt x="24" y="1"/>
                      <a:pt x="24" y="1"/>
                    </a:cubicBezTo>
                    <a:cubicBezTo>
                      <a:pt x="23" y="0"/>
                      <a:pt x="23" y="0"/>
                      <a:pt x="22" y="0"/>
                    </a:cubicBezTo>
                    <a:cubicBezTo>
                      <a:pt x="5" y="0"/>
                      <a:pt x="5" y="0"/>
                      <a:pt x="5" y="0"/>
                    </a:cubicBezTo>
                    <a:cubicBezTo>
                      <a:pt x="5" y="0"/>
                      <a:pt x="4" y="0"/>
                      <a:pt x="4" y="1"/>
                    </a:cubicBezTo>
                    <a:cubicBezTo>
                      <a:pt x="3" y="1"/>
                      <a:pt x="3" y="2"/>
                      <a:pt x="4" y="2"/>
                    </a:cubicBezTo>
                    <a:cubicBezTo>
                      <a:pt x="8" y="10"/>
                      <a:pt x="8" y="10"/>
                      <a:pt x="8" y="10"/>
                    </a:cubicBezTo>
                    <a:cubicBezTo>
                      <a:pt x="9" y="11"/>
                      <a:pt x="10" y="12"/>
                      <a:pt x="11" y="11"/>
                    </a:cubicBezTo>
                    <a:cubicBezTo>
                      <a:pt x="12" y="11"/>
                      <a:pt x="12" y="9"/>
                      <a:pt x="11" y="9"/>
                    </a:cubicBezTo>
                    <a:cubicBezTo>
                      <a:pt x="8" y="3"/>
                      <a:pt x="8" y="3"/>
                      <a:pt x="8" y="3"/>
                    </a:cubicBezTo>
                    <a:cubicBezTo>
                      <a:pt x="19" y="3"/>
                      <a:pt x="19" y="3"/>
                      <a:pt x="19" y="3"/>
                    </a:cubicBezTo>
                    <a:cubicBezTo>
                      <a:pt x="12" y="15"/>
                      <a:pt x="12" y="15"/>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39"/>
                      <a:pt x="12" y="39"/>
                      <a:pt x="12" y="39"/>
                    </a:cubicBezTo>
                    <a:cubicBezTo>
                      <a:pt x="12" y="39"/>
                      <a:pt x="12" y="39"/>
                      <a:pt x="12" y="39"/>
                    </a:cubicBezTo>
                    <a:cubicBezTo>
                      <a:pt x="1" y="58"/>
                      <a:pt x="1" y="58"/>
                      <a:pt x="1" y="58"/>
                    </a:cubicBezTo>
                    <a:cubicBezTo>
                      <a:pt x="0" y="59"/>
                      <a:pt x="0" y="60"/>
                      <a:pt x="1" y="60"/>
                    </a:cubicBezTo>
                    <a:cubicBezTo>
                      <a:pt x="1" y="61"/>
                      <a:pt x="1" y="61"/>
                      <a:pt x="2" y="61"/>
                    </a:cubicBezTo>
                    <a:cubicBezTo>
                      <a:pt x="25" y="61"/>
                      <a:pt x="25" y="61"/>
                      <a:pt x="25" y="61"/>
                    </a:cubicBezTo>
                    <a:cubicBezTo>
                      <a:pt x="26" y="61"/>
                      <a:pt x="26" y="61"/>
                      <a:pt x="27" y="60"/>
                    </a:cubicBezTo>
                    <a:cubicBezTo>
                      <a:pt x="27" y="60"/>
                      <a:pt x="27" y="59"/>
                      <a:pt x="27" y="58"/>
                    </a:cubicBezTo>
                    <a:cubicBezTo>
                      <a:pt x="19" y="45"/>
                      <a:pt x="19" y="45"/>
                      <a:pt x="19" y="45"/>
                    </a:cubicBezTo>
                    <a:cubicBezTo>
                      <a:pt x="19" y="44"/>
                      <a:pt x="18" y="44"/>
                      <a:pt x="17" y="44"/>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0" name="ïšḻïďê-Freeform: Shape 73"/>
              <p:cNvSpPr/>
              <p:nvPr/>
            </p:nvSpPr>
            <p:spPr bwMode="auto">
              <a:xfrm>
                <a:off x="5403850" y="3486150"/>
                <a:ext cx="139700" cy="215900"/>
              </a:xfrm>
              <a:custGeom>
                <a:avLst/>
                <a:gdLst/>
                <a:ahLst/>
                <a:cxnLst>
                  <a:cxn ang="0">
                    <a:pos x="43" y="58"/>
                  </a:cxn>
                  <a:cxn ang="0">
                    <a:pos x="38" y="49"/>
                  </a:cxn>
                  <a:cxn ang="0">
                    <a:pos x="38" y="35"/>
                  </a:cxn>
                  <a:cxn ang="0">
                    <a:pos x="43" y="26"/>
                  </a:cxn>
                  <a:cxn ang="0">
                    <a:pos x="54" y="8"/>
                  </a:cxn>
                  <a:cxn ang="0">
                    <a:pos x="55" y="5"/>
                  </a:cxn>
                  <a:cxn ang="0">
                    <a:pos x="49" y="0"/>
                  </a:cxn>
                  <a:cxn ang="0">
                    <a:pos x="49" y="0"/>
                  </a:cxn>
                  <a:cxn ang="0">
                    <a:pos x="39" y="0"/>
                  </a:cxn>
                  <a:cxn ang="0">
                    <a:pos x="28" y="0"/>
                  </a:cxn>
                  <a:cxn ang="0">
                    <a:pos x="6" y="0"/>
                  </a:cxn>
                  <a:cxn ang="0">
                    <a:pos x="1" y="2"/>
                  </a:cxn>
                  <a:cxn ang="0">
                    <a:pos x="1" y="8"/>
                  </a:cxn>
                  <a:cxn ang="0">
                    <a:pos x="12" y="26"/>
                  </a:cxn>
                  <a:cxn ang="0">
                    <a:pos x="17" y="35"/>
                  </a:cxn>
                  <a:cxn ang="0">
                    <a:pos x="17" y="49"/>
                  </a:cxn>
                  <a:cxn ang="0">
                    <a:pos x="12" y="58"/>
                  </a:cxn>
                  <a:cxn ang="0">
                    <a:pos x="1" y="76"/>
                  </a:cxn>
                  <a:cxn ang="0">
                    <a:pos x="1" y="82"/>
                  </a:cxn>
                  <a:cxn ang="0">
                    <a:pos x="6" y="84"/>
                  </a:cxn>
                  <a:cxn ang="0">
                    <a:pos x="16" y="84"/>
                  </a:cxn>
                  <a:cxn ang="0">
                    <a:pos x="28" y="84"/>
                  </a:cxn>
                  <a:cxn ang="0">
                    <a:pos x="49" y="84"/>
                  </a:cxn>
                  <a:cxn ang="0">
                    <a:pos x="54" y="82"/>
                  </a:cxn>
                  <a:cxn ang="0">
                    <a:pos x="54" y="76"/>
                  </a:cxn>
                  <a:cxn ang="0">
                    <a:pos x="43" y="58"/>
                  </a:cxn>
                  <a:cxn ang="0">
                    <a:pos x="28" y="79"/>
                  </a:cxn>
                  <a:cxn ang="0">
                    <a:pos x="16" y="79"/>
                  </a:cxn>
                  <a:cxn ang="0">
                    <a:pos x="6" y="79"/>
                  </a:cxn>
                  <a:cxn ang="0">
                    <a:pos x="17" y="61"/>
                  </a:cxn>
                  <a:cxn ang="0">
                    <a:pos x="23" y="50"/>
                  </a:cxn>
                  <a:cxn ang="0">
                    <a:pos x="23" y="34"/>
                  </a:cxn>
                  <a:cxn ang="0">
                    <a:pos x="17" y="24"/>
                  </a:cxn>
                  <a:cxn ang="0">
                    <a:pos x="6" y="5"/>
                  </a:cxn>
                  <a:cxn ang="0">
                    <a:pos x="28" y="5"/>
                  </a:cxn>
                  <a:cxn ang="0">
                    <a:pos x="39" y="5"/>
                  </a:cxn>
                  <a:cxn ang="0">
                    <a:pos x="49" y="5"/>
                  </a:cxn>
                  <a:cxn ang="0">
                    <a:pos x="38" y="24"/>
                  </a:cxn>
                  <a:cxn ang="0">
                    <a:pos x="33" y="34"/>
                  </a:cxn>
                  <a:cxn ang="0">
                    <a:pos x="33" y="50"/>
                  </a:cxn>
                  <a:cxn ang="0">
                    <a:pos x="38" y="61"/>
                  </a:cxn>
                  <a:cxn ang="0">
                    <a:pos x="49" y="79"/>
                  </a:cxn>
                  <a:cxn ang="0">
                    <a:pos x="28" y="79"/>
                  </a:cxn>
                </a:cxnLst>
                <a:rect l="0" t="0" r="r" b="b"/>
                <a:pathLst>
                  <a:path w="55" h="84">
                    <a:moveTo>
                      <a:pt x="43" y="58"/>
                    </a:moveTo>
                    <a:cubicBezTo>
                      <a:pt x="38" y="49"/>
                      <a:pt x="38" y="49"/>
                      <a:pt x="38" y="49"/>
                    </a:cubicBezTo>
                    <a:cubicBezTo>
                      <a:pt x="38" y="35"/>
                      <a:pt x="38" y="35"/>
                      <a:pt x="38" y="35"/>
                    </a:cubicBezTo>
                    <a:cubicBezTo>
                      <a:pt x="43" y="26"/>
                      <a:pt x="43" y="26"/>
                      <a:pt x="43" y="26"/>
                    </a:cubicBezTo>
                    <a:cubicBezTo>
                      <a:pt x="54" y="8"/>
                      <a:pt x="54" y="8"/>
                      <a:pt x="54" y="8"/>
                    </a:cubicBezTo>
                    <a:cubicBezTo>
                      <a:pt x="54" y="7"/>
                      <a:pt x="55" y="6"/>
                      <a:pt x="55" y="5"/>
                    </a:cubicBezTo>
                    <a:cubicBezTo>
                      <a:pt x="55" y="2"/>
                      <a:pt x="52" y="0"/>
                      <a:pt x="49" y="0"/>
                    </a:cubicBezTo>
                    <a:cubicBezTo>
                      <a:pt x="49" y="0"/>
                      <a:pt x="49" y="0"/>
                      <a:pt x="49" y="0"/>
                    </a:cubicBezTo>
                    <a:cubicBezTo>
                      <a:pt x="39" y="0"/>
                      <a:pt x="39" y="0"/>
                      <a:pt x="39" y="0"/>
                    </a:cubicBezTo>
                    <a:cubicBezTo>
                      <a:pt x="28" y="0"/>
                      <a:pt x="28" y="0"/>
                      <a:pt x="28" y="0"/>
                    </a:cubicBezTo>
                    <a:cubicBezTo>
                      <a:pt x="6" y="0"/>
                      <a:pt x="6" y="0"/>
                      <a:pt x="6" y="0"/>
                    </a:cubicBezTo>
                    <a:cubicBezTo>
                      <a:pt x="4" y="0"/>
                      <a:pt x="2" y="1"/>
                      <a:pt x="1" y="2"/>
                    </a:cubicBezTo>
                    <a:cubicBezTo>
                      <a:pt x="0" y="4"/>
                      <a:pt x="0" y="6"/>
                      <a:pt x="1" y="8"/>
                    </a:cubicBezTo>
                    <a:cubicBezTo>
                      <a:pt x="12" y="26"/>
                      <a:pt x="12" y="26"/>
                      <a:pt x="12" y="26"/>
                    </a:cubicBezTo>
                    <a:cubicBezTo>
                      <a:pt x="17" y="35"/>
                      <a:pt x="17" y="35"/>
                      <a:pt x="17" y="35"/>
                    </a:cubicBezTo>
                    <a:cubicBezTo>
                      <a:pt x="17" y="49"/>
                      <a:pt x="17" y="49"/>
                      <a:pt x="17" y="49"/>
                    </a:cubicBezTo>
                    <a:cubicBezTo>
                      <a:pt x="12" y="58"/>
                      <a:pt x="12" y="58"/>
                      <a:pt x="12" y="58"/>
                    </a:cubicBezTo>
                    <a:cubicBezTo>
                      <a:pt x="1" y="76"/>
                      <a:pt x="1" y="76"/>
                      <a:pt x="1" y="76"/>
                    </a:cubicBezTo>
                    <a:cubicBezTo>
                      <a:pt x="0" y="78"/>
                      <a:pt x="0" y="80"/>
                      <a:pt x="1" y="82"/>
                    </a:cubicBezTo>
                    <a:cubicBezTo>
                      <a:pt x="2" y="83"/>
                      <a:pt x="4" y="84"/>
                      <a:pt x="6" y="84"/>
                    </a:cubicBezTo>
                    <a:cubicBezTo>
                      <a:pt x="16" y="84"/>
                      <a:pt x="16" y="84"/>
                      <a:pt x="16" y="84"/>
                    </a:cubicBezTo>
                    <a:cubicBezTo>
                      <a:pt x="28" y="84"/>
                      <a:pt x="28" y="84"/>
                      <a:pt x="28" y="84"/>
                    </a:cubicBezTo>
                    <a:cubicBezTo>
                      <a:pt x="49" y="84"/>
                      <a:pt x="49" y="84"/>
                      <a:pt x="49" y="84"/>
                    </a:cubicBezTo>
                    <a:cubicBezTo>
                      <a:pt x="51" y="84"/>
                      <a:pt x="53" y="83"/>
                      <a:pt x="54" y="82"/>
                    </a:cubicBezTo>
                    <a:cubicBezTo>
                      <a:pt x="55" y="80"/>
                      <a:pt x="55" y="78"/>
                      <a:pt x="54" y="76"/>
                    </a:cubicBezTo>
                    <a:lnTo>
                      <a:pt x="43" y="58"/>
                    </a:lnTo>
                    <a:close/>
                    <a:moveTo>
                      <a:pt x="28" y="79"/>
                    </a:moveTo>
                    <a:cubicBezTo>
                      <a:pt x="16" y="79"/>
                      <a:pt x="16" y="79"/>
                      <a:pt x="16" y="79"/>
                    </a:cubicBezTo>
                    <a:cubicBezTo>
                      <a:pt x="6" y="79"/>
                      <a:pt x="6" y="79"/>
                      <a:pt x="6" y="79"/>
                    </a:cubicBezTo>
                    <a:cubicBezTo>
                      <a:pt x="17" y="61"/>
                      <a:pt x="17" y="61"/>
                      <a:pt x="17" y="61"/>
                    </a:cubicBezTo>
                    <a:cubicBezTo>
                      <a:pt x="23" y="50"/>
                      <a:pt x="23" y="50"/>
                      <a:pt x="23" y="50"/>
                    </a:cubicBezTo>
                    <a:cubicBezTo>
                      <a:pt x="23" y="34"/>
                      <a:pt x="23" y="34"/>
                      <a:pt x="23" y="34"/>
                    </a:cubicBezTo>
                    <a:cubicBezTo>
                      <a:pt x="17" y="24"/>
                      <a:pt x="17" y="24"/>
                      <a:pt x="17" y="24"/>
                    </a:cubicBezTo>
                    <a:cubicBezTo>
                      <a:pt x="6" y="5"/>
                      <a:pt x="6" y="5"/>
                      <a:pt x="6" y="5"/>
                    </a:cubicBezTo>
                    <a:cubicBezTo>
                      <a:pt x="28" y="5"/>
                      <a:pt x="28" y="5"/>
                      <a:pt x="28" y="5"/>
                    </a:cubicBezTo>
                    <a:cubicBezTo>
                      <a:pt x="39" y="5"/>
                      <a:pt x="39" y="5"/>
                      <a:pt x="39" y="5"/>
                    </a:cubicBezTo>
                    <a:cubicBezTo>
                      <a:pt x="49" y="5"/>
                      <a:pt x="49" y="5"/>
                      <a:pt x="49" y="5"/>
                    </a:cubicBezTo>
                    <a:cubicBezTo>
                      <a:pt x="38" y="24"/>
                      <a:pt x="38" y="24"/>
                      <a:pt x="38" y="24"/>
                    </a:cubicBezTo>
                    <a:cubicBezTo>
                      <a:pt x="33" y="34"/>
                      <a:pt x="33" y="34"/>
                      <a:pt x="33" y="34"/>
                    </a:cubicBezTo>
                    <a:cubicBezTo>
                      <a:pt x="33" y="50"/>
                      <a:pt x="33" y="50"/>
                      <a:pt x="33" y="50"/>
                    </a:cubicBezTo>
                    <a:cubicBezTo>
                      <a:pt x="38" y="61"/>
                      <a:pt x="38" y="61"/>
                      <a:pt x="38" y="61"/>
                    </a:cubicBezTo>
                    <a:cubicBezTo>
                      <a:pt x="49" y="79"/>
                      <a:pt x="49" y="79"/>
                      <a:pt x="49" y="79"/>
                    </a:cubicBezTo>
                    <a:lnTo>
                      <a:pt x="28" y="79"/>
                    </a:ln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grpSp>
      <p:grpSp>
        <p:nvGrpSpPr>
          <p:cNvPr id="71" name="组合 70"/>
          <p:cNvGrpSpPr/>
          <p:nvPr/>
        </p:nvGrpSpPr>
        <p:grpSpPr>
          <a:xfrm>
            <a:off x="1031976" y="3247025"/>
            <a:ext cx="648000" cy="648000"/>
            <a:chOff x="7088326" y="4417445"/>
            <a:chExt cx="648000" cy="648000"/>
          </a:xfrm>
          <a:effectLst>
            <a:outerShdw blurRad="254000" dist="127000" dir="8100000" algn="tr" rotWithShape="0">
              <a:prstClr val="black">
                <a:alpha val="40000"/>
              </a:prstClr>
            </a:outerShdw>
          </a:effectLst>
        </p:grpSpPr>
        <p:sp>
          <p:nvSpPr>
            <p:cNvPr id="72" name="ïšḻïďê-Oval 106"/>
            <p:cNvSpPr/>
            <p:nvPr/>
          </p:nvSpPr>
          <p:spPr bwMode="auto">
            <a:xfrm>
              <a:off x="7088326" y="4417445"/>
              <a:ext cx="648000" cy="648000"/>
            </a:xfrm>
            <a:prstGeom prst="ellipse">
              <a:avLst/>
            </a:prstGeom>
            <a:solidFill>
              <a:srgbClr val="00BCD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73" name="Group 107"/>
            <p:cNvGrpSpPr/>
            <p:nvPr/>
          </p:nvGrpSpPr>
          <p:grpSpPr>
            <a:xfrm>
              <a:off x="7199748" y="4533487"/>
              <a:ext cx="425157" cy="415917"/>
              <a:chOff x="4330307" y="3263047"/>
              <a:chExt cx="311937" cy="305157"/>
            </a:xfrm>
            <a:solidFill>
              <a:schemeClr val="accent1"/>
            </a:solidFill>
          </p:grpSpPr>
          <p:sp>
            <p:nvSpPr>
              <p:cNvPr id="74" name="ïšḻïďê-Freeform: Shape 108"/>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5" name="ïšḻïďê-Freeform: Shape 109"/>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6" name="ïšḻïďê-Freeform: Shape 110"/>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7" name="ïšḻïďê-Freeform: Shape 111"/>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grpSp>
      <p:sp>
        <p:nvSpPr>
          <p:cNvPr id="78" name="文本框 77"/>
          <p:cNvSpPr txBox="1"/>
          <p:nvPr/>
        </p:nvSpPr>
        <p:spPr>
          <a:xfrm>
            <a:off x="1954530" y="1872615"/>
            <a:ext cx="4200525" cy="922020"/>
          </a:xfrm>
          <a:prstGeom prst="rect">
            <a:avLst/>
          </a:prstGeom>
          <a:noFill/>
        </p:spPr>
        <p:txBody>
          <a:bodyPr wrap="square" rtlCol="0">
            <a:spAutoFit/>
          </a:bodyPr>
          <a:lstStyle/>
          <a:p>
            <a:pPr lvl="0" algn="just">
              <a:lnSpc>
                <a:spcPct val="150000"/>
              </a:lnSpc>
            </a:pPr>
            <a:r>
              <a:rPr kumimoji="0" lang="zh-CN" altLang="en-US" sz="12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ea"/>
                <a:sym typeface="+mn-lt"/>
              </a:rPr>
              <a:t>C</a:t>
            </a:r>
            <a:r>
              <a:rPr lang="en-GB" altLang="zh-CN" sz="1200" b="1" dirty="0">
                <a:solidFill>
                  <a:schemeClr val="tx1"/>
                </a:solidFill>
                <a:cs typeface="+mn-ea"/>
                <a:sym typeface="+mn-lt"/>
              </a:rPr>
              <a:t>Focus on large water infrastructure development as an entry point and nucleus for implementations of all PIAs.</a:t>
            </a:r>
          </a:p>
        </p:txBody>
      </p:sp>
      <p:sp>
        <p:nvSpPr>
          <p:cNvPr id="79" name="文本框 78"/>
          <p:cNvSpPr txBox="1"/>
          <p:nvPr/>
        </p:nvSpPr>
        <p:spPr>
          <a:xfrm>
            <a:off x="1898067" y="2706507"/>
            <a:ext cx="3355268" cy="1198880"/>
          </a:xfrm>
          <a:prstGeom prst="rect">
            <a:avLst/>
          </a:prstGeom>
          <a:noFill/>
        </p:spPr>
        <p:txBody>
          <a:bodyPr wrap="square" rtlCol="0">
            <a:spAutoFit/>
          </a:bodyPr>
          <a:lstStyle/>
          <a:p>
            <a:pPr lvl="0" algn="just">
              <a:lnSpc>
                <a:spcPct val="150000"/>
              </a:lnSpc>
            </a:pPr>
            <a:r>
              <a:rPr lang="en-GB" altLang="zh-CN" sz="1200" b="1" dirty="0">
                <a:solidFill>
                  <a:schemeClr val="tx1"/>
                </a:solidFill>
                <a:cs typeface="+mn-ea"/>
                <a:sym typeface="+mn-lt"/>
              </a:rPr>
              <a:t>Design integrated and community based interventions (water resource development, forage development, livestock infrastructure development,…) </a:t>
            </a:r>
          </a:p>
        </p:txBody>
      </p:sp>
      <p:sp>
        <p:nvSpPr>
          <p:cNvPr id="80" name="文本框 79"/>
          <p:cNvSpPr txBox="1"/>
          <p:nvPr/>
        </p:nvSpPr>
        <p:spPr>
          <a:xfrm>
            <a:off x="1857929" y="3915564"/>
            <a:ext cx="4347816" cy="2030095"/>
          </a:xfrm>
          <a:prstGeom prst="rect">
            <a:avLst/>
          </a:prstGeom>
          <a:noFill/>
        </p:spPr>
        <p:txBody>
          <a:bodyPr wrap="square" rtlCol="0">
            <a:spAutoFit/>
          </a:bodyPr>
          <a:lstStyle/>
          <a:p>
            <a:pPr lvl="0" algn="just">
              <a:lnSpc>
                <a:spcPct val="150000"/>
              </a:lnSpc>
            </a:pPr>
            <a:r>
              <a:rPr lang="en-GB" altLang="zh-CN" sz="1200" b="1" dirty="0">
                <a:solidFill>
                  <a:schemeClr val="tx1"/>
                </a:solidFill>
                <a:cs typeface="+mn-ea"/>
                <a:sym typeface="+mn-lt"/>
              </a:rPr>
              <a:t>Livestock development should be based on the value chain development principles in integrating and harmonizing all producers, service providers and other actors. This will create a diversified job opportunity within the livestock subsector and ensures sustainability and improve livelihood of pastoralist.</a:t>
            </a:r>
          </a:p>
        </p:txBody>
      </p:sp>
      <p:sp>
        <p:nvSpPr>
          <p:cNvPr id="85" name="文本框 84"/>
          <p:cNvSpPr txBox="1"/>
          <p:nvPr/>
        </p:nvSpPr>
        <p:spPr>
          <a:xfrm>
            <a:off x="961512" y="795243"/>
            <a:ext cx="8555355" cy="368300"/>
          </a:xfrm>
          <a:prstGeom prst="rect">
            <a:avLst/>
          </a:prstGeom>
          <a:noFill/>
        </p:spPr>
        <p:txBody>
          <a:bodyPr wrap="none" rtlCol="0">
            <a:spAutoFit/>
            <a:scene3d>
              <a:camera prst="orthographicFront"/>
              <a:lightRig rig="threePt" dir="t"/>
            </a:scene3d>
            <a:sp3d contourW="12700"/>
          </a:bodyPr>
          <a:lstStyle/>
          <a:p>
            <a:pPr lvl="0">
              <a:defRPr/>
            </a:pPr>
            <a:r>
              <a:rPr lang="en-GB" altLang="zh-CN" b="1" dirty="0">
                <a:solidFill>
                  <a:schemeClr val="tx1"/>
                </a:solidFill>
                <a:cs typeface="+mn-ea"/>
                <a:sym typeface="+mn-lt"/>
              </a:rPr>
              <a:t>Recommendations for the Implementation of IDDRSI from 2024 to 2027 </a:t>
            </a:r>
            <a:endParaRPr kumimoji="0" lang="en-GB" altLang="zh-CN"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7" name="Freeform 11"/>
          <p:cNvSpPr/>
          <p:nvPr/>
        </p:nvSpPr>
        <p:spPr>
          <a:xfrm rot="18900000">
            <a:off x="10656515" y="1355400"/>
            <a:ext cx="462879" cy="462879"/>
          </a:xfrm>
          <a:custGeom>
            <a:avLst/>
            <a:gdLst>
              <a:gd name="connsiteX0" fmla="*/ 0 w 1557038"/>
              <a:gd name="connsiteY0" fmla="*/ 778518 h 1557038"/>
              <a:gd name="connsiteX1" fmla="*/ 0 w 1557038"/>
              <a:gd name="connsiteY1" fmla="*/ 778518 h 1557038"/>
              <a:gd name="connsiteX2" fmla="*/ 0 w 1557038"/>
              <a:gd name="connsiteY2" fmla="*/ 778519 h 1557038"/>
              <a:gd name="connsiteX3" fmla="*/ 778519 w 1557038"/>
              <a:gd name="connsiteY3" fmla="*/ 0 h 1557038"/>
              <a:gd name="connsiteX4" fmla="*/ 778518 w 1557038"/>
              <a:gd name="connsiteY4" fmla="*/ 0 h 1557038"/>
              <a:gd name="connsiteX5" fmla="*/ 778518 w 1557038"/>
              <a:gd name="connsiteY5" fmla="*/ 0 h 1557038"/>
              <a:gd name="connsiteX6" fmla="*/ 1503899 w 1557038"/>
              <a:gd name="connsiteY6" fmla="*/ 650229 h 1557038"/>
              <a:gd name="connsiteX7" fmla="*/ 1557038 w 1557038"/>
              <a:gd name="connsiteY7" fmla="*/ 778519 h 1557038"/>
              <a:gd name="connsiteX8" fmla="*/ 1557037 w 1557038"/>
              <a:gd name="connsiteY8" fmla="*/ 778519 h 1557038"/>
              <a:gd name="connsiteX9" fmla="*/ 1375608 w 1557038"/>
              <a:gd name="connsiteY9" fmla="*/ 959948 h 1557038"/>
              <a:gd name="connsiteX10" fmla="*/ 959947 w 1557038"/>
              <a:gd name="connsiteY10" fmla="*/ 959948 h 1557038"/>
              <a:gd name="connsiteX11" fmla="*/ 959947 w 1557038"/>
              <a:gd name="connsiteY11" fmla="*/ 1375609 h 1557038"/>
              <a:gd name="connsiteX12" fmla="*/ 778518 w 1557038"/>
              <a:gd name="connsiteY12" fmla="*/ 1557038 h 1557038"/>
              <a:gd name="connsiteX13" fmla="*/ 778518 w 1557038"/>
              <a:gd name="connsiteY13" fmla="*/ 1557037 h 1557038"/>
              <a:gd name="connsiteX14" fmla="*/ 597089 w 1557038"/>
              <a:gd name="connsiteY14" fmla="*/ 1375608 h 1557038"/>
              <a:gd name="connsiteX15" fmla="*/ 597089 w 1557038"/>
              <a:gd name="connsiteY15" fmla="*/ 959948 h 1557038"/>
              <a:gd name="connsiteX16" fmla="*/ 181429 w 1557038"/>
              <a:gd name="connsiteY16" fmla="*/ 959947 h 1557038"/>
              <a:gd name="connsiteX17" fmla="*/ 14258 w 1557038"/>
              <a:gd name="connsiteY17" fmla="*/ 849138 h 1557038"/>
              <a:gd name="connsiteX18" fmla="*/ 0 w 1557038"/>
              <a:gd name="connsiteY18" fmla="*/ 778518 h 1557038"/>
              <a:gd name="connsiteX19" fmla="*/ 14258 w 1557038"/>
              <a:gd name="connsiteY19" fmla="*/ 707899 h 1557038"/>
              <a:gd name="connsiteX20" fmla="*/ 181429 w 1557038"/>
              <a:gd name="connsiteY20" fmla="*/ 597090 h 1557038"/>
              <a:gd name="connsiteX21" fmla="*/ 597090 w 1557038"/>
              <a:gd name="connsiteY21" fmla="*/ 597090 h 1557038"/>
              <a:gd name="connsiteX22" fmla="*/ 597090 w 1557038"/>
              <a:gd name="connsiteY22" fmla="*/ 181429 h 1557038"/>
              <a:gd name="connsiteX23" fmla="*/ 707899 w 1557038"/>
              <a:gd name="connsiteY23" fmla="*/ 14258 h 1557038"/>
              <a:gd name="connsiteX24" fmla="*/ 778518 w 1557038"/>
              <a:gd name="connsiteY24" fmla="*/ 0 h 1557038"/>
              <a:gd name="connsiteX25" fmla="*/ 849138 w 1557038"/>
              <a:gd name="connsiteY25" fmla="*/ 14258 h 1557038"/>
              <a:gd name="connsiteX26" fmla="*/ 959947 w 1557038"/>
              <a:gd name="connsiteY26" fmla="*/ 181429 h 1557038"/>
              <a:gd name="connsiteX27" fmla="*/ 959947 w 1557038"/>
              <a:gd name="connsiteY27" fmla="*/ 597090 h 1557038"/>
              <a:gd name="connsiteX28" fmla="*/ 1375609 w 1557038"/>
              <a:gd name="connsiteY28" fmla="*/ 597090 h 1557038"/>
              <a:gd name="connsiteX29" fmla="*/ 1503899 w 1557038"/>
              <a:gd name="connsiteY29" fmla="*/ 650229 h 155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7038" h="1557038">
                <a:moveTo>
                  <a:pt x="0" y="778518"/>
                </a:moveTo>
                <a:lnTo>
                  <a:pt x="0" y="778518"/>
                </a:lnTo>
                <a:lnTo>
                  <a:pt x="0" y="778519"/>
                </a:lnTo>
                <a:close/>
                <a:moveTo>
                  <a:pt x="778519" y="0"/>
                </a:moveTo>
                <a:lnTo>
                  <a:pt x="778518" y="0"/>
                </a:lnTo>
                <a:lnTo>
                  <a:pt x="778518" y="0"/>
                </a:lnTo>
                <a:close/>
                <a:moveTo>
                  <a:pt x="1503899" y="650229"/>
                </a:moveTo>
                <a:cubicBezTo>
                  <a:pt x="1536731" y="683062"/>
                  <a:pt x="1557038" y="728419"/>
                  <a:pt x="1557038" y="778519"/>
                </a:cubicBezTo>
                <a:lnTo>
                  <a:pt x="1557037" y="778519"/>
                </a:lnTo>
                <a:cubicBezTo>
                  <a:pt x="1557037" y="878719"/>
                  <a:pt x="1475808" y="959948"/>
                  <a:pt x="1375608" y="959948"/>
                </a:cubicBezTo>
                <a:lnTo>
                  <a:pt x="959947" y="959948"/>
                </a:lnTo>
                <a:lnTo>
                  <a:pt x="959947" y="1375609"/>
                </a:lnTo>
                <a:cubicBezTo>
                  <a:pt x="959947" y="1475809"/>
                  <a:pt x="878718" y="1557038"/>
                  <a:pt x="778518" y="1557038"/>
                </a:cubicBezTo>
                <a:lnTo>
                  <a:pt x="778518" y="1557037"/>
                </a:lnTo>
                <a:cubicBezTo>
                  <a:pt x="678318" y="1557037"/>
                  <a:pt x="597089" y="1475808"/>
                  <a:pt x="597089" y="1375608"/>
                </a:cubicBezTo>
                <a:lnTo>
                  <a:pt x="597089" y="959948"/>
                </a:lnTo>
                <a:lnTo>
                  <a:pt x="181429" y="959947"/>
                </a:lnTo>
                <a:cubicBezTo>
                  <a:pt x="106279" y="959947"/>
                  <a:pt x="41800" y="914256"/>
                  <a:pt x="14258" y="849138"/>
                </a:cubicBezTo>
                <a:lnTo>
                  <a:pt x="0" y="778518"/>
                </a:lnTo>
                <a:lnTo>
                  <a:pt x="14258" y="707899"/>
                </a:lnTo>
                <a:cubicBezTo>
                  <a:pt x="41800" y="642781"/>
                  <a:pt x="106279" y="597090"/>
                  <a:pt x="181429" y="597090"/>
                </a:cubicBezTo>
                <a:lnTo>
                  <a:pt x="597090" y="597090"/>
                </a:lnTo>
                <a:lnTo>
                  <a:pt x="597090" y="181429"/>
                </a:lnTo>
                <a:cubicBezTo>
                  <a:pt x="597090" y="106279"/>
                  <a:pt x="642781" y="41800"/>
                  <a:pt x="707899" y="14258"/>
                </a:cubicBezTo>
                <a:lnTo>
                  <a:pt x="778518" y="0"/>
                </a:lnTo>
                <a:lnTo>
                  <a:pt x="849138" y="14258"/>
                </a:lnTo>
                <a:cubicBezTo>
                  <a:pt x="914256" y="41800"/>
                  <a:pt x="959947" y="106279"/>
                  <a:pt x="959947" y="181429"/>
                </a:cubicBezTo>
                <a:lnTo>
                  <a:pt x="959947" y="597090"/>
                </a:lnTo>
                <a:lnTo>
                  <a:pt x="1375609" y="597090"/>
                </a:lnTo>
                <a:cubicBezTo>
                  <a:pt x="1425709" y="597090"/>
                  <a:pt x="1471066" y="617397"/>
                  <a:pt x="1503899" y="650229"/>
                </a:cubicBezTo>
                <a:close/>
              </a:path>
            </a:pathLst>
          </a:custGeom>
          <a:solidFill>
            <a:srgbClr val="00BCD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53" name="组合 70"/>
          <p:cNvGrpSpPr/>
          <p:nvPr/>
        </p:nvGrpSpPr>
        <p:grpSpPr>
          <a:xfrm>
            <a:off x="940853" y="5829240"/>
            <a:ext cx="648000" cy="648000"/>
            <a:chOff x="7088326" y="4417445"/>
            <a:chExt cx="648000" cy="648000"/>
          </a:xfrm>
          <a:effectLst>
            <a:outerShdw blurRad="254000" dist="127000" dir="8100000" algn="tr" rotWithShape="0">
              <a:prstClr val="black">
                <a:alpha val="40000"/>
              </a:prstClr>
            </a:outerShdw>
          </a:effectLst>
        </p:grpSpPr>
        <p:sp>
          <p:nvSpPr>
            <p:cNvPr id="54" name="ïšḻïďê-Oval 106"/>
            <p:cNvSpPr/>
            <p:nvPr/>
          </p:nvSpPr>
          <p:spPr bwMode="auto">
            <a:xfrm>
              <a:off x="7088326" y="4417445"/>
              <a:ext cx="648000" cy="648000"/>
            </a:xfrm>
            <a:prstGeom prst="ellipse">
              <a:avLst/>
            </a:prstGeom>
            <a:solidFill>
              <a:srgbClr val="00BCD4"/>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55" name="Group 107"/>
            <p:cNvGrpSpPr/>
            <p:nvPr/>
          </p:nvGrpSpPr>
          <p:grpSpPr>
            <a:xfrm>
              <a:off x="7199748" y="4533487"/>
              <a:ext cx="425157" cy="415917"/>
              <a:chOff x="4330307" y="3263047"/>
              <a:chExt cx="311937" cy="305157"/>
            </a:xfrm>
            <a:solidFill>
              <a:schemeClr val="accent1"/>
            </a:solidFill>
          </p:grpSpPr>
          <p:sp>
            <p:nvSpPr>
              <p:cNvPr id="56" name="ïšḻïďê-Freeform: Shape 108"/>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7" name="ïšḻïďê-Freeform: Shape 109"/>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1" name="ïšḻïďê-Freeform: Shape 110"/>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2" name="ïšḻïďê-Freeform: Shape 111"/>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grpSp>
      </p:grpSp>
      <p:sp>
        <p:nvSpPr>
          <p:cNvPr id="83" name="文本框 78"/>
          <p:cNvSpPr txBox="1"/>
          <p:nvPr/>
        </p:nvSpPr>
        <p:spPr>
          <a:xfrm>
            <a:off x="1804035" y="5941695"/>
            <a:ext cx="4246245" cy="922020"/>
          </a:xfrm>
          <a:prstGeom prst="rect">
            <a:avLst/>
          </a:prstGeom>
          <a:noFill/>
        </p:spPr>
        <p:txBody>
          <a:bodyPr wrap="square" rtlCol="0">
            <a:spAutoFit/>
          </a:bodyPr>
          <a:lstStyle/>
          <a:p>
            <a:pPr lvl="0" algn="just">
              <a:lnSpc>
                <a:spcPct val="150000"/>
              </a:lnSpc>
            </a:pPr>
            <a:r>
              <a:rPr lang="en-GB" altLang="zh-CN" sz="1200" b="1" dirty="0">
                <a:solidFill>
                  <a:schemeClr val="tx1"/>
                </a:solidFill>
                <a:cs typeface="+mn-ea"/>
                <a:sym typeface="+mn-lt"/>
              </a:rPr>
              <a:t>Future interventions also need to focus on production based asset building and household level small agro-processing practices</a:t>
            </a:r>
            <a:endParaRPr kumimoji="0" lang="en-GB" altLang="zh-CN" sz="1200" b="1" i="0" u="none" strike="noStrike" kern="1200" cap="none" spc="0" normalizeH="0" baseline="0" noProof="0" dirty="0">
              <a:ln>
                <a:noFill/>
              </a:ln>
              <a:solidFill>
                <a:schemeClr val="tx1"/>
              </a:solidFill>
              <a:effectLst/>
              <a:uLnTx/>
              <a:uFillTx/>
              <a:latin typeface="Microsoft YaHei" panose="020B0503020204020204" pitchFamily="34" charset="-122"/>
              <a:ea typeface="Microsoft YaHei"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70393" y="668411"/>
            <a:ext cx="2160000" cy="2160000"/>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 name="圆角矩形 2"/>
          <p:cNvSpPr/>
          <p:nvPr/>
        </p:nvSpPr>
        <p:spPr>
          <a:xfrm>
            <a:off x="4507730" y="1424652"/>
            <a:ext cx="243152" cy="243152"/>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4" name="圆角矩形 3"/>
          <p:cNvSpPr/>
          <p:nvPr/>
        </p:nvSpPr>
        <p:spPr>
          <a:xfrm>
            <a:off x="4750882" y="1887516"/>
            <a:ext cx="127491" cy="127491"/>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5" name="圆角矩形 4"/>
          <p:cNvSpPr/>
          <p:nvPr/>
        </p:nvSpPr>
        <p:spPr>
          <a:xfrm>
            <a:off x="7318469" y="1320858"/>
            <a:ext cx="209070" cy="209070"/>
          </a:xfrm>
          <a:prstGeom prst="flowChartConnector">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 name="文本框 5"/>
          <p:cNvSpPr txBox="1"/>
          <p:nvPr/>
        </p:nvSpPr>
        <p:spPr>
          <a:xfrm>
            <a:off x="5281898" y="1565553"/>
            <a:ext cx="1798045"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1" lang="en-US" altLang="zh-CN" sz="2800" b="0" i="0" u="none" strike="noStrike" kern="120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rPr>
              <a:t>PART</a:t>
            </a:r>
            <a:endParaRPr kumimoji="1" lang="zh-CN" altLang="en-US" sz="2800" b="0" i="0" u="none" strike="noStrike" kern="120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 name="文本框 7"/>
          <p:cNvSpPr txBox="1"/>
          <p:nvPr/>
        </p:nvSpPr>
        <p:spPr>
          <a:xfrm>
            <a:off x="1921329" y="2953355"/>
            <a:ext cx="8077200" cy="1077218"/>
          </a:xfrm>
          <a:prstGeom prst="rect">
            <a:avLst/>
          </a:prstGeom>
          <a:noFill/>
        </p:spPr>
        <p:txBody>
          <a:bodyPr wrap="square" rtlCol="0">
            <a:spAutoFit/>
          </a:bodyPr>
          <a:lstStyle/>
          <a:p>
            <a:pPr lvl="0" algn="ctr">
              <a:defRPr/>
            </a:pPr>
            <a:r>
              <a:rPr kumimoji="1" lang="en-GB" altLang="zh-CN" sz="3200" b="1" dirty="0">
                <a:solidFill>
                  <a:srgbClr val="44546A"/>
                </a:solidFill>
                <a:cs typeface="+mn-ea"/>
                <a:sym typeface="+mn-lt"/>
              </a:rPr>
              <a:t>Progress on the Implementation of Recommendations of 15th PSC</a:t>
            </a:r>
            <a:endParaRPr kumimoji="1" lang="en-GB" altLang="zh-CN" sz="3200" b="1" i="0" u="none" strike="noStrike" kern="1200" cap="none" spc="0" normalizeH="0" baseline="0" noProof="0" dirty="0">
              <a:ln>
                <a:noFill/>
              </a:ln>
              <a:solidFill>
                <a:srgbClr val="44546A"/>
              </a:solidFill>
              <a:effectLst/>
              <a:uLnTx/>
              <a:uFillTx/>
              <a:latin typeface="Microsoft YaHei" panose="020B0503020204020204" pitchFamily="34" charset="-122"/>
              <a:ea typeface="Microsoft YaHei"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425" y="365127"/>
            <a:ext cx="9024490" cy="471586"/>
          </a:xfrm>
        </p:spPr>
        <p:txBody>
          <a:bodyPr>
            <a:normAutofit fontScale="90000"/>
          </a:bodyPr>
          <a:lstStyle/>
          <a:p>
            <a:r>
              <a:rPr lang="en-US" dirty="0"/>
              <a:t> </a:t>
            </a:r>
            <a:r>
              <a:rPr lang="en-US" sz="2700" b="1" kern="0" dirty="0">
                <a:solidFill>
                  <a:prstClr val="black"/>
                </a:solidFill>
                <a:latin typeface="Times New Roman" panose="02020603050405020304" pitchFamily="18" charset="0"/>
                <a:ea typeface="Times New Roman" panose="02020603050405020304" pitchFamily="18" charset="0"/>
              </a:rPr>
              <a:t>Performance along the Recommendations of 15th PSC</a:t>
            </a:r>
            <a:endParaRPr lang="en-US" sz="2700" b="1" dirty="0"/>
          </a:p>
        </p:txBody>
      </p:sp>
      <p:sp>
        <p:nvSpPr>
          <p:cNvPr id="4" name="Slide Number Placeholder 3"/>
          <p:cNvSpPr>
            <a:spLocks noGrp="1"/>
          </p:cNvSpPr>
          <p:nvPr>
            <p:ph type="sldNum" sz="quarter" idx="12"/>
          </p:nvPr>
        </p:nvSpPr>
        <p:spPr/>
        <p:txBody>
          <a:bodyPr/>
          <a:lstStyle/>
          <a:p>
            <a:pPr defTabSz="457200"/>
            <a:fld id="{B1DB7362-2002-504E-9846-FFD55AE08938}" type="slidenum">
              <a:rPr lang="en-US">
                <a:solidFill>
                  <a:prstClr val="black">
                    <a:tint val="75000"/>
                  </a:prstClr>
                </a:solidFill>
                <a:latin typeface="Calibri" panose="020F0502020204030204"/>
              </a:rPr>
              <a:t>27</a:t>
            </a:fld>
            <a:endParaRPr lang="en-US">
              <a:solidFill>
                <a:prstClr val="black">
                  <a:tint val="75000"/>
                </a:prstClr>
              </a:solidFill>
              <a:latin typeface="Calibri" panose="020F0502020204030204"/>
            </a:endParaRPr>
          </a:p>
        </p:txBody>
      </p:sp>
      <p:graphicFrame>
        <p:nvGraphicFramePr>
          <p:cNvPr id="6" name="Content Placeholder 5"/>
          <p:cNvGraphicFramePr>
            <a:graphicFrameLocks noGrp="1"/>
          </p:cNvGraphicFramePr>
          <p:nvPr>
            <p:ph idx="1"/>
          </p:nvPr>
        </p:nvGraphicFramePr>
        <p:xfrm>
          <a:off x="620486" y="836713"/>
          <a:ext cx="10121411" cy="5199529"/>
        </p:xfrm>
        <a:graphic>
          <a:graphicData uri="http://schemas.openxmlformats.org/drawingml/2006/table">
            <a:tbl>
              <a:tblPr firstRow="1" firstCol="1" bandRow="1">
                <a:tableStyleId>{5C22544A-7EE6-4342-B048-85BDC9FD1C3A}</a:tableStyleId>
              </a:tblPr>
              <a:tblGrid>
                <a:gridCol w="5313740">
                  <a:extLst>
                    <a:ext uri="{9D8B030D-6E8A-4147-A177-3AD203B41FA5}">
                      <a16:colId xmlns:a16="http://schemas.microsoft.com/office/drawing/2014/main" val="20000"/>
                    </a:ext>
                  </a:extLst>
                </a:gridCol>
                <a:gridCol w="4807671">
                  <a:extLst>
                    <a:ext uri="{9D8B030D-6E8A-4147-A177-3AD203B41FA5}">
                      <a16:colId xmlns:a16="http://schemas.microsoft.com/office/drawing/2014/main" val="20001"/>
                    </a:ext>
                  </a:extLst>
                </a:gridCol>
              </a:tblGrid>
              <a:tr h="223976">
                <a:tc>
                  <a:txBody>
                    <a:bodyPr/>
                    <a:lstStyle/>
                    <a:p>
                      <a:pPr marL="0" marR="0">
                        <a:lnSpc>
                          <a:spcPct val="115000"/>
                        </a:lnSpc>
                        <a:spcBef>
                          <a:spcPts val="0"/>
                        </a:spcBef>
                        <a:spcAft>
                          <a:spcPts val="1000"/>
                        </a:spcAft>
                      </a:pPr>
                      <a:r>
                        <a:rPr lang="en-GB" sz="1600" dirty="0">
                          <a:effectLst/>
                        </a:rPr>
                        <a:t>Recommendation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GB" sz="1600" dirty="0">
                          <a:effectLst/>
                        </a:rPr>
                        <a:t>Key Areas of Focus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449524">
                <a:tc>
                  <a:txBody>
                    <a:bodyPr/>
                    <a:lstStyle/>
                    <a:p>
                      <a:pPr marL="0" marR="0" lvl="0" indent="0" algn="just">
                        <a:lnSpc>
                          <a:spcPct val="115000"/>
                        </a:lnSpc>
                        <a:spcBef>
                          <a:spcPts val="0"/>
                        </a:spcBef>
                        <a:spcAft>
                          <a:spcPts val="1000"/>
                        </a:spcAft>
                        <a:buFont typeface="+mj-lt"/>
                        <a:buNone/>
                      </a:pPr>
                      <a:r>
                        <a:rPr lang="en-US" sz="1600" dirty="0">
                          <a:effectLst/>
                        </a:rPr>
                        <a:t>5.  Noting that the arid and semi-arid lands in the region are facing water scarcity for human beings, livestock and agriculture and recalling recommendation 14.4, call upon all stakeholders to intensify investment in water development to ensure that communities in the ASALs have sustainable access to safe water through bringing “water to the people” approach that would also address their needs for water for livestock, crop and fruit production.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US" sz="1600" dirty="0">
                          <a:effectLst/>
                        </a:rPr>
                        <a:t>The </a:t>
                      </a:r>
                      <a:r>
                        <a:rPr lang="en-US" sz="1600" dirty="0" err="1">
                          <a:effectLst/>
                        </a:rPr>
                        <a:t>AfDB</a:t>
                      </a:r>
                      <a:r>
                        <a:rPr lang="en-US" sz="1600" dirty="0">
                          <a:effectLst/>
                        </a:rPr>
                        <a:t> financing BREFONS intervention aims at enhancing the provision of water as an entry point, to improve livestock production, fodder and horticulture production, rangeland management and Agri-business development activities.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86099">
                <a:tc>
                  <a:txBody>
                    <a:bodyPr/>
                    <a:lstStyle/>
                    <a:p>
                      <a:pPr marL="0" marR="0" lvl="0" indent="0" algn="just">
                        <a:lnSpc>
                          <a:spcPct val="107000"/>
                        </a:lnSpc>
                        <a:spcBef>
                          <a:spcPts val="0"/>
                        </a:spcBef>
                        <a:spcAft>
                          <a:spcPts val="0"/>
                        </a:spcAft>
                        <a:buFont typeface="+mj-lt"/>
                        <a:buNone/>
                      </a:pPr>
                      <a:r>
                        <a:rPr lang="en-GB" sz="1600" dirty="0">
                          <a:effectLst/>
                        </a:rPr>
                        <a:t>7. IDDRSI Stakeholders remain deeply concerned about the disproportionately low level of funding to protect livelihoods in the region challenged by multiple crises, and this, unfortunately, is resulting in a multi-faceted humanitarian crisis (including water and sanitation, health, food, displacement, protection GBV, etc.) in our region. Member States, Partners and the private sector are therefore urged to enhance investment in safeguarding livelihoods and prevent hazards from turning into humanitarian crises.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GB" sz="1600" dirty="0">
                          <a:effectLst/>
                        </a:rPr>
                        <a:t>The WB has ongoing operations benefitting pastoralists such as De-risking Inclusion and Value Enhancement of Pastoral Economies,</a:t>
                      </a:r>
                      <a:r>
                        <a:rPr lang="en-GB" sz="1600" u="none" strike="noStrike" dirty="0">
                          <a:effectLst/>
                          <a:hlinkClick r:id="rId2" action="ppaction://hlinkfile"/>
                        </a:rPr>
                        <a:t> </a:t>
                      </a:r>
                      <a:r>
                        <a:rPr lang="en-GB" sz="1600" dirty="0">
                          <a:effectLst/>
                        </a:rPr>
                        <a:t>the Groundwater for Resilience Project, Lowland Livelihood Resilient Project, Emergency Locust Response Program and </a:t>
                      </a:r>
                      <a:r>
                        <a:rPr lang="en-GB" sz="1600" dirty="0" err="1">
                          <a:effectLst/>
                        </a:rPr>
                        <a:t>AfDB</a:t>
                      </a:r>
                      <a:r>
                        <a:rPr lang="en-GB" sz="1600" dirty="0">
                          <a:effectLst/>
                        </a:rPr>
                        <a:t> projects such as food and nutrition security and Drought Resilience and Sustainable Projects.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9906000" cy="980729"/>
          </a:xfrm>
        </p:spPr>
        <p:txBody>
          <a:bodyPr/>
          <a:lstStyle/>
          <a:p>
            <a:r>
              <a:rPr lang="en-US" sz="2400" b="1" kern="0" dirty="0">
                <a:solidFill>
                  <a:prstClr val="black"/>
                </a:solidFill>
                <a:latin typeface="Times New Roman" panose="02020603050405020304" pitchFamily="18" charset="0"/>
                <a:ea typeface="Times New Roman" panose="02020603050405020304" pitchFamily="18" charset="0"/>
              </a:rPr>
              <a:t>Performance along the Recommendations of 15th PSC</a:t>
            </a:r>
            <a:r>
              <a:rPr lang="en-US" dirty="0"/>
              <a:t> ..Contd..,</a:t>
            </a:r>
          </a:p>
        </p:txBody>
      </p:sp>
      <p:graphicFrame>
        <p:nvGraphicFramePr>
          <p:cNvPr id="5" name="Content Placeholder 4"/>
          <p:cNvGraphicFramePr>
            <a:graphicFrameLocks noGrp="1"/>
          </p:cNvGraphicFramePr>
          <p:nvPr>
            <p:ph idx="1"/>
          </p:nvPr>
        </p:nvGraphicFramePr>
        <p:xfrm>
          <a:off x="596900" y="760095"/>
          <a:ext cx="11071860" cy="5835015"/>
        </p:xfrm>
        <a:graphic>
          <a:graphicData uri="http://schemas.openxmlformats.org/drawingml/2006/table">
            <a:tbl>
              <a:tblPr firstRow="1" firstCol="1" bandRow="1">
                <a:tableStyleId>{69012ECD-51FC-41F1-AA8D-1B2483CD663E}</a:tableStyleId>
              </a:tblPr>
              <a:tblGrid>
                <a:gridCol w="5178425">
                  <a:extLst>
                    <a:ext uri="{9D8B030D-6E8A-4147-A177-3AD203B41FA5}">
                      <a16:colId xmlns:a16="http://schemas.microsoft.com/office/drawing/2014/main" val="20000"/>
                    </a:ext>
                  </a:extLst>
                </a:gridCol>
                <a:gridCol w="5893435">
                  <a:extLst>
                    <a:ext uri="{9D8B030D-6E8A-4147-A177-3AD203B41FA5}">
                      <a16:colId xmlns:a16="http://schemas.microsoft.com/office/drawing/2014/main" val="20001"/>
                    </a:ext>
                  </a:extLst>
                </a:gridCol>
              </a:tblGrid>
              <a:tr h="374015">
                <a:tc>
                  <a:txBody>
                    <a:bodyPr/>
                    <a:lstStyle/>
                    <a:p>
                      <a:pPr marL="0" marR="0">
                        <a:lnSpc>
                          <a:spcPct val="115000"/>
                        </a:lnSpc>
                        <a:spcBef>
                          <a:spcPts val="0"/>
                        </a:spcBef>
                        <a:spcAft>
                          <a:spcPts val="1000"/>
                        </a:spcAft>
                      </a:pPr>
                      <a:r>
                        <a:rPr lang="en-GB" sz="1800" dirty="0">
                          <a:effectLst/>
                        </a:rPr>
                        <a:t>Recommendation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GB" sz="1800" dirty="0">
                          <a:effectLst/>
                        </a:rPr>
                        <a:t>Key Areas of Focus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44800">
                <a:tc>
                  <a:txBody>
                    <a:bodyPr/>
                    <a:lstStyle/>
                    <a:p>
                      <a:pPr marL="0" marR="0" lvl="0" indent="0" algn="just">
                        <a:lnSpc>
                          <a:spcPct val="107000"/>
                        </a:lnSpc>
                        <a:spcBef>
                          <a:spcPts val="0"/>
                        </a:spcBef>
                        <a:spcAft>
                          <a:spcPts val="0"/>
                        </a:spcAft>
                        <a:buFont typeface="+mj-lt"/>
                        <a:buNone/>
                      </a:pPr>
                      <a:r>
                        <a:rPr lang="en-GB" sz="1600" kern="1200" dirty="0">
                          <a:effectLst/>
                        </a:rPr>
                        <a:t>8. While addressing the immediate needs of vulnerable people and saving lives is a top priority, all stakeholders are urged to give livelihood adaptation and the building of resilient food systems that would reduce poverty, food insecurity, displacement, and ultimately, conflict over natural resources through increased budgetary allocation for investment in resilience.</a:t>
                      </a:r>
                      <a:endParaRPr lang="en-US" sz="1600" kern="1200" dirty="0">
                        <a:effectLst/>
                      </a:endParaRPr>
                    </a:p>
                    <a:p>
                      <a:pPr marL="0" marR="0">
                        <a:lnSpc>
                          <a:spcPct val="115000"/>
                        </a:lnSpc>
                        <a:spcBef>
                          <a:spcPts val="0"/>
                        </a:spcBef>
                        <a:spcAft>
                          <a:spcPts val="1000"/>
                        </a:spcAft>
                      </a:pPr>
                      <a:r>
                        <a:rPr lang="en-GB" sz="1600" kern="1200" dirty="0">
                          <a:effectLst/>
                        </a:rPr>
                        <a:t> </a:t>
                      </a:r>
                      <a:endParaRPr lang="en-US"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GB" sz="1600" kern="1200" dirty="0" err="1">
                          <a:effectLst/>
                        </a:rPr>
                        <a:t>AfDB</a:t>
                      </a:r>
                      <a:r>
                        <a:rPr lang="en-GB" sz="1600" kern="1200" dirty="0">
                          <a:effectLst/>
                        </a:rPr>
                        <a:t> supports pastoralist food systems through the program to build resilience for food and nutrition security and enhance adaptive capacity of the pastoral community and better prepare for and manage climate change, climate risks, and climate variations. Besides, in pastoral areas of Ethiopia DRIVE supports a sustainable response to drought through package financial services for climate resilience.</a:t>
                      </a:r>
                      <a:endParaRPr lang="en-US"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16200">
                <a:tc>
                  <a:txBody>
                    <a:bodyPr/>
                    <a:lstStyle/>
                    <a:p>
                      <a:pPr marL="0" marR="0" lvl="0" indent="0" algn="just">
                        <a:lnSpc>
                          <a:spcPts val="1650"/>
                        </a:lnSpc>
                        <a:spcBef>
                          <a:spcPts val="0"/>
                        </a:spcBef>
                        <a:spcAft>
                          <a:spcPts val="0"/>
                        </a:spcAft>
                        <a:buFont typeface="+mj-lt"/>
                        <a:buNone/>
                      </a:pPr>
                      <a:r>
                        <a:rPr lang="en-GB" sz="1600" kern="1200" dirty="0">
                          <a:effectLst/>
                        </a:rPr>
                        <a:t>12. Appreciating the role of science, technology and innovation in driving resilience, all stakeholders, especially the Member States, are urged to bolster the roles of research and extension systems in promoting resilient agriculture to bridge the current gaps in pastoral and agro-pastoral production systems. </a:t>
                      </a:r>
                      <a:endParaRPr lang="en-US"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GB" sz="1600" kern="1200" dirty="0">
                          <a:effectLst/>
                        </a:rPr>
                        <a:t>The </a:t>
                      </a:r>
                      <a:r>
                        <a:rPr lang="en-GB" sz="1600" kern="1200" dirty="0" err="1">
                          <a:effectLst/>
                        </a:rPr>
                        <a:t>AfDB</a:t>
                      </a:r>
                      <a:r>
                        <a:rPr lang="en-GB" sz="1600" kern="1200" dirty="0">
                          <a:effectLst/>
                        </a:rPr>
                        <a:t> financing BREFONS will support facilitating access to Climate-smart, Innovations and Technologies and digital advisory services to enhance productivity, improve disease surveillance, help farmers to access market and financial services as well as reducing their vulnerability and exposure to climate risk. </a:t>
                      </a:r>
                      <a:endParaRPr lang="en-US" sz="16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pPr defTabSz="457200"/>
            <a:fld id="{B1DB7362-2002-504E-9846-FFD55AE08938}" type="slidenum">
              <a:rPr lang="en-US">
                <a:solidFill>
                  <a:prstClr val="black">
                    <a:tint val="75000"/>
                  </a:prstClr>
                </a:solidFill>
                <a:latin typeface="Calibri" panose="020F0502020204030204"/>
              </a:rPr>
              <a:t>28</a:t>
            </a:fld>
            <a:endParaRPr lang="en-US">
              <a:solidFill>
                <a:prstClr val="black">
                  <a:tint val="75000"/>
                </a:prstClr>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1"/>
            <a:ext cx="12191734" cy="6858001"/>
          </a:xfrm>
          <a:prstGeom prst="rect">
            <a:avLst/>
          </a:prstGeom>
        </p:spPr>
      </p:pic>
      <p:sp>
        <p:nvSpPr>
          <p:cNvPr id="32" name="矩形 31"/>
          <p:cNvSpPr/>
          <p:nvPr/>
        </p:nvSpPr>
        <p:spPr>
          <a:xfrm>
            <a:off x="-18622" y="-30646"/>
            <a:ext cx="12229244" cy="4690892"/>
          </a:xfrm>
          <a:prstGeom prst="rect">
            <a:avLst/>
          </a:prstGeom>
          <a:blipFill dpi="0" rotWithShape="1">
            <a:blip r:embed="rId4" cstate="screen"/>
            <a:srcRect/>
            <a:stretch>
              <a:fillRect/>
            </a:stretch>
          </a:blipFill>
          <a:ln w="25400" cap="flat" cmpd="sng" algn="ctr">
            <a:noFill/>
            <a:prstDash val="solid"/>
          </a:ln>
          <a:effectLst/>
        </p:spPr>
        <p:txBody>
          <a:bodyPr lIns="91423" tIns="45711" rIns="91423" bIns="45711" rtlCol="0" anchor="ctr"/>
          <a:ls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170" algn="l" defTabSz="1088390" rtl="0" eaLnBrk="1" latinLnBrk="0" hangingPunct="1">
              <a:defRPr sz="2100" kern="1200">
                <a:solidFill>
                  <a:schemeClr val="tx1"/>
                </a:solidFill>
                <a:latin typeface="+mn-lt"/>
                <a:ea typeface="+mn-ea"/>
                <a:cs typeface="+mn-cs"/>
              </a:defRPr>
            </a:lvl7pPr>
            <a:lvl8pPr marL="3809365" algn="l" defTabSz="1088390" rtl="0" eaLnBrk="1" latinLnBrk="0" hangingPunct="1">
              <a:defRPr sz="2100" kern="1200">
                <a:solidFill>
                  <a:schemeClr val="tx1"/>
                </a:solidFill>
                <a:latin typeface="+mn-lt"/>
                <a:ea typeface="+mn-ea"/>
                <a:cs typeface="+mn-cs"/>
              </a:defRPr>
            </a:lvl8pPr>
            <a:lvl9pPr marL="4353560" algn="l" defTabSz="1088390" rtl="0" eaLnBrk="1" latinLnBrk="0" hangingPunct="1">
              <a:defRPr sz="21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29" name="图片 28" descr="light 5.png"/>
          <p:cNvPicPr>
            <a:picLocks noChangeAspect="1"/>
          </p:cNvPicPr>
          <p:nvPr/>
        </p:nvPicPr>
        <p:blipFill>
          <a:blip r:embed="rId5"/>
          <a:srcRect/>
          <a:stretch>
            <a:fillRect/>
          </a:stretch>
        </p:blipFill>
        <p:spPr bwMode="auto">
          <a:xfrm>
            <a:off x="3070846" y="-119818"/>
            <a:ext cx="633941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1" descr="light_effects1.png"/>
          <p:cNvPicPr>
            <a:picLocks noChangeAspect="1"/>
          </p:cNvPicPr>
          <p:nvPr/>
        </p:nvPicPr>
        <p:blipFill>
          <a:blip r:embed="rId6"/>
          <a:srcRect/>
          <a:stretch>
            <a:fillRect/>
          </a:stretch>
        </p:blipFill>
        <p:spPr bwMode="auto">
          <a:xfrm>
            <a:off x="5593118" y="-358241"/>
            <a:ext cx="1219200"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1947366" y="1399344"/>
            <a:ext cx="8865374" cy="255454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0" b="1" i="0" u="none" strike="noStrike" kern="1200" cap="none" spc="3000" normalizeH="0" baseline="0" noProof="0" dirty="0">
                <a:ln>
                  <a:noFill/>
                </a:ln>
                <a:solidFill>
                  <a:srgbClr val="00BCD4"/>
                </a:solidFill>
                <a:effectLst/>
                <a:uLnTx/>
                <a:uFillTx/>
                <a:latin typeface="Microsoft YaHei" panose="020B0503020204020204" pitchFamily="34" charset="-122"/>
                <a:ea typeface="Microsoft YaHei" panose="020B0503020204020204" pitchFamily="34" charset="-122"/>
                <a:cs typeface="+mn-ea"/>
                <a:sym typeface="+mn-lt"/>
              </a:rPr>
              <a:t>THANK YOU!</a:t>
            </a:r>
            <a:endParaRPr kumimoji="0" lang="zh-CN" altLang="en-US" sz="8000" b="1" i="0" u="none" strike="noStrike" kern="1200" cap="none" spc="3000" normalizeH="0" baseline="0" noProof="0" dirty="0">
              <a:ln>
                <a:noFill/>
              </a:ln>
              <a:solidFill>
                <a:srgbClr val="00BCD4"/>
              </a:solidFill>
              <a:effectLst/>
              <a:uLnTx/>
              <a:uFillTx/>
              <a:latin typeface="Microsoft YaHei" panose="020B0503020204020204" pitchFamily="34" charset="-122"/>
              <a:ea typeface="Microsoft YaHei"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7"/>
          <p:cNvGrpSpPr/>
          <p:nvPr/>
        </p:nvGrpSpPr>
        <p:grpSpPr>
          <a:xfrm>
            <a:off x="5875311" y="401087"/>
            <a:ext cx="6219582" cy="4383186"/>
            <a:chOff x="4102506" y="749921"/>
            <a:chExt cx="8806414" cy="5917014"/>
          </a:xfrm>
        </p:grpSpPr>
        <p:pic>
          <p:nvPicPr>
            <p:cNvPr id="16" name="Picture 11"/>
            <p:cNvPicPr>
              <a:picLocks noChangeAspect="1"/>
            </p:cNvPicPr>
            <p:nvPr/>
          </p:nvPicPr>
          <p:blipFill>
            <a:blip r:embed="rId3"/>
            <a:stretch>
              <a:fillRect/>
            </a:stretch>
          </p:blipFill>
          <p:spPr>
            <a:xfrm>
              <a:off x="4102506" y="4761935"/>
              <a:ext cx="8806414" cy="1905000"/>
            </a:xfrm>
            <a:prstGeom prst="rect">
              <a:avLst/>
            </a:prstGeom>
          </p:spPr>
        </p:pic>
        <p:sp>
          <p:nvSpPr>
            <p:cNvPr id="17" name="Oval 34"/>
            <p:cNvSpPr>
              <a:spLocks noChangeArrowheads="1"/>
            </p:cNvSpPr>
            <p:nvPr/>
          </p:nvSpPr>
          <p:spPr bwMode="auto">
            <a:xfrm>
              <a:off x="5847242" y="749921"/>
              <a:ext cx="5316944" cy="5320051"/>
            </a:xfrm>
            <a:prstGeom prst="ellipse">
              <a:avLst/>
            </a:prstGeom>
            <a:gradFill flip="none" rotWithShape="1">
              <a:gsLst>
                <a:gs pos="0">
                  <a:srgbClr val="00BCD4"/>
                </a:gs>
                <a:gs pos="100000">
                  <a:srgbClr val="3488C6"/>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8" name="Oval 35"/>
            <p:cNvSpPr>
              <a:spLocks noChangeArrowheads="1"/>
            </p:cNvSpPr>
            <p:nvPr/>
          </p:nvSpPr>
          <p:spPr bwMode="auto">
            <a:xfrm>
              <a:off x="6443535" y="1349320"/>
              <a:ext cx="4124358" cy="4124359"/>
            </a:xfrm>
            <a:prstGeom prst="ellipse">
              <a:avLst/>
            </a:pr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19" name="Oval 36"/>
            <p:cNvSpPr>
              <a:spLocks noChangeArrowheads="1"/>
            </p:cNvSpPr>
            <p:nvPr/>
          </p:nvSpPr>
          <p:spPr bwMode="auto">
            <a:xfrm>
              <a:off x="6980819" y="1886604"/>
              <a:ext cx="3049789" cy="3049790"/>
            </a:xfrm>
            <a:prstGeom prst="ellipse">
              <a:avLst/>
            </a:prstGeom>
            <a:gradFill flip="none" rotWithShape="1">
              <a:gsLst>
                <a:gs pos="0">
                  <a:srgbClr val="00BCD4"/>
                </a:gs>
                <a:gs pos="100000">
                  <a:srgbClr val="3488C6"/>
                </a:gs>
              </a:gsLst>
              <a:lin ang="27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0" name="Oval 37"/>
            <p:cNvSpPr>
              <a:spLocks noChangeArrowheads="1"/>
            </p:cNvSpPr>
            <p:nvPr/>
          </p:nvSpPr>
          <p:spPr bwMode="auto">
            <a:xfrm>
              <a:off x="7521210" y="2423889"/>
              <a:ext cx="1972114" cy="1975220"/>
            </a:xfrm>
            <a:prstGeom prst="ellipse">
              <a:avLst/>
            </a:pr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1" name="Oval 38"/>
            <p:cNvSpPr>
              <a:spLocks noChangeArrowheads="1"/>
            </p:cNvSpPr>
            <p:nvPr/>
          </p:nvSpPr>
          <p:spPr bwMode="auto">
            <a:xfrm>
              <a:off x="8058494" y="2961174"/>
              <a:ext cx="897545" cy="897545"/>
            </a:xfrm>
            <a:prstGeom prst="ellipse">
              <a:avLst/>
            </a:prstGeom>
            <a:solidFill>
              <a:srgbClr val="FFFFFF">
                <a:lumMod val="75000"/>
                <a:lumOff val="2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22" name="Picture 10"/>
            <p:cNvPicPr>
              <a:picLocks noChangeAspect="1"/>
            </p:cNvPicPr>
            <p:nvPr/>
          </p:nvPicPr>
          <p:blipFill>
            <a:blip r:embed="rId4"/>
            <a:stretch>
              <a:fillRect/>
            </a:stretch>
          </p:blipFill>
          <p:spPr>
            <a:xfrm rot="2948753">
              <a:off x="7138519" y="1718505"/>
              <a:ext cx="3866010" cy="2421537"/>
            </a:xfrm>
            <a:prstGeom prst="rect">
              <a:avLst/>
            </a:prstGeom>
          </p:spPr>
        </p:pic>
        <p:grpSp>
          <p:nvGrpSpPr>
            <p:cNvPr id="23" name="Group 9"/>
            <p:cNvGrpSpPr/>
            <p:nvPr/>
          </p:nvGrpSpPr>
          <p:grpSpPr>
            <a:xfrm>
              <a:off x="8505714" y="1280994"/>
              <a:ext cx="2164667" cy="2167773"/>
              <a:chOff x="8505714" y="1280994"/>
              <a:chExt cx="2164667" cy="2167773"/>
            </a:xfrm>
          </p:grpSpPr>
          <p:sp>
            <p:nvSpPr>
              <p:cNvPr id="24" name="Freeform 39"/>
              <p:cNvSpPr/>
              <p:nvPr/>
            </p:nvSpPr>
            <p:spPr bwMode="auto">
              <a:xfrm>
                <a:off x="8505714" y="1280994"/>
                <a:ext cx="2164667" cy="2167773"/>
              </a:xfrm>
              <a:custGeom>
                <a:avLst/>
                <a:gdLst>
                  <a:gd name="T0" fmla="*/ 593 w 697"/>
                  <a:gd name="T1" fmla="*/ 254 h 698"/>
                  <a:gd name="T2" fmla="*/ 697 w 697"/>
                  <a:gd name="T3" fmla="*/ 150 h 698"/>
                  <a:gd name="T4" fmla="*/ 581 w 697"/>
                  <a:gd name="T5" fmla="*/ 119 h 698"/>
                  <a:gd name="T6" fmla="*/ 548 w 697"/>
                  <a:gd name="T7" fmla="*/ 0 h 698"/>
                  <a:gd name="T8" fmla="*/ 444 w 697"/>
                  <a:gd name="T9" fmla="*/ 105 h 698"/>
                  <a:gd name="T10" fmla="*/ 470 w 697"/>
                  <a:gd name="T11" fmla="*/ 202 h 698"/>
                  <a:gd name="T12" fmla="*/ 116 w 697"/>
                  <a:gd name="T13" fmla="*/ 555 h 698"/>
                  <a:gd name="T14" fmla="*/ 67 w 697"/>
                  <a:gd name="T15" fmla="*/ 456 h 698"/>
                  <a:gd name="T16" fmla="*/ 33 w 697"/>
                  <a:gd name="T17" fmla="*/ 577 h 698"/>
                  <a:gd name="T18" fmla="*/ 0 w 697"/>
                  <a:gd name="T19" fmla="*/ 698 h 698"/>
                  <a:gd name="T20" fmla="*/ 124 w 697"/>
                  <a:gd name="T21" fmla="*/ 667 h 698"/>
                  <a:gd name="T22" fmla="*/ 244 w 697"/>
                  <a:gd name="T23" fmla="*/ 634 h 698"/>
                  <a:gd name="T24" fmla="*/ 145 w 697"/>
                  <a:gd name="T25" fmla="*/ 584 h 698"/>
                  <a:gd name="T26" fmla="*/ 498 w 697"/>
                  <a:gd name="T27" fmla="*/ 228 h 698"/>
                  <a:gd name="T28" fmla="*/ 593 w 697"/>
                  <a:gd name="T29" fmla="*/ 25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8">
                    <a:moveTo>
                      <a:pt x="593" y="254"/>
                    </a:moveTo>
                    <a:lnTo>
                      <a:pt x="697" y="150"/>
                    </a:lnTo>
                    <a:lnTo>
                      <a:pt x="581" y="119"/>
                    </a:lnTo>
                    <a:lnTo>
                      <a:pt x="548" y="0"/>
                    </a:lnTo>
                    <a:lnTo>
                      <a:pt x="444" y="105"/>
                    </a:lnTo>
                    <a:lnTo>
                      <a:pt x="470" y="202"/>
                    </a:lnTo>
                    <a:lnTo>
                      <a:pt x="116" y="555"/>
                    </a:lnTo>
                    <a:lnTo>
                      <a:pt x="67" y="456"/>
                    </a:lnTo>
                    <a:lnTo>
                      <a:pt x="33" y="577"/>
                    </a:lnTo>
                    <a:lnTo>
                      <a:pt x="0" y="698"/>
                    </a:lnTo>
                    <a:lnTo>
                      <a:pt x="124" y="667"/>
                    </a:lnTo>
                    <a:lnTo>
                      <a:pt x="244" y="634"/>
                    </a:lnTo>
                    <a:lnTo>
                      <a:pt x="145" y="584"/>
                    </a:lnTo>
                    <a:lnTo>
                      <a:pt x="498" y="228"/>
                    </a:lnTo>
                    <a:lnTo>
                      <a:pt x="593" y="254"/>
                    </a:lnTo>
                    <a:close/>
                  </a:path>
                </a:pathLst>
              </a:custGeom>
              <a:solidFill>
                <a:srgbClr val="0187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5" name="Freeform 40"/>
              <p:cNvSpPr/>
              <p:nvPr/>
            </p:nvSpPr>
            <p:spPr bwMode="auto">
              <a:xfrm>
                <a:off x="8505714" y="1280994"/>
                <a:ext cx="1804407" cy="2167773"/>
              </a:xfrm>
              <a:custGeom>
                <a:avLst/>
                <a:gdLst>
                  <a:gd name="T0" fmla="*/ 581 w 581"/>
                  <a:gd name="T1" fmla="*/ 119 h 698"/>
                  <a:gd name="T2" fmla="*/ 548 w 581"/>
                  <a:gd name="T3" fmla="*/ 0 h 698"/>
                  <a:gd name="T4" fmla="*/ 444 w 581"/>
                  <a:gd name="T5" fmla="*/ 105 h 698"/>
                  <a:gd name="T6" fmla="*/ 470 w 581"/>
                  <a:gd name="T7" fmla="*/ 202 h 698"/>
                  <a:gd name="T8" fmla="*/ 116 w 581"/>
                  <a:gd name="T9" fmla="*/ 555 h 698"/>
                  <a:gd name="T10" fmla="*/ 67 w 581"/>
                  <a:gd name="T11" fmla="*/ 456 h 698"/>
                  <a:gd name="T12" fmla="*/ 33 w 581"/>
                  <a:gd name="T13" fmla="*/ 577 h 698"/>
                  <a:gd name="T14" fmla="*/ 0 w 581"/>
                  <a:gd name="T15" fmla="*/ 698 h 698"/>
                  <a:gd name="T16" fmla="*/ 581 w 581"/>
                  <a:gd name="T17" fmla="*/ 11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698">
                    <a:moveTo>
                      <a:pt x="581" y="119"/>
                    </a:moveTo>
                    <a:lnTo>
                      <a:pt x="548" y="0"/>
                    </a:lnTo>
                    <a:lnTo>
                      <a:pt x="444" y="105"/>
                    </a:lnTo>
                    <a:lnTo>
                      <a:pt x="470" y="202"/>
                    </a:lnTo>
                    <a:lnTo>
                      <a:pt x="116" y="555"/>
                    </a:lnTo>
                    <a:lnTo>
                      <a:pt x="67" y="456"/>
                    </a:lnTo>
                    <a:lnTo>
                      <a:pt x="33" y="577"/>
                    </a:lnTo>
                    <a:lnTo>
                      <a:pt x="0" y="698"/>
                    </a:lnTo>
                    <a:lnTo>
                      <a:pt x="581" y="119"/>
                    </a:lnTo>
                    <a:close/>
                  </a:path>
                </a:pathLst>
              </a:custGeom>
              <a:solidFill>
                <a:srgbClr val="0187AC">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grpSp>
      </p:grpSp>
      <p:grpSp>
        <p:nvGrpSpPr>
          <p:cNvPr id="13" name="组合 12"/>
          <p:cNvGrpSpPr/>
          <p:nvPr/>
        </p:nvGrpSpPr>
        <p:grpSpPr>
          <a:xfrm>
            <a:off x="900511" y="1248669"/>
            <a:ext cx="4980797" cy="1291237"/>
            <a:chOff x="3337640" y="209469"/>
            <a:chExt cx="3956947" cy="1291237"/>
          </a:xfrm>
        </p:grpSpPr>
        <p:sp>
          <p:nvSpPr>
            <p:cNvPr id="14" name="文本框 13"/>
            <p:cNvSpPr txBox="1"/>
            <p:nvPr/>
          </p:nvSpPr>
          <p:spPr>
            <a:xfrm>
              <a:off x="3337640" y="209469"/>
              <a:ext cx="3409388" cy="584775"/>
            </a:xfrm>
            <a:prstGeom prst="rect">
              <a:avLst/>
            </a:prstGeom>
            <a:noFill/>
          </p:spPr>
          <p:txBody>
            <a:bodyPr wrap="none" rtlCol="0">
              <a:spAutoFit/>
              <a:scene3d>
                <a:camera prst="orthographicFront"/>
                <a:lightRig rig="threePt" dir="t"/>
              </a:scene3d>
              <a:sp3d contourW="12700"/>
            </a:bodyPr>
            <a:lstStyle/>
            <a:p>
              <a:pPr lvl="0">
                <a:defRPr/>
              </a:pPr>
              <a:r>
                <a:rPr lang="en-GB" altLang="zh-CN" sz="3200" b="1" dirty="0">
                  <a:gradFill>
                    <a:gsLst>
                      <a:gs pos="0">
                        <a:srgbClr val="42A6E2"/>
                      </a:gs>
                      <a:gs pos="100000">
                        <a:srgbClr val="2BC2BD"/>
                      </a:gs>
                    </a:gsLst>
                    <a:lin ang="13500000" scaled="1"/>
                  </a:gradFill>
                  <a:cs typeface="+mn-ea"/>
                  <a:sym typeface="+mn-lt"/>
                </a:rPr>
                <a:t>Overall goal of DRIs</a:t>
              </a:r>
              <a:endParaRPr kumimoji="0" lang="zh-CN" altLang="en-US" sz="3200" b="1" i="0" u="none" strike="noStrike" kern="1200" cap="none" spc="0" normalizeH="0" baseline="0" noProof="0" dirty="0">
                <a:ln>
                  <a:noFill/>
                </a:ln>
                <a:gradFill>
                  <a:gsLst>
                    <a:gs pos="0">
                      <a:srgbClr val="42A6E2"/>
                    </a:gs>
                    <a:gs pos="100000">
                      <a:srgbClr val="2BC2BD"/>
                    </a:gs>
                  </a:gsLst>
                  <a:lin ang="13500000" scaled="1"/>
                </a:gradFill>
                <a:effectLst/>
                <a:uLnTx/>
                <a:uFillTx/>
                <a:latin typeface="Microsoft YaHei" panose="020B0503020204020204" pitchFamily="34" charset="-122"/>
                <a:ea typeface="Microsoft YaHei" panose="020B0503020204020204" pitchFamily="34" charset="-122"/>
                <a:cs typeface="+mn-ea"/>
                <a:sym typeface="+mn-lt"/>
              </a:endParaRPr>
            </a:p>
          </p:txBody>
        </p:sp>
        <p:sp>
          <p:nvSpPr>
            <p:cNvPr id="26" name="文本框 25"/>
            <p:cNvSpPr txBox="1"/>
            <p:nvPr/>
          </p:nvSpPr>
          <p:spPr>
            <a:xfrm>
              <a:off x="3374094" y="894386"/>
              <a:ext cx="3920493" cy="606320"/>
            </a:xfrm>
            <a:prstGeom prst="rect">
              <a:avLst/>
            </a:prstGeom>
            <a:noFill/>
          </p:spPr>
          <p:txBody>
            <a:bodyPr wrap="square" rtlCol="0">
              <a:spAutoFit/>
              <a:scene3d>
                <a:camera prst="orthographicFront"/>
                <a:lightRig rig="threePt" dir="t"/>
              </a:scene3d>
              <a:sp3d contourW="12700"/>
            </a:bodyPr>
            <a:lstStyle/>
            <a:p>
              <a:pPr lvl="0">
                <a:lnSpc>
                  <a:spcPct val="125000"/>
                </a:lnSpc>
                <a:defRPr/>
              </a:pPr>
              <a:r>
                <a:rPr lang="en-GB" altLang="zh-CN" sz="1400" dirty="0">
                  <a:solidFill>
                    <a:prstClr val="white">
                      <a:lumMod val="65000"/>
                    </a:prstClr>
                  </a:solidFill>
                  <a:cs typeface="+mn-ea"/>
                  <a:sym typeface="+mn-lt"/>
                </a:rPr>
                <a:t>To contribute for poverty reduction, food security and accelerated sustainable economic growth</a:t>
              </a:r>
              <a:endParaRPr kumimoji="0" lang="en-US" altLang="zh-CN" sz="1400" b="0"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ea"/>
                <a:sym typeface="+mn-lt"/>
              </a:endParaRPr>
            </a:p>
          </p:txBody>
        </p:sp>
      </p:grpSp>
      <p:grpSp>
        <p:nvGrpSpPr>
          <p:cNvPr id="75" name="组合 83"/>
          <p:cNvGrpSpPr/>
          <p:nvPr/>
        </p:nvGrpSpPr>
        <p:grpSpPr>
          <a:xfrm>
            <a:off x="1366466" y="3130946"/>
            <a:ext cx="4961551" cy="1112938"/>
            <a:chOff x="3308799" y="379771"/>
            <a:chExt cx="4961551" cy="1112938"/>
          </a:xfrm>
        </p:grpSpPr>
        <p:sp>
          <p:nvSpPr>
            <p:cNvPr id="76" name="文本框 84"/>
            <p:cNvSpPr txBox="1"/>
            <p:nvPr/>
          </p:nvSpPr>
          <p:spPr>
            <a:xfrm>
              <a:off x="3308799" y="379771"/>
              <a:ext cx="4961551" cy="400110"/>
            </a:xfrm>
            <a:prstGeom prst="rect">
              <a:avLst/>
            </a:prstGeom>
            <a:noFill/>
          </p:spPr>
          <p:txBody>
            <a:bodyPr wrap="none" rtlCol="0">
              <a:spAutoFit/>
              <a:scene3d>
                <a:camera prst="orthographicFront"/>
                <a:lightRig rig="threePt" dir="t"/>
              </a:scene3d>
              <a:sp3d contourW="12700"/>
            </a:bodyPr>
            <a:lstStyle/>
            <a:p>
              <a:pPr lvl="0">
                <a:defRPr/>
              </a:pPr>
              <a:r>
                <a:rPr lang="en-GB" altLang="zh-CN" sz="2000" b="1" dirty="0">
                  <a:gradFill>
                    <a:gsLst>
                      <a:gs pos="0">
                        <a:srgbClr val="42A6E2"/>
                      </a:gs>
                      <a:gs pos="100000">
                        <a:srgbClr val="2BC2BD"/>
                      </a:gs>
                    </a:gsLst>
                    <a:lin ang="13500000" scaled="1"/>
                  </a:gradFill>
                  <a:cs typeface="+mn-ea"/>
                  <a:sym typeface="+mn-lt"/>
                </a:rPr>
                <a:t>The medium and long term objective</a:t>
              </a:r>
              <a:endParaRPr lang="zh-CN" altLang="en-US" sz="2000" b="1" dirty="0">
                <a:gradFill>
                  <a:gsLst>
                    <a:gs pos="0">
                      <a:srgbClr val="42A6E2"/>
                    </a:gs>
                    <a:gs pos="100000">
                      <a:srgbClr val="2BC2BD"/>
                    </a:gs>
                  </a:gsLst>
                  <a:lin ang="13500000" scaled="1"/>
                </a:gradFill>
                <a:cs typeface="+mn-ea"/>
                <a:sym typeface="+mn-lt"/>
              </a:endParaRPr>
            </a:p>
          </p:txBody>
        </p:sp>
        <p:sp>
          <p:nvSpPr>
            <p:cNvPr id="77" name="文本框 85"/>
            <p:cNvSpPr txBox="1"/>
            <p:nvPr/>
          </p:nvSpPr>
          <p:spPr>
            <a:xfrm>
              <a:off x="3390898" y="996419"/>
              <a:ext cx="4750849" cy="496290"/>
            </a:xfrm>
            <a:prstGeom prst="rect">
              <a:avLst/>
            </a:prstGeom>
            <a:noFill/>
          </p:spPr>
          <p:txBody>
            <a:bodyPr wrap="square" rtlCol="0">
              <a:spAutoFit/>
              <a:scene3d>
                <a:camera prst="orthographicFront"/>
                <a:lightRig rig="threePt" dir="t"/>
              </a:scene3d>
              <a:sp3d contourW="12700"/>
            </a:bodyPr>
            <a:lstStyle/>
            <a:p>
              <a:pPr lvl="0">
                <a:lnSpc>
                  <a:spcPct val="125000"/>
                </a:lnSpc>
                <a:defRPr/>
              </a:pPr>
              <a:r>
                <a:rPr lang="en-GB" altLang="zh-CN" sz="1100" dirty="0">
                  <a:solidFill>
                    <a:schemeClr val="bg1">
                      <a:lumMod val="65000"/>
                    </a:schemeClr>
                  </a:solidFill>
                  <a:cs typeface="+mn-ea"/>
                  <a:sym typeface="+mn-lt"/>
                </a:rPr>
                <a:t>To improve livelihood resilience of the pastoral /agro-</a:t>
              </a:r>
              <a:r>
                <a:rPr lang="en-GB" altLang="zh-CN" sz="1100" dirty="0" err="1">
                  <a:solidFill>
                    <a:schemeClr val="bg1">
                      <a:lumMod val="65000"/>
                    </a:schemeClr>
                  </a:solidFill>
                  <a:cs typeface="+mn-ea"/>
                  <a:sym typeface="+mn-lt"/>
                </a:rPr>
                <a:t>pastroal</a:t>
              </a:r>
              <a:r>
                <a:rPr lang="en-GB" altLang="zh-CN" sz="1100" dirty="0">
                  <a:solidFill>
                    <a:schemeClr val="bg1">
                      <a:lumMod val="65000"/>
                    </a:schemeClr>
                  </a:solidFill>
                  <a:cs typeface="+mn-ea"/>
                  <a:sym typeface="+mn-lt"/>
                </a:rPr>
                <a:t> communities</a:t>
              </a:r>
              <a:endParaRPr kumimoji="0" lang="en-US" altLang="zh-CN" sz="1100" b="0" i="0" u="none" strike="noStrike" kern="1200" cap="none" spc="0" normalizeH="0" baseline="0" noProof="0" dirty="0">
                <a:ln>
                  <a:noFill/>
                </a:ln>
                <a:solidFill>
                  <a:schemeClr val="bg1">
                    <a:lumMod val="65000"/>
                  </a:scheme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1"/>
          <p:cNvPicPr>
            <a:picLocks noChangeAspect="1"/>
          </p:cNvPicPr>
          <p:nvPr/>
        </p:nvPicPr>
        <p:blipFill>
          <a:blip r:embed="rId3"/>
          <a:stretch>
            <a:fillRect/>
          </a:stretch>
        </p:blipFill>
        <p:spPr>
          <a:xfrm>
            <a:off x="2132345" y="4995376"/>
            <a:ext cx="7897953" cy="1027397"/>
          </a:xfrm>
          <a:prstGeom prst="rect">
            <a:avLst/>
          </a:prstGeom>
        </p:spPr>
      </p:pic>
      <p:grpSp>
        <p:nvGrpSpPr>
          <p:cNvPr id="64" name="Group 19"/>
          <p:cNvGrpSpPr/>
          <p:nvPr/>
        </p:nvGrpSpPr>
        <p:grpSpPr>
          <a:xfrm>
            <a:off x="4986864" y="3731619"/>
            <a:ext cx="2218271" cy="1660529"/>
            <a:chOff x="3435347" y="2114551"/>
            <a:chExt cx="1663703" cy="1245397"/>
          </a:xfrm>
          <a:gradFill flip="none" rotWithShape="1">
            <a:gsLst>
              <a:gs pos="0">
                <a:srgbClr val="262626">
                  <a:lumMod val="10000"/>
                  <a:lumOff val="90000"/>
                  <a:shade val="30000"/>
                  <a:satMod val="115000"/>
                </a:srgbClr>
              </a:gs>
              <a:gs pos="50000">
                <a:srgbClr val="262626">
                  <a:lumMod val="10000"/>
                  <a:lumOff val="90000"/>
                  <a:shade val="67500"/>
                  <a:satMod val="115000"/>
                </a:srgbClr>
              </a:gs>
              <a:gs pos="100000">
                <a:srgbClr val="262626">
                  <a:lumMod val="10000"/>
                  <a:lumOff val="90000"/>
                  <a:shade val="100000"/>
                  <a:satMod val="115000"/>
                </a:srgbClr>
              </a:gs>
            </a:gsLst>
            <a:lin ang="5400000" scaled="1"/>
            <a:tileRect/>
          </a:gradFill>
        </p:grpSpPr>
        <p:sp>
          <p:nvSpPr>
            <p:cNvPr id="65" name="Freeform 17"/>
            <p:cNvSpPr/>
            <p:nvPr/>
          </p:nvSpPr>
          <p:spPr>
            <a:xfrm rot="5400000" flipH="1" flipV="1">
              <a:off x="4060427" y="2321323"/>
              <a:ext cx="1245396" cy="831851"/>
            </a:xfrm>
            <a:custGeom>
              <a:avLst/>
              <a:gdLst>
                <a:gd name="connsiteX0" fmla="*/ 1245396 w 1245396"/>
                <a:gd name="connsiteY0" fmla="*/ 1 h 831851"/>
                <a:gd name="connsiteX1" fmla="*/ 1062946 w 1245396"/>
                <a:gd name="connsiteY1" fmla="*/ 831851 h 831851"/>
                <a:gd name="connsiteX2" fmla="*/ 191295 w 1245396"/>
                <a:gd name="connsiteY2" fmla="*/ 831851 h 831851"/>
                <a:gd name="connsiteX3" fmla="*/ 191295 w 1245396"/>
                <a:gd name="connsiteY3" fmla="*/ 831851 h 831851"/>
                <a:gd name="connsiteX4" fmla="*/ 0 w 1245396"/>
                <a:gd name="connsiteY4" fmla="*/ 831851 h 831851"/>
                <a:gd name="connsiteX5" fmla="*/ 328499 w 1245396"/>
                <a:gd name="connsiteY5" fmla="*/ 0 h 831851"/>
                <a:gd name="connsiteX6" fmla="*/ 1245395 w 1245396"/>
                <a:gd name="connsiteY6" fmla="*/ 0 h 831851"/>
                <a:gd name="connsiteX7" fmla="*/ 1245394 w 1245396"/>
                <a:gd name="connsiteY7" fmla="*/ 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396" h="831851">
                  <a:moveTo>
                    <a:pt x="1245396" y="1"/>
                  </a:moveTo>
                  <a:lnTo>
                    <a:pt x="1062946" y="831851"/>
                  </a:lnTo>
                  <a:lnTo>
                    <a:pt x="191295" y="831851"/>
                  </a:lnTo>
                  <a:lnTo>
                    <a:pt x="191295" y="831851"/>
                  </a:lnTo>
                  <a:lnTo>
                    <a:pt x="0" y="831851"/>
                  </a:lnTo>
                  <a:lnTo>
                    <a:pt x="328499" y="0"/>
                  </a:lnTo>
                  <a:lnTo>
                    <a:pt x="1245395" y="0"/>
                  </a:lnTo>
                  <a:lnTo>
                    <a:pt x="1245394" y="1"/>
                  </a:lnTo>
                  <a:close/>
                </a:path>
              </a:pathLst>
            </a:cu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6" name="Freeform 18"/>
            <p:cNvSpPr/>
            <p:nvPr/>
          </p:nvSpPr>
          <p:spPr>
            <a:xfrm rot="16200000" flipV="1">
              <a:off x="3228575" y="2321324"/>
              <a:ext cx="1245396" cy="831851"/>
            </a:xfrm>
            <a:custGeom>
              <a:avLst/>
              <a:gdLst>
                <a:gd name="connsiteX0" fmla="*/ 1245396 w 1245396"/>
                <a:gd name="connsiteY0" fmla="*/ 1 h 831851"/>
                <a:gd name="connsiteX1" fmla="*/ 1245394 w 1245396"/>
                <a:gd name="connsiteY1" fmla="*/ 1 h 831851"/>
                <a:gd name="connsiteX2" fmla="*/ 1245395 w 1245396"/>
                <a:gd name="connsiteY2" fmla="*/ 0 h 831851"/>
                <a:gd name="connsiteX3" fmla="*/ 328499 w 1245396"/>
                <a:gd name="connsiteY3" fmla="*/ 0 h 831851"/>
                <a:gd name="connsiteX4" fmla="*/ 0 w 1245396"/>
                <a:gd name="connsiteY4" fmla="*/ 831851 h 831851"/>
                <a:gd name="connsiteX5" fmla="*/ 191295 w 1245396"/>
                <a:gd name="connsiteY5" fmla="*/ 831851 h 831851"/>
                <a:gd name="connsiteX6" fmla="*/ 191295 w 1245396"/>
                <a:gd name="connsiteY6" fmla="*/ 831851 h 831851"/>
                <a:gd name="connsiteX7" fmla="*/ 1062946 w 1245396"/>
                <a:gd name="connsiteY7" fmla="*/ 83185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5396" h="831851">
                  <a:moveTo>
                    <a:pt x="1245396" y="1"/>
                  </a:moveTo>
                  <a:lnTo>
                    <a:pt x="1245394" y="1"/>
                  </a:lnTo>
                  <a:lnTo>
                    <a:pt x="1245395" y="0"/>
                  </a:lnTo>
                  <a:lnTo>
                    <a:pt x="328499" y="0"/>
                  </a:lnTo>
                  <a:lnTo>
                    <a:pt x="0" y="831851"/>
                  </a:lnTo>
                  <a:lnTo>
                    <a:pt x="191295" y="831851"/>
                  </a:lnTo>
                  <a:lnTo>
                    <a:pt x="191295" y="831851"/>
                  </a:lnTo>
                  <a:lnTo>
                    <a:pt x="1062946" y="831851"/>
                  </a:lnTo>
                  <a:close/>
                </a:path>
              </a:pathLst>
            </a:custGeom>
            <a:grp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67" name="Freeform 5"/>
          <p:cNvSpPr/>
          <p:nvPr/>
        </p:nvSpPr>
        <p:spPr bwMode="auto">
          <a:xfrm rot="21362184">
            <a:off x="5626100" y="2498097"/>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8" name="Freeform 5"/>
          <p:cNvSpPr/>
          <p:nvPr/>
        </p:nvSpPr>
        <p:spPr bwMode="auto">
          <a:xfrm rot="920141">
            <a:off x="5767645" y="3246517"/>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69" name="Freeform 5"/>
          <p:cNvSpPr/>
          <p:nvPr/>
        </p:nvSpPr>
        <p:spPr bwMode="auto">
          <a:xfrm rot="237816" flipH="1">
            <a:off x="4686300" y="2498097"/>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0" name="Freeform 5"/>
          <p:cNvSpPr/>
          <p:nvPr/>
        </p:nvSpPr>
        <p:spPr bwMode="auto">
          <a:xfrm rot="20679859" flipH="1">
            <a:off x="4544755" y="3246517"/>
            <a:ext cx="1879599" cy="1883833"/>
          </a:xfrm>
          <a:custGeom>
            <a:avLst/>
            <a:gdLst>
              <a:gd name="T0" fmla="*/ 372 w 372"/>
              <a:gd name="T1" fmla="*/ 0 h 374"/>
              <a:gd name="T2" fmla="*/ 372 w 372"/>
              <a:gd name="T3" fmla="*/ 76 h 374"/>
              <a:gd name="T4" fmla="*/ 144 w 372"/>
              <a:gd name="T5" fmla="*/ 366 h 374"/>
              <a:gd name="T6" fmla="*/ 75 w 372"/>
              <a:gd name="T7" fmla="*/ 374 h 374"/>
              <a:gd name="T8" fmla="*/ 372 w 372"/>
              <a:gd name="T9" fmla="*/ 0 h 374"/>
            </a:gdLst>
            <a:ahLst/>
            <a:cxnLst>
              <a:cxn ang="0">
                <a:pos x="T0" y="T1"/>
              </a:cxn>
              <a:cxn ang="0">
                <a:pos x="T2" y="T3"/>
              </a:cxn>
              <a:cxn ang="0">
                <a:pos x="T4" y="T5"/>
              </a:cxn>
              <a:cxn ang="0">
                <a:pos x="T6" y="T7"/>
              </a:cxn>
              <a:cxn ang="0">
                <a:pos x="T8" y="T9"/>
              </a:cxn>
            </a:cxnLst>
            <a:rect l="0" t="0" r="r" b="b"/>
            <a:pathLst>
              <a:path w="372" h="374">
                <a:moveTo>
                  <a:pt x="372" y="0"/>
                </a:moveTo>
                <a:cubicBezTo>
                  <a:pt x="372" y="76"/>
                  <a:pt x="372" y="76"/>
                  <a:pt x="372" y="76"/>
                </a:cubicBezTo>
                <a:cubicBezTo>
                  <a:pt x="372" y="76"/>
                  <a:pt x="104" y="34"/>
                  <a:pt x="144" y="366"/>
                </a:cubicBezTo>
                <a:cubicBezTo>
                  <a:pt x="75" y="374"/>
                  <a:pt x="75" y="374"/>
                  <a:pt x="75" y="374"/>
                </a:cubicBezTo>
                <a:cubicBezTo>
                  <a:pt x="75" y="374"/>
                  <a:pt x="0" y="0"/>
                  <a:pt x="372"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grpSp>
        <p:nvGrpSpPr>
          <p:cNvPr id="71" name="Group 26"/>
          <p:cNvGrpSpPr/>
          <p:nvPr/>
        </p:nvGrpSpPr>
        <p:grpSpPr>
          <a:xfrm>
            <a:off x="4986865" y="3978211"/>
            <a:ext cx="2218268" cy="1854204"/>
            <a:chOff x="3740150" y="2705895"/>
            <a:chExt cx="1663701" cy="1390653"/>
          </a:xfrm>
        </p:grpSpPr>
        <p:sp>
          <p:nvSpPr>
            <p:cNvPr id="72" name="Freeform 15"/>
            <p:cNvSpPr/>
            <p:nvPr/>
          </p:nvSpPr>
          <p:spPr>
            <a:xfrm rot="16200000" flipV="1">
              <a:off x="4292600" y="2985296"/>
              <a:ext cx="1390652" cy="831851"/>
            </a:xfrm>
            <a:custGeom>
              <a:avLst/>
              <a:gdLst>
                <a:gd name="connsiteX0" fmla="*/ 1390652 w 1390652"/>
                <a:gd name="connsiteY0" fmla="*/ 1 h 831851"/>
                <a:gd name="connsiteX1" fmla="*/ 1390650 w 1390652"/>
                <a:gd name="connsiteY1" fmla="*/ 1 h 831851"/>
                <a:gd name="connsiteX2" fmla="*/ 1390651 w 1390652"/>
                <a:gd name="connsiteY2" fmla="*/ 0 h 831851"/>
                <a:gd name="connsiteX3" fmla="*/ 328498 w 1390652"/>
                <a:gd name="connsiteY3" fmla="*/ 0 h 831851"/>
                <a:gd name="connsiteX4" fmla="*/ 0 w 1390652"/>
                <a:gd name="connsiteY4" fmla="*/ 831851 h 831851"/>
                <a:gd name="connsiteX5" fmla="*/ 336551 w 1390652"/>
                <a:gd name="connsiteY5" fmla="*/ 831851 h 831851"/>
                <a:gd name="connsiteX6" fmla="*/ 336551 w 1390652"/>
                <a:gd name="connsiteY6" fmla="*/ 831851 h 831851"/>
                <a:gd name="connsiteX7" fmla="*/ 1208202 w 1390652"/>
                <a:gd name="connsiteY7" fmla="*/ 83185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2" h="831851">
                  <a:moveTo>
                    <a:pt x="1390652" y="1"/>
                  </a:moveTo>
                  <a:lnTo>
                    <a:pt x="1390650" y="1"/>
                  </a:lnTo>
                  <a:lnTo>
                    <a:pt x="1390651" y="0"/>
                  </a:lnTo>
                  <a:lnTo>
                    <a:pt x="328498" y="0"/>
                  </a:lnTo>
                  <a:lnTo>
                    <a:pt x="0" y="831851"/>
                  </a:lnTo>
                  <a:lnTo>
                    <a:pt x="336551" y="831851"/>
                  </a:lnTo>
                  <a:lnTo>
                    <a:pt x="336551" y="831851"/>
                  </a:lnTo>
                  <a:lnTo>
                    <a:pt x="1208202" y="831851"/>
                  </a:lnTo>
                  <a:close/>
                </a:path>
              </a:pathLst>
            </a:custGeom>
            <a:solidFill>
              <a:srgbClr val="262626">
                <a:lumMod val="50000"/>
                <a:lumOff val="5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3" name="Freeform 16"/>
            <p:cNvSpPr/>
            <p:nvPr/>
          </p:nvSpPr>
          <p:spPr>
            <a:xfrm rot="5400000" flipH="1" flipV="1">
              <a:off x="3460750" y="2985295"/>
              <a:ext cx="1390652" cy="831851"/>
            </a:xfrm>
            <a:custGeom>
              <a:avLst/>
              <a:gdLst>
                <a:gd name="connsiteX0" fmla="*/ 1390652 w 1390652"/>
                <a:gd name="connsiteY0" fmla="*/ 1 h 831851"/>
                <a:gd name="connsiteX1" fmla="*/ 1208202 w 1390652"/>
                <a:gd name="connsiteY1" fmla="*/ 831851 h 831851"/>
                <a:gd name="connsiteX2" fmla="*/ 336551 w 1390652"/>
                <a:gd name="connsiteY2" fmla="*/ 831851 h 831851"/>
                <a:gd name="connsiteX3" fmla="*/ 336551 w 1390652"/>
                <a:gd name="connsiteY3" fmla="*/ 831851 h 831851"/>
                <a:gd name="connsiteX4" fmla="*/ 0 w 1390652"/>
                <a:gd name="connsiteY4" fmla="*/ 831851 h 831851"/>
                <a:gd name="connsiteX5" fmla="*/ 328498 w 1390652"/>
                <a:gd name="connsiteY5" fmla="*/ 0 h 831851"/>
                <a:gd name="connsiteX6" fmla="*/ 1390651 w 1390652"/>
                <a:gd name="connsiteY6" fmla="*/ 0 h 831851"/>
                <a:gd name="connsiteX7" fmla="*/ 1390650 w 1390652"/>
                <a:gd name="connsiteY7" fmla="*/ 1 h 83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2" h="831851">
                  <a:moveTo>
                    <a:pt x="1390652" y="1"/>
                  </a:moveTo>
                  <a:lnTo>
                    <a:pt x="1208202" y="831851"/>
                  </a:lnTo>
                  <a:lnTo>
                    <a:pt x="336551" y="831851"/>
                  </a:lnTo>
                  <a:lnTo>
                    <a:pt x="336551" y="831851"/>
                  </a:lnTo>
                  <a:lnTo>
                    <a:pt x="0" y="831851"/>
                  </a:lnTo>
                  <a:lnTo>
                    <a:pt x="328498" y="0"/>
                  </a:lnTo>
                  <a:lnTo>
                    <a:pt x="1390651" y="0"/>
                  </a:lnTo>
                  <a:lnTo>
                    <a:pt x="1390650" y="1"/>
                  </a:lnTo>
                  <a:close/>
                </a:path>
              </a:pathLst>
            </a:custGeom>
            <a:solidFill>
              <a:srgbClr val="262626">
                <a:lumMod val="25000"/>
                <a:lumOff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grpSp>
      <p:grpSp>
        <p:nvGrpSpPr>
          <p:cNvPr id="74" name="Group 38"/>
          <p:cNvGrpSpPr/>
          <p:nvPr/>
        </p:nvGrpSpPr>
        <p:grpSpPr>
          <a:xfrm>
            <a:off x="7626445" y="3441363"/>
            <a:ext cx="605909" cy="605909"/>
            <a:chOff x="762000" y="2017897"/>
            <a:chExt cx="484356" cy="484356"/>
          </a:xfrm>
          <a:solidFill>
            <a:srgbClr val="00BCD4"/>
          </a:solidFill>
          <a:effectLst>
            <a:outerShdw blurRad="50800" dist="38100" dir="10800000" algn="r" rotWithShape="0">
              <a:prstClr val="black">
                <a:alpha val="40000"/>
              </a:prstClr>
            </a:outerShdw>
          </a:effectLst>
        </p:grpSpPr>
        <p:sp>
          <p:nvSpPr>
            <p:cNvPr id="75" name="Oval 39"/>
            <p:cNvSpPr/>
            <p:nvPr/>
          </p:nvSpPr>
          <p:spPr>
            <a:xfrm>
              <a:off x="762000" y="2017897"/>
              <a:ext cx="484356" cy="484356"/>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6" name="Oval 40"/>
            <p:cNvSpPr/>
            <p:nvPr/>
          </p:nvSpPr>
          <p:spPr>
            <a:xfrm>
              <a:off x="780410" y="2036307"/>
              <a:ext cx="447539" cy="447539"/>
            </a:xfrm>
            <a:prstGeom prst="ellipse">
              <a:avLst/>
            </a:prstGeom>
            <a:grpFill/>
            <a:ln w="12700"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grpSp>
      <p:grpSp>
        <p:nvGrpSpPr>
          <p:cNvPr id="77" name="Group 41"/>
          <p:cNvGrpSpPr/>
          <p:nvPr/>
        </p:nvGrpSpPr>
        <p:grpSpPr>
          <a:xfrm>
            <a:off x="7269000" y="2311063"/>
            <a:ext cx="605909" cy="605909"/>
            <a:chOff x="762000" y="2017897"/>
            <a:chExt cx="484356" cy="484356"/>
          </a:xfrm>
          <a:solidFill>
            <a:srgbClr val="008D9F"/>
          </a:solidFill>
          <a:effectLst>
            <a:outerShdw blurRad="50800" dist="38100" dir="10800000" algn="r" rotWithShape="0">
              <a:prstClr val="black">
                <a:alpha val="40000"/>
              </a:prstClr>
            </a:outerShdw>
          </a:effectLst>
        </p:grpSpPr>
        <p:sp>
          <p:nvSpPr>
            <p:cNvPr id="78" name="Oval 42"/>
            <p:cNvSpPr/>
            <p:nvPr/>
          </p:nvSpPr>
          <p:spPr>
            <a:xfrm>
              <a:off x="762000" y="2017897"/>
              <a:ext cx="484356" cy="48435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79" name="Oval 43"/>
            <p:cNvSpPr/>
            <p:nvPr/>
          </p:nvSpPr>
          <p:spPr>
            <a:xfrm>
              <a:off x="780410" y="2036307"/>
              <a:ext cx="447539" cy="447539"/>
            </a:xfrm>
            <a:prstGeom prst="ellipse">
              <a:avLst/>
            </a:prstGeom>
            <a:grpFill/>
            <a:ln w="9525"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grpSp>
      <p:grpSp>
        <p:nvGrpSpPr>
          <p:cNvPr id="80" name="Group 44"/>
          <p:cNvGrpSpPr/>
          <p:nvPr/>
        </p:nvGrpSpPr>
        <p:grpSpPr>
          <a:xfrm>
            <a:off x="4309900" y="2317413"/>
            <a:ext cx="605909" cy="605909"/>
            <a:chOff x="762000" y="2017897"/>
            <a:chExt cx="484356" cy="484356"/>
          </a:xfrm>
          <a:solidFill>
            <a:srgbClr val="00BCD4"/>
          </a:solidFill>
          <a:effectLst>
            <a:outerShdw blurRad="50800" dist="38100" dir="2700000" algn="tl" rotWithShape="0">
              <a:prstClr val="black">
                <a:alpha val="40000"/>
              </a:prstClr>
            </a:outerShdw>
          </a:effectLst>
        </p:grpSpPr>
        <p:sp>
          <p:nvSpPr>
            <p:cNvPr id="81" name="Oval 45"/>
            <p:cNvSpPr/>
            <p:nvPr/>
          </p:nvSpPr>
          <p:spPr>
            <a:xfrm>
              <a:off x="762000" y="2017897"/>
              <a:ext cx="484356" cy="484356"/>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2" name="Oval 46"/>
            <p:cNvSpPr/>
            <p:nvPr/>
          </p:nvSpPr>
          <p:spPr>
            <a:xfrm>
              <a:off x="780410" y="2036308"/>
              <a:ext cx="447539" cy="447539"/>
            </a:xfrm>
            <a:prstGeom prst="ellipse">
              <a:avLst/>
            </a:prstGeom>
            <a:grpFill/>
            <a:ln w="12700"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grpSp>
      <p:grpSp>
        <p:nvGrpSpPr>
          <p:cNvPr id="83" name="Group 47"/>
          <p:cNvGrpSpPr/>
          <p:nvPr/>
        </p:nvGrpSpPr>
        <p:grpSpPr>
          <a:xfrm>
            <a:off x="3965154" y="3435013"/>
            <a:ext cx="605909" cy="605909"/>
            <a:chOff x="762000" y="2017897"/>
            <a:chExt cx="484356" cy="484356"/>
          </a:xfrm>
          <a:solidFill>
            <a:srgbClr val="008D9F"/>
          </a:solidFill>
          <a:effectLst>
            <a:outerShdw blurRad="50800" dist="38100" dir="2700000" algn="tl" rotWithShape="0">
              <a:prstClr val="black">
                <a:alpha val="40000"/>
              </a:prstClr>
            </a:outerShdw>
          </a:effectLst>
        </p:grpSpPr>
        <p:sp>
          <p:nvSpPr>
            <p:cNvPr id="84" name="Oval 48"/>
            <p:cNvSpPr/>
            <p:nvPr/>
          </p:nvSpPr>
          <p:spPr>
            <a:xfrm>
              <a:off x="762000" y="2017897"/>
              <a:ext cx="484356" cy="484356"/>
            </a:xfrm>
            <a:prstGeom prst="ellipse">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5" name="Oval 49"/>
            <p:cNvSpPr/>
            <p:nvPr/>
          </p:nvSpPr>
          <p:spPr>
            <a:xfrm>
              <a:off x="780410" y="2036307"/>
              <a:ext cx="447539" cy="447539"/>
            </a:xfrm>
            <a:prstGeom prst="ellipse">
              <a:avLst/>
            </a:prstGeom>
            <a:grpFill/>
            <a:ln w="12700" cap="flat" cmpd="sng" algn="ctr">
              <a:solidFill>
                <a:schemeClr val="bg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cs typeface="+mn-ea"/>
                <a:sym typeface="+mn-lt"/>
              </a:endParaRPr>
            </a:p>
          </p:txBody>
        </p:sp>
      </p:grpSp>
      <p:sp>
        <p:nvSpPr>
          <p:cNvPr id="86" name="Freeform 20"/>
          <p:cNvSpPr>
            <a:spLocks noEditPoints="1"/>
          </p:cNvSpPr>
          <p:nvPr/>
        </p:nvSpPr>
        <p:spPr bwMode="auto">
          <a:xfrm>
            <a:off x="7782292" y="3606735"/>
            <a:ext cx="294217" cy="275167"/>
          </a:xfrm>
          <a:custGeom>
            <a:avLst/>
            <a:gdLst/>
            <a:ahLst/>
            <a:cxnLst>
              <a:cxn ang="0">
                <a:pos x="63" y="20"/>
              </a:cxn>
              <a:cxn ang="0">
                <a:pos x="53" y="54"/>
              </a:cxn>
              <a:cxn ang="0">
                <a:pos x="45" y="60"/>
              </a:cxn>
              <a:cxn ang="0">
                <a:pos x="10" y="60"/>
              </a:cxn>
              <a:cxn ang="0">
                <a:pos x="1" y="53"/>
              </a:cxn>
              <a:cxn ang="0">
                <a:pos x="1" y="48"/>
              </a:cxn>
              <a:cxn ang="0">
                <a:pos x="1" y="46"/>
              </a:cxn>
              <a:cxn ang="0">
                <a:pos x="1" y="44"/>
              </a:cxn>
              <a:cxn ang="0">
                <a:pos x="2" y="41"/>
              </a:cxn>
              <a:cxn ang="0">
                <a:pos x="5" y="34"/>
              </a:cxn>
              <a:cxn ang="0">
                <a:pos x="5" y="32"/>
              </a:cxn>
              <a:cxn ang="0">
                <a:pos x="7" y="30"/>
              </a:cxn>
              <a:cxn ang="0">
                <a:pos x="9" y="23"/>
              </a:cxn>
              <a:cxn ang="0">
                <a:pos x="9" y="21"/>
              </a:cxn>
              <a:cxn ang="0">
                <a:pos x="11" y="19"/>
              </a:cxn>
              <a:cxn ang="0">
                <a:pos x="13" y="12"/>
              </a:cxn>
              <a:cxn ang="0">
                <a:pos x="13" y="10"/>
              </a:cxn>
              <a:cxn ang="0">
                <a:pos x="15" y="8"/>
              </a:cxn>
              <a:cxn ang="0">
                <a:pos x="22" y="2"/>
              </a:cxn>
              <a:cxn ang="0">
                <a:pos x="22" y="2"/>
              </a:cxn>
              <a:cxn ang="0">
                <a:pos x="23" y="2"/>
              </a:cxn>
              <a:cxn ang="0">
                <a:pos x="52" y="2"/>
              </a:cxn>
              <a:cxn ang="0">
                <a:pos x="57" y="4"/>
              </a:cxn>
              <a:cxn ang="0">
                <a:pos x="57" y="9"/>
              </a:cxn>
              <a:cxn ang="0">
                <a:pos x="47" y="43"/>
              </a:cxn>
              <a:cxn ang="0">
                <a:pos x="39" y="50"/>
              </a:cxn>
              <a:cxn ang="0">
                <a:pos x="6" y="50"/>
              </a:cxn>
              <a:cxn ang="0">
                <a:pos x="5" y="51"/>
              </a:cxn>
              <a:cxn ang="0">
                <a:pos x="5" y="52"/>
              </a:cxn>
              <a:cxn ang="0">
                <a:pos x="10" y="55"/>
              </a:cxn>
              <a:cxn ang="0">
                <a:pos x="45" y="55"/>
              </a:cxn>
              <a:cxn ang="0">
                <a:pos x="49" y="53"/>
              </a:cxn>
              <a:cxn ang="0">
                <a:pos x="60" y="15"/>
              </a:cxn>
              <a:cxn ang="0">
                <a:pos x="60" y="13"/>
              </a:cxn>
              <a:cxn ang="0">
                <a:pos x="63" y="15"/>
              </a:cxn>
              <a:cxn ang="0">
                <a:pos x="63" y="20"/>
              </a:cxn>
              <a:cxn ang="0">
                <a:pos x="20" y="26"/>
              </a:cxn>
              <a:cxn ang="0">
                <a:pos x="43" y="26"/>
              </a:cxn>
              <a:cxn ang="0">
                <a:pos x="45" y="25"/>
              </a:cxn>
              <a:cxn ang="0">
                <a:pos x="45" y="22"/>
              </a:cxn>
              <a:cxn ang="0">
                <a:pos x="45" y="21"/>
              </a:cxn>
              <a:cxn ang="0">
                <a:pos x="22" y="21"/>
              </a:cxn>
              <a:cxn ang="0">
                <a:pos x="20" y="22"/>
              </a:cxn>
              <a:cxn ang="0">
                <a:pos x="19" y="25"/>
              </a:cxn>
              <a:cxn ang="0">
                <a:pos x="20" y="26"/>
              </a:cxn>
              <a:cxn ang="0">
                <a:pos x="23" y="16"/>
              </a:cxn>
              <a:cxn ang="0">
                <a:pos x="46" y="16"/>
              </a:cxn>
              <a:cxn ang="0">
                <a:pos x="48" y="15"/>
              </a:cxn>
              <a:cxn ang="0">
                <a:pos x="49" y="12"/>
              </a:cxn>
              <a:cxn ang="0">
                <a:pos x="48" y="11"/>
              </a:cxn>
              <a:cxn ang="0">
                <a:pos x="25" y="11"/>
              </a:cxn>
              <a:cxn ang="0">
                <a:pos x="23" y="12"/>
              </a:cxn>
              <a:cxn ang="0">
                <a:pos x="22" y="15"/>
              </a:cxn>
              <a:cxn ang="0">
                <a:pos x="23" y="16"/>
              </a:cxn>
            </a:cxnLst>
            <a:rect l="0" t="0" r="r" b="b"/>
            <a:pathLst>
              <a:path w="64" h="60">
                <a:moveTo>
                  <a:pt x="63" y="20"/>
                </a:moveTo>
                <a:cubicBezTo>
                  <a:pt x="53" y="54"/>
                  <a:pt x="53" y="54"/>
                  <a:pt x="53" y="54"/>
                </a:cubicBezTo>
                <a:cubicBezTo>
                  <a:pt x="52" y="57"/>
                  <a:pt x="49" y="60"/>
                  <a:pt x="45" y="60"/>
                </a:cubicBezTo>
                <a:cubicBezTo>
                  <a:pt x="10" y="60"/>
                  <a:pt x="10" y="60"/>
                  <a:pt x="10" y="60"/>
                </a:cubicBezTo>
                <a:cubicBezTo>
                  <a:pt x="6" y="60"/>
                  <a:pt x="2" y="57"/>
                  <a:pt x="1" y="53"/>
                </a:cubicBezTo>
                <a:cubicBezTo>
                  <a:pt x="0" y="51"/>
                  <a:pt x="0" y="49"/>
                  <a:pt x="1" y="48"/>
                </a:cubicBezTo>
                <a:cubicBezTo>
                  <a:pt x="1" y="47"/>
                  <a:pt x="1" y="46"/>
                  <a:pt x="1" y="46"/>
                </a:cubicBezTo>
                <a:cubicBezTo>
                  <a:pt x="1" y="45"/>
                  <a:pt x="1" y="44"/>
                  <a:pt x="1" y="44"/>
                </a:cubicBezTo>
                <a:cubicBezTo>
                  <a:pt x="1" y="43"/>
                  <a:pt x="2" y="42"/>
                  <a:pt x="2" y="41"/>
                </a:cubicBezTo>
                <a:cubicBezTo>
                  <a:pt x="4" y="40"/>
                  <a:pt x="5" y="36"/>
                  <a:pt x="5" y="34"/>
                </a:cubicBezTo>
                <a:cubicBezTo>
                  <a:pt x="5" y="34"/>
                  <a:pt x="5" y="33"/>
                  <a:pt x="5" y="32"/>
                </a:cubicBezTo>
                <a:cubicBezTo>
                  <a:pt x="5" y="32"/>
                  <a:pt x="6" y="31"/>
                  <a:pt x="7" y="30"/>
                </a:cubicBezTo>
                <a:cubicBezTo>
                  <a:pt x="8" y="29"/>
                  <a:pt x="9" y="25"/>
                  <a:pt x="9" y="23"/>
                </a:cubicBezTo>
                <a:cubicBezTo>
                  <a:pt x="9" y="23"/>
                  <a:pt x="9" y="22"/>
                  <a:pt x="9" y="21"/>
                </a:cubicBezTo>
                <a:cubicBezTo>
                  <a:pt x="9" y="20"/>
                  <a:pt x="10" y="20"/>
                  <a:pt x="11" y="19"/>
                </a:cubicBezTo>
                <a:cubicBezTo>
                  <a:pt x="12" y="18"/>
                  <a:pt x="13" y="14"/>
                  <a:pt x="13" y="12"/>
                </a:cubicBezTo>
                <a:cubicBezTo>
                  <a:pt x="13" y="12"/>
                  <a:pt x="13" y="11"/>
                  <a:pt x="13" y="10"/>
                </a:cubicBezTo>
                <a:cubicBezTo>
                  <a:pt x="13" y="10"/>
                  <a:pt x="14" y="9"/>
                  <a:pt x="15" y="8"/>
                </a:cubicBezTo>
                <a:cubicBezTo>
                  <a:pt x="16" y="6"/>
                  <a:pt x="17" y="0"/>
                  <a:pt x="22" y="2"/>
                </a:cubicBezTo>
                <a:cubicBezTo>
                  <a:pt x="22" y="2"/>
                  <a:pt x="22" y="2"/>
                  <a:pt x="22" y="2"/>
                </a:cubicBezTo>
                <a:cubicBezTo>
                  <a:pt x="22" y="2"/>
                  <a:pt x="23" y="2"/>
                  <a:pt x="23" y="2"/>
                </a:cubicBezTo>
                <a:cubicBezTo>
                  <a:pt x="52" y="2"/>
                  <a:pt x="52" y="2"/>
                  <a:pt x="52" y="2"/>
                </a:cubicBezTo>
                <a:cubicBezTo>
                  <a:pt x="54" y="2"/>
                  <a:pt x="56" y="2"/>
                  <a:pt x="57" y="4"/>
                </a:cubicBezTo>
                <a:cubicBezTo>
                  <a:pt x="58" y="5"/>
                  <a:pt x="58" y="7"/>
                  <a:pt x="57" y="9"/>
                </a:cubicBezTo>
                <a:cubicBezTo>
                  <a:pt x="47" y="43"/>
                  <a:pt x="47" y="43"/>
                  <a:pt x="47" y="43"/>
                </a:cubicBezTo>
                <a:cubicBezTo>
                  <a:pt x="45" y="49"/>
                  <a:pt x="44" y="50"/>
                  <a:pt x="39" y="50"/>
                </a:cubicBezTo>
                <a:cubicBezTo>
                  <a:pt x="6" y="50"/>
                  <a:pt x="6" y="50"/>
                  <a:pt x="6" y="50"/>
                </a:cubicBezTo>
                <a:cubicBezTo>
                  <a:pt x="6" y="50"/>
                  <a:pt x="5" y="50"/>
                  <a:pt x="5" y="51"/>
                </a:cubicBezTo>
                <a:cubicBezTo>
                  <a:pt x="5" y="51"/>
                  <a:pt x="5" y="52"/>
                  <a:pt x="5" y="52"/>
                </a:cubicBezTo>
                <a:cubicBezTo>
                  <a:pt x="6" y="55"/>
                  <a:pt x="8" y="55"/>
                  <a:pt x="10" y="55"/>
                </a:cubicBezTo>
                <a:cubicBezTo>
                  <a:pt x="45" y="55"/>
                  <a:pt x="45" y="55"/>
                  <a:pt x="45" y="55"/>
                </a:cubicBezTo>
                <a:cubicBezTo>
                  <a:pt x="47" y="55"/>
                  <a:pt x="48" y="54"/>
                  <a:pt x="49" y="53"/>
                </a:cubicBezTo>
                <a:cubicBezTo>
                  <a:pt x="60" y="15"/>
                  <a:pt x="60" y="15"/>
                  <a:pt x="60" y="15"/>
                </a:cubicBezTo>
                <a:cubicBezTo>
                  <a:pt x="60" y="15"/>
                  <a:pt x="60" y="14"/>
                  <a:pt x="60" y="13"/>
                </a:cubicBezTo>
                <a:cubicBezTo>
                  <a:pt x="61" y="14"/>
                  <a:pt x="62" y="14"/>
                  <a:pt x="63" y="15"/>
                </a:cubicBezTo>
                <a:cubicBezTo>
                  <a:pt x="64" y="16"/>
                  <a:pt x="64" y="18"/>
                  <a:pt x="63" y="20"/>
                </a:cubicBezTo>
                <a:close/>
                <a:moveTo>
                  <a:pt x="20" y="26"/>
                </a:moveTo>
                <a:cubicBezTo>
                  <a:pt x="43" y="26"/>
                  <a:pt x="43" y="26"/>
                  <a:pt x="43" y="26"/>
                </a:cubicBezTo>
                <a:cubicBezTo>
                  <a:pt x="44" y="26"/>
                  <a:pt x="44" y="25"/>
                  <a:pt x="45" y="25"/>
                </a:cubicBezTo>
                <a:cubicBezTo>
                  <a:pt x="45" y="22"/>
                  <a:pt x="45" y="22"/>
                  <a:pt x="45" y="22"/>
                </a:cubicBezTo>
                <a:cubicBezTo>
                  <a:pt x="46" y="22"/>
                  <a:pt x="45" y="21"/>
                  <a:pt x="45" y="21"/>
                </a:cubicBezTo>
                <a:cubicBezTo>
                  <a:pt x="22" y="21"/>
                  <a:pt x="22" y="21"/>
                  <a:pt x="22" y="21"/>
                </a:cubicBezTo>
                <a:cubicBezTo>
                  <a:pt x="21" y="21"/>
                  <a:pt x="20" y="22"/>
                  <a:pt x="20" y="22"/>
                </a:cubicBezTo>
                <a:cubicBezTo>
                  <a:pt x="19" y="25"/>
                  <a:pt x="19" y="25"/>
                  <a:pt x="19" y="25"/>
                </a:cubicBezTo>
                <a:cubicBezTo>
                  <a:pt x="19" y="25"/>
                  <a:pt x="19" y="26"/>
                  <a:pt x="20" y="26"/>
                </a:cubicBezTo>
                <a:close/>
                <a:moveTo>
                  <a:pt x="23" y="16"/>
                </a:moveTo>
                <a:cubicBezTo>
                  <a:pt x="46" y="16"/>
                  <a:pt x="46" y="16"/>
                  <a:pt x="46" y="16"/>
                </a:cubicBezTo>
                <a:cubicBezTo>
                  <a:pt x="47" y="16"/>
                  <a:pt x="48" y="16"/>
                  <a:pt x="48" y="15"/>
                </a:cubicBezTo>
                <a:cubicBezTo>
                  <a:pt x="49" y="12"/>
                  <a:pt x="49" y="12"/>
                  <a:pt x="49" y="12"/>
                </a:cubicBezTo>
                <a:cubicBezTo>
                  <a:pt x="49" y="12"/>
                  <a:pt x="48" y="11"/>
                  <a:pt x="48" y="11"/>
                </a:cubicBezTo>
                <a:cubicBezTo>
                  <a:pt x="25" y="11"/>
                  <a:pt x="25" y="11"/>
                  <a:pt x="25" y="11"/>
                </a:cubicBezTo>
                <a:cubicBezTo>
                  <a:pt x="24" y="11"/>
                  <a:pt x="23" y="12"/>
                  <a:pt x="23" y="12"/>
                </a:cubicBezTo>
                <a:cubicBezTo>
                  <a:pt x="22" y="15"/>
                  <a:pt x="22" y="15"/>
                  <a:pt x="22" y="15"/>
                </a:cubicBezTo>
                <a:cubicBezTo>
                  <a:pt x="22" y="16"/>
                  <a:pt x="22" y="16"/>
                  <a:pt x="23" y="16"/>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7" name="Freeform 41"/>
          <p:cNvSpPr>
            <a:spLocks noEditPoints="1"/>
          </p:cNvSpPr>
          <p:nvPr/>
        </p:nvSpPr>
        <p:spPr bwMode="auto">
          <a:xfrm>
            <a:off x="7416380" y="2490192"/>
            <a:ext cx="311151" cy="247651"/>
          </a:xfrm>
          <a:custGeom>
            <a:avLst/>
            <a:gdLst/>
            <a:ahLst/>
            <a:cxnLst>
              <a:cxn ang="0">
                <a:pos x="63" y="53"/>
              </a:cxn>
              <a:cxn ang="0">
                <a:pos x="61" y="54"/>
              </a:cxn>
              <a:cxn ang="0">
                <a:pos x="8" y="54"/>
              </a:cxn>
              <a:cxn ang="0">
                <a:pos x="6" y="53"/>
              </a:cxn>
              <a:cxn ang="0">
                <a:pos x="0" y="34"/>
              </a:cxn>
              <a:cxn ang="0">
                <a:pos x="34" y="0"/>
              </a:cxn>
              <a:cxn ang="0">
                <a:pos x="68" y="34"/>
              </a:cxn>
              <a:cxn ang="0">
                <a:pos x="63" y="53"/>
              </a:cxn>
              <a:cxn ang="0">
                <a:pos x="10" y="30"/>
              </a:cxn>
              <a:cxn ang="0">
                <a:pos x="5" y="34"/>
              </a:cxn>
              <a:cxn ang="0">
                <a:pos x="10" y="39"/>
              </a:cxn>
              <a:cxn ang="0">
                <a:pos x="15" y="34"/>
              </a:cxn>
              <a:cxn ang="0">
                <a:pos x="10" y="30"/>
              </a:cxn>
              <a:cxn ang="0">
                <a:pos x="17" y="13"/>
              </a:cxn>
              <a:cxn ang="0">
                <a:pos x="13" y="17"/>
              </a:cxn>
              <a:cxn ang="0">
                <a:pos x="17" y="22"/>
              </a:cxn>
              <a:cxn ang="0">
                <a:pos x="22" y="17"/>
              </a:cxn>
              <a:cxn ang="0">
                <a:pos x="17" y="13"/>
              </a:cxn>
              <a:cxn ang="0">
                <a:pos x="42" y="21"/>
              </a:cxn>
              <a:cxn ang="0">
                <a:pos x="41" y="18"/>
              </a:cxn>
              <a:cxn ang="0">
                <a:pos x="38" y="20"/>
              </a:cxn>
              <a:cxn ang="0">
                <a:pos x="34" y="34"/>
              </a:cxn>
              <a:cxn ang="0">
                <a:pos x="27" y="40"/>
              </a:cxn>
              <a:cxn ang="0">
                <a:pos x="33" y="49"/>
              </a:cxn>
              <a:cxn ang="0">
                <a:pos x="42" y="44"/>
              </a:cxn>
              <a:cxn ang="0">
                <a:pos x="39" y="36"/>
              </a:cxn>
              <a:cxn ang="0">
                <a:pos x="42" y="21"/>
              </a:cxn>
              <a:cxn ang="0">
                <a:pos x="34" y="5"/>
              </a:cxn>
              <a:cxn ang="0">
                <a:pos x="30" y="10"/>
              </a:cxn>
              <a:cxn ang="0">
                <a:pos x="34" y="15"/>
              </a:cxn>
              <a:cxn ang="0">
                <a:pos x="39" y="10"/>
              </a:cxn>
              <a:cxn ang="0">
                <a:pos x="34" y="5"/>
              </a:cxn>
              <a:cxn ang="0">
                <a:pos x="51" y="13"/>
              </a:cxn>
              <a:cxn ang="0">
                <a:pos x="47" y="17"/>
              </a:cxn>
              <a:cxn ang="0">
                <a:pos x="51" y="22"/>
              </a:cxn>
              <a:cxn ang="0">
                <a:pos x="56" y="17"/>
              </a:cxn>
              <a:cxn ang="0">
                <a:pos x="51" y="13"/>
              </a:cxn>
              <a:cxn ang="0">
                <a:pos x="59" y="30"/>
              </a:cxn>
              <a:cxn ang="0">
                <a:pos x="54" y="34"/>
              </a:cxn>
              <a:cxn ang="0">
                <a:pos x="59" y="39"/>
              </a:cxn>
              <a:cxn ang="0">
                <a:pos x="64" y="34"/>
              </a:cxn>
              <a:cxn ang="0">
                <a:pos x="59" y="30"/>
              </a:cxn>
            </a:cxnLst>
            <a:rect l="0" t="0" r="r" b="b"/>
            <a:pathLst>
              <a:path w="68" h="54">
                <a:moveTo>
                  <a:pt x="63" y="53"/>
                </a:moveTo>
                <a:cubicBezTo>
                  <a:pt x="63" y="53"/>
                  <a:pt x="62" y="54"/>
                  <a:pt x="61" y="54"/>
                </a:cubicBezTo>
                <a:cubicBezTo>
                  <a:pt x="8" y="54"/>
                  <a:pt x="8" y="54"/>
                  <a:pt x="8" y="54"/>
                </a:cubicBezTo>
                <a:cubicBezTo>
                  <a:pt x="7" y="54"/>
                  <a:pt x="6" y="53"/>
                  <a:pt x="6" y="53"/>
                </a:cubicBezTo>
                <a:cubicBezTo>
                  <a:pt x="2" y="47"/>
                  <a:pt x="0" y="41"/>
                  <a:pt x="0" y="34"/>
                </a:cubicBezTo>
                <a:cubicBezTo>
                  <a:pt x="0" y="16"/>
                  <a:pt x="16" y="0"/>
                  <a:pt x="34" y="0"/>
                </a:cubicBezTo>
                <a:cubicBezTo>
                  <a:pt x="53" y="0"/>
                  <a:pt x="68" y="16"/>
                  <a:pt x="68" y="34"/>
                </a:cubicBezTo>
                <a:cubicBezTo>
                  <a:pt x="68" y="41"/>
                  <a:pt x="67" y="47"/>
                  <a:pt x="63" y="53"/>
                </a:cubicBezTo>
                <a:close/>
                <a:moveTo>
                  <a:pt x="10" y="30"/>
                </a:moveTo>
                <a:cubicBezTo>
                  <a:pt x="7" y="30"/>
                  <a:pt x="5" y="32"/>
                  <a:pt x="5" y="34"/>
                </a:cubicBezTo>
                <a:cubicBezTo>
                  <a:pt x="5" y="37"/>
                  <a:pt x="7" y="39"/>
                  <a:pt x="10" y="39"/>
                </a:cubicBezTo>
                <a:cubicBezTo>
                  <a:pt x="13" y="39"/>
                  <a:pt x="15" y="37"/>
                  <a:pt x="15" y="34"/>
                </a:cubicBezTo>
                <a:cubicBezTo>
                  <a:pt x="15" y="32"/>
                  <a:pt x="13" y="30"/>
                  <a:pt x="10" y="30"/>
                </a:cubicBezTo>
                <a:close/>
                <a:moveTo>
                  <a:pt x="17" y="13"/>
                </a:moveTo>
                <a:cubicBezTo>
                  <a:pt x="15" y="13"/>
                  <a:pt x="13" y="15"/>
                  <a:pt x="13" y="17"/>
                </a:cubicBezTo>
                <a:cubicBezTo>
                  <a:pt x="13" y="20"/>
                  <a:pt x="15" y="22"/>
                  <a:pt x="17" y="22"/>
                </a:cubicBezTo>
                <a:cubicBezTo>
                  <a:pt x="20" y="22"/>
                  <a:pt x="22" y="20"/>
                  <a:pt x="22" y="17"/>
                </a:cubicBezTo>
                <a:cubicBezTo>
                  <a:pt x="22" y="15"/>
                  <a:pt x="20" y="13"/>
                  <a:pt x="17" y="13"/>
                </a:cubicBezTo>
                <a:close/>
                <a:moveTo>
                  <a:pt x="42" y="21"/>
                </a:moveTo>
                <a:cubicBezTo>
                  <a:pt x="43" y="20"/>
                  <a:pt x="42" y="19"/>
                  <a:pt x="41" y="18"/>
                </a:cubicBezTo>
                <a:cubicBezTo>
                  <a:pt x="39" y="18"/>
                  <a:pt x="38" y="19"/>
                  <a:pt x="38" y="20"/>
                </a:cubicBezTo>
                <a:cubicBezTo>
                  <a:pt x="34" y="34"/>
                  <a:pt x="34" y="34"/>
                  <a:pt x="34" y="34"/>
                </a:cubicBezTo>
                <a:cubicBezTo>
                  <a:pt x="31" y="35"/>
                  <a:pt x="28" y="37"/>
                  <a:pt x="27" y="40"/>
                </a:cubicBezTo>
                <a:cubicBezTo>
                  <a:pt x="26" y="44"/>
                  <a:pt x="29" y="48"/>
                  <a:pt x="33" y="49"/>
                </a:cubicBezTo>
                <a:cubicBezTo>
                  <a:pt x="37" y="50"/>
                  <a:pt x="40" y="47"/>
                  <a:pt x="42" y="44"/>
                </a:cubicBezTo>
                <a:cubicBezTo>
                  <a:pt x="42" y="40"/>
                  <a:pt x="41" y="37"/>
                  <a:pt x="39" y="36"/>
                </a:cubicBezTo>
                <a:lnTo>
                  <a:pt x="42" y="21"/>
                </a:lnTo>
                <a:close/>
                <a:moveTo>
                  <a:pt x="34" y="5"/>
                </a:moveTo>
                <a:cubicBezTo>
                  <a:pt x="32" y="5"/>
                  <a:pt x="30" y="7"/>
                  <a:pt x="30" y="10"/>
                </a:cubicBezTo>
                <a:cubicBezTo>
                  <a:pt x="30" y="13"/>
                  <a:pt x="32" y="15"/>
                  <a:pt x="34" y="15"/>
                </a:cubicBezTo>
                <a:cubicBezTo>
                  <a:pt x="37" y="15"/>
                  <a:pt x="39" y="13"/>
                  <a:pt x="39" y="10"/>
                </a:cubicBezTo>
                <a:cubicBezTo>
                  <a:pt x="39" y="7"/>
                  <a:pt x="37" y="5"/>
                  <a:pt x="34" y="5"/>
                </a:cubicBezTo>
                <a:close/>
                <a:moveTo>
                  <a:pt x="51" y="13"/>
                </a:moveTo>
                <a:cubicBezTo>
                  <a:pt x="49" y="13"/>
                  <a:pt x="47" y="15"/>
                  <a:pt x="47" y="17"/>
                </a:cubicBezTo>
                <a:cubicBezTo>
                  <a:pt x="47" y="20"/>
                  <a:pt x="49" y="22"/>
                  <a:pt x="51" y="22"/>
                </a:cubicBezTo>
                <a:cubicBezTo>
                  <a:pt x="54" y="22"/>
                  <a:pt x="56" y="20"/>
                  <a:pt x="56" y="17"/>
                </a:cubicBezTo>
                <a:cubicBezTo>
                  <a:pt x="56" y="15"/>
                  <a:pt x="54" y="13"/>
                  <a:pt x="51" y="13"/>
                </a:cubicBezTo>
                <a:close/>
                <a:moveTo>
                  <a:pt x="59" y="30"/>
                </a:moveTo>
                <a:cubicBezTo>
                  <a:pt x="56" y="30"/>
                  <a:pt x="54" y="32"/>
                  <a:pt x="54" y="34"/>
                </a:cubicBezTo>
                <a:cubicBezTo>
                  <a:pt x="54" y="37"/>
                  <a:pt x="56" y="39"/>
                  <a:pt x="59" y="39"/>
                </a:cubicBezTo>
                <a:cubicBezTo>
                  <a:pt x="61" y="39"/>
                  <a:pt x="64" y="37"/>
                  <a:pt x="64" y="34"/>
                </a:cubicBezTo>
                <a:cubicBezTo>
                  <a:pt x="64" y="32"/>
                  <a:pt x="61" y="30"/>
                  <a:pt x="59" y="30"/>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8" name="Freeform 122"/>
          <p:cNvSpPr>
            <a:spLocks noEditPoints="1"/>
          </p:cNvSpPr>
          <p:nvPr/>
        </p:nvSpPr>
        <p:spPr bwMode="auto">
          <a:xfrm>
            <a:off x="4100892" y="3600384"/>
            <a:ext cx="334433" cy="262467"/>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89" name="Freeform 204"/>
          <p:cNvSpPr>
            <a:spLocks noEditPoints="1"/>
          </p:cNvSpPr>
          <p:nvPr/>
        </p:nvSpPr>
        <p:spPr bwMode="auto">
          <a:xfrm>
            <a:off x="4413888" y="2488076"/>
            <a:ext cx="397933" cy="264584"/>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chemeClr val="bg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262626"/>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0" name="TextBox 55"/>
          <p:cNvSpPr txBox="1"/>
          <p:nvPr/>
        </p:nvSpPr>
        <p:spPr>
          <a:xfrm flipH="1">
            <a:off x="8208798" y="2265204"/>
            <a:ext cx="2855655" cy="246221"/>
          </a:xfrm>
          <a:prstGeom prst="rect">
            <a:avLst/>
          </a:prstGeom>
          <a:noFill/>
        </p:spPr>
        <p:txBody>
          <a:bodyPr wrap="square" lIns="0" tIns="0" rIns="0" bIns="0" rtlCol="0" anchor="t">
            <a:spAutoFit/>
          </a:bodyPr>
          <a:lstStyle/>
          <a:p>
            <a:pPr lvl="0">
              <a:spcBef>
                <a:spcPct val="20000"/>
              </a:spcBef>
              <a:defRPr/>
            </a:pPr>
            <a:r>
              <a:rPr lang="en-GB" altLang="zh-CN" sz="1600" dirty="0">
                <a:solidFill>
                  <a:prstClr val="black"/>
                </a:solidFill>
                <a:cs typeface="+mn-ea"/>
                <a:sym typeface="+mn-lt"/>
              </a:rPr>
              <a:t>Rangeland Management</a:t>
            </a:r>
            <a:endParaRPr kumimoji="0" lang="en-US" sz="1335" b="0"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1" name="TextBox 56"/>
          <p:cNvSpPr txBox="1"/>
          <p:nvPr/>
        </p:nvSpPr>
        <p:spPr>
          <a:xfrm flipH="1">
            <a:off x="802854" y="2265204"/>
            <a:ext cx="3180579" cy="246221"/>
          </a:xfrm>
          <a:prstGeom prst="rect">
            <a:avLst/>
          </a:prstGeom>
          <a:noFill/>
        </p:spPr>
        <p:txBody>
          <a:bodyPr wrap="square" lIns="0" tIns="0" rIns="0" bIns="0" rtlCol="0" anchor="t">
            <a:spAutoFit/>
          </a:bodyPr>
          <a:lstStyle/>
          <a:p>
            <a:pPr lvl="0" algn="r">
              <a:spcBef>
                <a:spcPct val="20000"/>
              </a:spcBef>
              <a:defRPr/>
            </a:pPr>
            <a:r>
              <a:rPr lang="en-GB" altLang="zh-CN" sz="1600" dirty="0">
                <a:solidFill>
                  <a:prstClr val="black"/>
                </a:solidFill>
                <a:cs typeface="+mn-ea"/>
                <a:sym typeface="+mn-lt"/>
              </a:rPr>
              <a:t>Water Development</a:t>
            </a:r>
            <a:endParaRPr kumimoji="0" lang="en-US" sz="1335" b="0"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2" name="TextBox 57"/>
          <p:cNvSpPr txBox="1"/>
          <p:nvPr/>
        </p:nvSpPr>
        <p:spPr>
          <a:xfrm flipH="1">
            <a:off x="8456476" y="3395504"/>
            <a:ext cx="3249327" cy="492443"/>
          </a:xfrm>
          <a:prstGeom prst="rect">
            <a:avLst/>
          </a:prstGeom>
          <a:noFill/>
        </p:spPr>
        <p:txBody>
          <a:bodyPr wrap="square" lIns="0" tIns="0" rIns="0" bIns="0" rtlCol="0" anchor="t">
            <a:spAutoFit/>
          </a:bodyPr>
          <a:lstStyle/>
          <a:p>
            <a:pPr lvl="0">
              <a:spcBef>
                <a:spcPct val="20000"/>
              </a:spcBef>
              <a:defRPr/>
            </a:pPr>
            <a:r>
              <a:rPr lang="en-GB" altLang="zh-CN" sz="1600" dirty="0">
                <a:solidFill>
                  <a:prstClr val="black"/>
                </a:solidFill>
                <a:cs typeface="+mn-ea"/>
                <a:sym typeface="+mn-lt"/>
              </a:rPr>
              <a:t>Livestock Infrastructures Development</a:t>
            </a:r>
            <a:endParaRPr kumimoji="0" lang="en-US" sz="1335" b="0"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93" name="TextBox 58"/>
          <p:cNvSpPr txBox="1"/>
          <p:nvPr/>
        </p:nvSpPr>
        <p:spPr>
          <a:xfrm flipH="1">
            <a:off x="529170" y="3395504"/>
            <a:ext cx="3206351" cy="738664"/>
          </a:xfrm>
          <a:prstGeom prst="rect">
            <a:avLst/>
          </a:prstGeom>
          <a:noFill/>
        </p:spPr>
        <p:txBody>
          <a:bodyPr wrap="square" lIns="0" tIns="0" rIns="0" bIns="0" rtlCol="0" anchor="t">
            <a:spAutoFit/>
          </a:bodyPr>
          <a:lstStyle/>
          <a:p>
            <a:pPr lvl="0" algn="r">
              <a:spcBef>
                <a:spcPct val="20000"/>
              </a:spcBef>
              <a:defRPr/>
            </a:pPr>
            <a:r>
              <a:rPr lang="en-GB" altLang="zh-CN" sz="1600" dirty="0">
                <a:solidFill>
                  <a:prstClr val="black"/>
                </a:solidFill>
                <a:cs typeface="+mn-ea"/>
                <a:sym typeface="+mn-lt"/>
              </a:rPr>
              <a:t>Diversification of Livelihood activities are among the major activities of the Initiative</a:t>
            </a:r>
            <a:endParaRPr kumimoji="0" lang="en-US" sz="1335" b="0" i="0" u="none" strike="noStrike" kern="1200" cap="none" spc="0" normalizeH="0" baseline="0" noProof="0" dirty="0">
              <a:ln>
                <a:noFill/>
              </a:ln>
              <a:solidFill>
                <a:prstClr val="white">
                  <a:lumMod val="65000"/>
                </a:prstClr>
              </a:solidFill>
              <a:effectLst/>
              <a:uLnTx/>
              <a:uFillTx/>
              <a:latin typeface="Microsoft YaHei" panose="020B0503020204020204" pitchFamily="34" charset="-122"/>
              <a:ea typeface="Microsoft YaHei" panose="020B0503020204020204" pitchFamily="34" charset="-122"/>
              <a:cs typeface="+mn-ea"/>
              <a:sym typeface="+mn-lt"/>
            </a:endParaRPr>
          </a:p>
        </p:txBody>
      </p:sp>
      <p:sp>
        <p:nvSpPr>
          <p:cNvPr id="34" name="文本框 33"/>
          <p:cNvSpPr txBox="1"/>
          <p:nvPr/>
        </p:nvSpPr>
        <p:spPr>
          <a:xfrm>
            <a:off x="840953" y="693134"/>
            <a:ext cx="9229066" cy="646331"/>
          </a:xfrm>
          <a:prstGeom prst="rect">
            <a:avLst/>
          </a:prstGeom>
          <a:noFill/>
        </p:spPr>
        <p:txBody>
          <a:bodyPr wrap="square" rtlCol="0">
            <a:spAutoFit/>
            <a:scene3d>
              <a:camera prst="orthographicFront"/>
              <a:lightRig rig="threePt" dir="t"/>
            </a:scene3d>
            <a:sp3d contourW="12700"/>
          </a:bodyPr>
          <a:lstStyle/>
          <a:p>
            <a:pPr lvl="0" algn="ctr">
              <a:defRPr/>
            </a:pPr>
            <a:r>
              <a:rPr lang="en-GB" altLang="zh-CN" dirty="0">
                <a:solidFill>
                  <a:srgbClr val="00BCD4"/>
                </a:solidFill>
                <a:cs typeface="+mn-ea"/>
                <a:sym typeface="+mn-lt"/>
              </a:rPr>
              <a:t>The peculiar feature of DRI is, its approach as </a:t>
            </a:r>
            <a:r>
              <a:rPr lang="en-GB" altLang="zh-CN" b="1" dirty="0">
                <a:solidFill>
                  <a:srgbClr val="00BCD4"/>
                </a:solidFill>
                <a:cs typeface="+mn-ea"/>
                <a:sym typeface="+mn-lt"/>
              </a:rPr>
              <a:t>integrated development intervention</a:t>
            </a:r>
            <a:r>
              <a:rPr lang="en-GB" altLang="zh-CN" dirty="0">
                <a:solidFill>
                  <a:srgbClr val="00BCD4"/>
                </a:solidFill>
                <a:cs typeface="+mn-ea"/>
                <a:sym typeface="+mn-lt"/>
              </a:rPr>
              <a:t> in each project area</a:t>
            </a:r>
            <a:endParaRPr kumimoji="0" lang="zh-CN" altLang="en-US" b="0" i="0" u="none" strike="noStrike" kern="1200" cap="none" spc="0" normalizeH="0" baseline="0" noProof="0" dirty="0">
              <a:ln>
                <a:noFill/>
              </a:ln>
              <a:solidFill>
                <a:srgbClr val="00BCD4"/>
              </a:solidFill>
              <a:effectLst/>
              <a:uLnTx/>
              <a:uFillTx/>
              <a:latin typeface="Microsoft YaHei" panose="020B0503020204020204" pitchFamily="34" charset="-122"/>
              <a:ea typeface="Microsoft YaHei" panose="020B0503020204020204" pitchFamily="34" charset="-122"/>
              <a:cs typeface="+mn-ea"/>
              <a:sym typeface="+mn-lt"/>
            </a:endParaRPr>
          </a:p>
        </p:txBody>
      </p:sp>
      <p:pic>
        <p:nvPicPr>
          <p:cNvPr id="2" name="Picture 1"/>
          <p:cNvPicPr>
            <a:picLocks noChangeAspect="1"/>
          </p:cNvPicPr>
          <p:nvPr/>
        </p:nvPicPr>
        <p:blipFill>
          <a:blip r:embed="rId4"/>
          <a:stretch>
            <a:fillRect/>
          </a:stretch>
        </p:blipFill>
        <p:spPr>
          <a:xfrm>
            <a:off x="243502" y="5818441"/>
            <a:ext cx="2193730" cy="987178"/>
          </a:xfrm>
          <a:prstGeom prst="rect">
            <a:avLst/>
          </a:prstGeom>
          <a:ln>
            <a:noFill/>
          </a:ln>
          <a:effectLst>
            <a:outerShdw blurRad="292100" dist="139700" dir="2700000" algn="tl" rotWithShape="0">
              <a:srgbClr val="333333">
                <a:alpha val="65000"/>
              </a:srgbClr>
            </a:outerShdw>
          </a:effectLst>
        </p:spPr>
      </p:pic>
      <p:pic>
        <p:nvPicPr>
          <p:cNvPr id="42" name="Picture 41" descr="C:\Users\user\Desktop\RF SDR 10th intrim report\Fodder photo Afambo\IMG-20230519-WA0010.jpg"/>
          <p:cNvPicPr>
            <a:picLocks noChangeAspect="1"/>
          </p:cNvPicPr>
          <p:nvPr/>
        </p:nvPicPr>
        <p:blipFill rotWithShape="1">
          <a:blip r:embed="rId5" cstate="print">
            <a:extLst>
              <a:ext uri="{28A0092B-C50C-407E-A947-70E740481C1C}">
                <a14:useLocalDpi xmlns:a14="http://schemas.microsoft.com/office/drawing/2010/main" val="0"/>
              </a:ext>
            </a:extLst>
          </a:blip>
          <a:srcRect t="27270"/>
          <a:stretch>
            <a:fillRect/>
          </a:stretch>
        </p:blipFill>
        <p:spPr bwMode="auto">
          <a:xfrm>
            <a:off x="2732214" y="5837894"/>
            <a:ext cx="1959669" cy="967725"/>
          </a:xfrm>
          <a:prstGeom prst="rect">
            <a:avLst/>
          </a:prstGeom>
          <a:ln>
            <a:noFill/>
          </a:ln>
          <a:effectLst>
            <a:outerShdw blurRad="292100" dist="139700" dir="2700000" algn="tl" rotWithShape="0">
              <a:srgbClr val="333333">
                <a:alpha val="65000"/>
              </a:srgbClr>
            </a:outerShdw>
          </a:effectLst>
        </p:spPr>
      </p:pic>
      <p:pic>
        <p:nvPicPr>
          <p:cNvPr id="48" name="Picture 2"/>
          <p:cNvPicPr>
            <a:picLocks noChangeAspect="1" noChangeArrowheads="1"/>
          </p:cNvPicPr>
          <p:nvPr/>
        </p:nvPicPr>
        <p:blipFill>
          <a:blip r:embed="rId6" cstate="print"/>
          <a:srcRect/>
          <a:stretch>
            <a:fillRect/>
          </a:stretch>
        </p:blipFill>
        <p:spPr bwMode="auto">
          <a:xfrm>
            <a:off x="7523480" y="5781815"/>
            <a:ext cx="1865991" cy="961313"/>
          </a:xfrm>
          <a:prstGeom prst="rect">
            <a:avLst/>
          </a:prstGeom>
          <a:ln>
            <a:noFill/>
          </a:ln>
          <a:effectLst>
            <a:outerShdw blurRad="292100" dist="139700" dir="2700000" algn="tl" rotWithShape="0">
              <a:srgbClr val="333333">
                <a:alpha val="65000"/>
              </a:srgbClr>
            </a:outerShdw>
          </a:effectLst>
        </p:spPr>
      </p:pic>
      <p:pic>
        <p:nvPicPr>
          <p:cNvPr id="49" name="Picture 21" descr="Description: E:\Document\16 10 2018 Oro\4th quarter report\Dr.Dereje Pics\IMG_20190512_113148.jpg"/>
          <p:cNvPicPr>
            <a:picLocks noChangeAspect="1" noChangeArrowheads="1"/>
          </p:cNvPicPr>
          <p:nvPr/>
        </p:nvPicPr>
        <p:blipFill>
          <a:blip r:embed="rId7"/>
          <a:srcRect/>
          <a:stretch>
            <a:fillRect/>
          </a:stretch>
        </p:blipFill>
        <p:spPr bwMode="auto">
          <a:xfrm>
            <a:off x="9770797" y="5800128"/>
            <a:ext cx="2062970" cy="943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447800" y="188640"/>
            <a:ext cx="9144000" cy="360040"/>
          </a:xfrm>
        </p:spPr>
        <p:txBody>
          <a:bodyPr>
            <a:normAutofit fontScale="90000"/>
          </a:bodyPr>
          <a:lstStyle/>
          <a:p>
            <a:pPr algn="ctr">
              <a:defRPr/>
            </a:pPr>
            <a:r>
              <a:rPr lang="en-US" altLang="en-US" b="1" dirty="0">
                <a:solidFill>
                  <a:srgbClr val="00B050"/>
                </a:solidFill>
                <a:latin typeface="Arial Black" panose="020B0A04020102020204" pitchFamily="34" charset="0"/>
              </a:rPr>
              <a:t>Profile of all DRI projects in Ethiopia</a:t>
            </a:r>
          </a:p>
        </p:txBody>
      </p:sp>
      <p:graphicFrame>
        <p:nvGraphicFramePr>
          <p:cNvPr id="4" name="Content Placeholder 3"/>
          <p:cNvGraphicFramePr>
            <a:graphicFrameLocks noGrp="1"/>
          </p:cNvGraphicFramePr>
          <p:nvPr>
            <p:ph sz="quarter" idx="1"/>
          </p:nvPr>
        </p:nvGraphicFramePr>
        <p:xfrm>
          <a:off x="957943" y="638137"/>
          <a:ext cx="9867901" cy="5071420"/>
        </p:xfrm>
        <a:graphic>
          <a:graphicData uri="http://schemas.openxmlformats.org/drawingml/2006/table">
            <a:tbl>
              <a:tblPr firstRow="1" bandRow="1">
                <a:tableStyleId>{073A0DAA-6AF3-43AB-8588-CEC1D06C72B9}</a:tableStyleId>
              </a:tblPr>
              <a:tblGrid>
                <a:gridCol w="509401">
                  <a:extLst>
                    <a:ext uri="{9D8B030D-6E8A-4147-A177-3AD203B41FA5}">
                      <a16:colId xmlns:a16="http://schemas.microsoft.com/office/drawing/2014/main" val="20000"/>
                    </a:ext>
                  </a:extLst>
                </a:gridCol>
                <a:gridCol w="1353351">
                  <a:extLst>
                    <a:ext uri="{9D8B030D-6E8A-4147-A177-3AD203B41FA5}">
                      <a16:colId xmlns:a16="http://schemas.microsoft.com/office/drawing/2014/main" val="20001"/>
                    </a:ext>
                  </a:extLst>
                </a:gridCol>
                <a:gridCol w="1155787">
                  <a:extLst>
                    <a:ext uri="{9D8B030D-6E8A-4147-A177-3AD203B41FA5}">
                      <a16:colId xmlns:a16="http://schemas.microsoft.com/office/drawing/2014/main" val="20002"/>
                    </a:ext>
                  </a:extLst>
                </a:gridCol>
                <a:gridCol w="1238392">
                  <a:extLst>
                    <a:ext uri="{9D8B030D-6E8A-4147-A177-3AD203B41FA5}">
                      <a16:colId xmlns:a16="http://schemas.microsoft.com/office/drawing/2014/main" val="20003"/>
                    </a:ext>
                  </a:extLst>
                </a:gridCol>
                <a:gridCol w="1155099">
                  <a:extLst>
                    <a:ext uri="{9D8B030D-6E8A-4147-A177-3AD203B41FA5}">
                      <a16:colId xmlns:a16="http://schemas.microsoft.com/office/drawing/2014/main" val="20004"/>
                    </a:ext>
                  </a:extLst>
                </a:gridCol>
                <a:gridCol w="1362988">
                  <a:extLst>
                    <a:ext uri="{9D8B030D-6E8A-4147-A177-3AD203B41FA5}">
                      <a16:colId xmlns:a16="http://schemas.microsoft.com/office/drawing/2014/main" val="20005"/>
                    </a:ext>
                  </a:extLst>
                </a:gridCol>
                <a:gridCol w="3092883">
                  <a:extLst>
                    <a:ext uri="{9D8B030D-6E8A-4147-A177-3AD203B41FA5}">
                      <a16:colId xmlns:a16="http://schemas.microsoft.com/office/drawing/2014/main" val="20006"/>
                    </a:ext>
                  </a:extLst>
                </a:gridCol>
              </a:tblGrid>
              <a:tr h="638238">
                <a:tc>
                  <a:txBody>
                    <a:bodyPr/>
                    <a:lstStyle/>
                    <a:p>
                      <a:pPr marL="0" marR="0" algn="ctr">
                        <a:lnSpc>
                          <a:spcPct val="115000"/>
                        </a:lnSpc>
                        <a:spcBef>
                          <a:spcPts val="0"/>
                        </a:spcBef>
                        <a:spcAft>
                          <a:spcPts val="0"/>
                        </a:spcAft>
                      </a:pPr>
                      <a:r>
                        <a:rPr lang="en-US" sz="1400" dirty="0"/>
                        <a:t>No.</a:t>
                      </a:r>
                      <a:endParaRPr lang="en-US" sz="1400" b="1" dirty="0">
                        <a:solidFill>
                          <a:schemeClr val="tx1"/>
                        </a:solidFill>
                        <a:latin typeface="Calibri" panose="020F0502020204030204"/>
                        <a:ea typeface="Calibri" panose="020F0502020204030204"/>
                        <a:cs typeface="Times New Roman" panose="02020603050405020304"/>
                      </a:endParaRPr>
                    </a:p>
                  </a:txBody>
                  <a:tcPr marL="68583" marR="68583" marT="0" marB="0" anchor="ctr"/>
                </a:tc>
                <a:tc>
                  <a:txBody>
                    <a:bodyPr/>
                    <a:lstStyle/>
                    <a:p>
                      <a:pPr marL="0" marR="0" algn="ctr">
                        <a:lnSpc>
                          <a:spcPct val="115000"/>
                        </a:lnSpc>
                        <a:spcBef>
                          <a:spcPts val="0"/>
                        </a:spcBef>
                        <a:spcAft>
                          <a:spcPts val="0"/>
                        </a:spcAft>
                      </a:pPr>
                      <a:r>
                        <a:rPr lang="en-US" sz="1400" dirty="0"/>
                        <a:t>Project Title  </a:t>
                      </a:r>
                      <a:endParaRPr lang="en-US" sz="1400" b="1" dirty="0">
                        <a:solidFill>
                          <a:schemeClr val="tx1"/>
                        </a:solidFill>
                        <a:latin typeface="Calibri" panose="020F0502020204030204"/>
                        <a:ea typeface="Calibri" panose="020F0502020204030204"/>
                        <a:cs typeface="Times New Roman" panose="02020603050405020304"/>
                      </a:endParaRPr>
                    </a:p>
                  </a:txBody>
                  <a:tcPr marL="68583" marR="68583" marT="0" marB="0" anchor="ctr"/>
                </a:tc>
                <a:tc>
                  <a:txBody>
                    <a:bodyPr/>
                    <a:lstStyle/>
                    <a:p>
                      <a:pPr marL="0" marR="0" algn="ctr">
                        <a:lnSpc>
                          <a:spcPct val="115000"/>
                        </a:lnSpc>
                        <a:spcBef>
                          <a:spcPts val="0"/>
                        </a:spcBef>
                        <a:spcAft>
                          <a:spcPts val="0"/>
                        </a:spcAft>
                      </a:pPr>
                      <a:r>
                        <a:rPr lang="en-US" sz="1400" dirty="0"/>
                        <a:t>Financed</a:t>
                      </a:r>
                      <a:r>
                        <a:rPr lang="en-US" sz="1400" baseline="0" dirty="0"/>
                        <a:t> By</a:t>
                      </a:r>
                      <a:endParaRPr lang="en-US" sz="1400" b="1" dirty="0">
                        <a:solidFill>
                          <a:schemeClr val="tx1"/>
                        </a:solidFill>
                        <a:latin typeface="Calibri" panose="020F0502020204030204"/>
                        <a:ea typeface="Calibri" panose="020F0502020204030204"/>
                        <a:cs typeface="Times New Roman" panose="02020603050405020304"/>
                      </a:endParaRPr>
                    </a:p>
                  </a:txBody>
                  <a:tcPr marL="68583" marR="68583" marT="0" marB="0" anchor="ctr"/>
                </a:tc>
                <a:tc>
                  <a:txBody>
                    <a:bodyPr/>
                    <a:lstStyle/>
                    <a:p>
                      <a:pPr marL="0" marR="0" algn="ctr">
                        <a:lnSpc>
                          <a:spcPct val="115000"/>
                        </a:lnSpc>
                        <a:spcBef>
                          <a:spcPts val="0"/>
                        </a:spcBef>
                        <a:spcAft>
                          <a:spcPts val="0"/>
                        </a:spcAft>
                      </a:pPr>
                      <a:r>
                        <a:rPr lang="en-US" sz="1400" dirty="0"/>
                        <a:t>Project start date</a:t>
                      </a:r>
                      <a:endParaRPr lang="en-US" sz="1400" b="1" dirty="0">
                        <a:solidFill>
                          <a:schemeClr val="tx1"/>
                        </a:solidFill>
                        <a:latin typeface="Calibri" panose="020F0502020204030204"/>
                        <a:ea typeface="Calibri" panose="020F0502020204030204"/>
                        <a:cs typeface="Times New Roman" panose="02020603050405020304"/>
                      </a:endParaRPr>
                    </a:p>
                  </a:txBody>
                  <a:tcPr marL="68583" marR="68583" marT="0" marB="0" anchor="ctr"/>
                </a:tc>
                <a:tc>
                  <a:txBody>
                    <a:bodyPr/>
                    <a:lstStyle/>
                    <a:p>
                      <a:pPr marL="0" marR="0" algn="ctr">
                        <a:lnSpc>
                          <a:spcPct val="115000"/>
                        </a:lnSpc>
                        <a:spcBef>
                          <a:spcPts val="0"/>
                        </a:spcBef>
                        <a:spcAft>
                          <a:spcPts val="0"/>
                        </a:spcAft>
                      </a:pPr>
                      <a:r>
                        <a:rPr lang="en-US" sz="1400" dirty="0"/>
                        <a:t>Project end date</a:t>
                      </a:r>
                      <a:endParaRPr lang="en-US" sz="1400" b="1" dirty="0">
                        <a:solidFill>
                          <a:schemeClr val="tx1"/>
                        </a:solidFill>
                        <a:latin typeface="Calibri" panose="020F0502020204030204"/>
                        <a:ea typeface="Calibri" panose="020F0502020204030204"/>
                        <a:cs typeface="Times New Roman" panose="02020603050405020304"/>
                      </a:endParaRPr>
                    </a:p>
                  </a:txBody>
                  <a:tcPr marL="68583" marR="68583" marT="0" marB="0" anchor="ctr"/>
                </a:tc>
                <a:tc>
                  <a:txBody>
                    <a:bodyPr/>
                    <a:lstStyle/>
                    <a:p>
                      <a:pPr marL="0" marR="0" algn="ctr">
                        <a:lnSpc>
                          <a:spcPct val="115000"/>
                        </a:lnSpc>
                        <a:spcBef>
                          <a:spcPts val="0"/>
                        </a:spcBef>
                        <a:spcAft>
                          <a:spcPts val="0"/>
                        </a:spcAft>
                      </a:pPr>
                      <a:r>
                        <a:rPr lang="en-US" sz="1400" dirty="0"/>
                        <a:t>Project Cost ‘00USD</a:t>
                      </a:r>
                      <a:endParaRPr lang="en-US" sz="1400" b="1" dirty="0">
                        <a:solidFill>
                          <a:schemeClr val="tx1"/>
                        </a:solidFill>
                        <a:latin typeface="Calibri" panose="020F0502020204030204"/>
                        <a:ea typeface="Calibri" panose="020F0502020204030204"/>
                        <a:cs typeface="Times New Roman" panose="02020603050405020304"/>
                      </a:endParaRPr>
                    </a:p>
                  </a:txBody>
                  <a:tcPr marL="68583" marR="68583" marT="0" marB="0" anchor="ctr"/>
                </a:tc>
                <a:tc>
                  <a:txBody>
                    <a:bodyPr/>
                    <a:lstStyle/>
                    <a:p>
                      <a:pPr marL="457200" marR="0" indent="-457200" algn="ctr">
                        <a:lnSpc>
                          <a:spcPct val="115000"/>
                        </a:lnSpc>
                        <a:spcBef>
                          <a:spcPts val="0"/>
                        </a:spcBef>
                        <a:spcAft>
                          <a:spcPts val="0"/>
                        </a:spcAft>
                      </a:pPr>
                      <a:r>
                        <a:rPr lang="en-US" sz="1400" dirty="0"/>
                        <a:t>Target areas</a:t>
                      </a:r>
                      <a:endParaRPr lang="en-US" sz="1400" b="1" dirty="0">
                        <a:solidFill>
                          <a:schemeClr val="tx1"/>
                        </a:solidFill>
                        <a:latin typeface="Calibri" panose="020F0502020204030204"/>
                        <a:ea typeface="Calibri" panose="020F0502020204030204"/>
                        <a:cs typeface="Times New Roman" panose="02020603050405020304"/>
                      </a:endParaRPr>
                    </a:p>
                  </a:txBody>
                  <a:tcPr marL="68583" marR="68583" marT="0" marB="0" anchor="ctr"/>
                </a:tc>
                <a:extLst>
                  <a:ext uri="{0D108BD9-81ED-4DB2-BD59-A6C34878D82A}">
                    <a16:rowId xmlns:a16="http://schemas.microsoft.com/office/drawing/2014/main" val="10000"/>
                  </a:ext>
                </a:extLst>
              </a:tr>
              <a:tr h="485169">
                <a:tc>
                  <a:txBody>
                    <a:bodyPr/>
                    <a:lstStyle/>
                    <a:p>
                      <a:pPr marL="0" marR="0" algn="ctr">
                        <a:lnSpc>
                          <a:spcPct val="115000"/>
                        </a:lnSpc>
                        <a:spcBef>
                          <a:spcPts val="0"/>
                        </a:spcBef>
                        <a:spcAft>
                          <a:spcPts val="0"/>
                        </a:spcAft>
                      </a:pPr>
                      <a:r>
                        <a:rPr lang="en-US" sz="1300" dirty="0"/>
                        <a:t>1</a:t>
                      </a:r>
                      <a:endParaRPr lang="en-US" sz="1300" b="0" dirty="0">
                        <a:solidFill>
                          <a:schemeClr val="tx1"/>
                        </a:solidFill>
                        <a:latin typeface="Calibri" panose="020F0502020204030204"/>
                        <a:ea typeface="Calibri" panose="020F0502020204030204"/>
                        <a:cs typeface="Times New Roman" panose="02020603050405020304"/>
                      </a:endParaRPr>
                    </a:p>
                  </a:txBody>
                  <a:tcPr marL="68583" marR="68583" marT="0" marB="0"/>
                </a:tc>
                <a:tc>
                  <a:txBody>
                    <a:bodyPr/>
                    <a:lstStyle/>
                    <a:p>
                      <a:pPr marL="0" marR="0" algn="just">
                        <a:lnSpc>
                          <a:spcPct val="115000"/>
                        </a:lnSpc>
                        <a:spcBef>
                          <a:spcPts val="0"/>
                        </a:spcBef>
                        <a:spcAft>
                          <a:spcPts val="0"/>
                        </a:spcAft>
                      </a:pPr>
                      <a:r>
                        <a:rPr lang="en-US" sz="1300" dirty="0"/>
                        <a:t>BREFONS</a:t>
                      </a:r>
                      <a:endParaRPr lang="en-US" sz="1300" b="0" dirty="0">
                        <a:solidFill>
                          <a:schemeClr val="tx1"/>
                        </a:solidFill>
                        <a:latin typeface="Calibri" panose="020F0502020204030204"/>
                        <a:ea typeface="Calibri" panose="020F0502020204030204"/>
                        <a:cs typeface="Times New Roman" panose="02020603050405020304"/>
                      </a:endParaRPr>
                    </a:p>
                  </a:txBody>
                  <a:tcPr marL="68583" marR="68583" marT="0" marB="0"/>
                </a:tc>
                <a:tc>
                  <a:txBody>
                    <a:bodyPr/>
                    <a:lstStyle/>
                    <a:p>
                      <a:pPr marL="0" marR="0" algn="l">
                        <a:lnSpc>
                          <a:spcPct val="115000"/>
                        </a:lnSpc>
                        <a:spcBef>
                          <a:spcPts val="0"/>
                        </a:spcBef>
                        <a:spcAft>
                          <a:spcPts val="0"/>
                        </a:spcAft>
                      </a:pPr>
                      <a:r>
                        <a:rPr lang="en-US" sz="1300" dirty="0" err="1"/>
                        <a:t>AfDB</a:t>
                      </a:r>
                      <a:endParaRPr lang="en-US" sz="1300" dirty="0"/>
                    </a:p>
                    <a:p>
                      <a:pPr marL="0" marR="0" algn="l">
                        <a:lnSpc>
                          <a:spcPct val="115000"/>
                        </a:lnSpc>
                        <a:spcBef>
                          <a:spcPts val="0"/>
                        </a:spcBef>
                        <a:spcAft>
                          <a:spcPts val="0"/>
                        </a:spcAft>
                      </a:pPr>
                      <a:r>
                        <a:rPr lang="en-US" sz="1300" dirty="0"/>
                        <a:t>Grant</a:t>
                      </a:r>
                      <a:endParaRPr lang="en-US" sz="1300" b="0" dirty="0">
                        <a:solidFill>
                          <a:schemeClr val="tx1"/>
                        </a:solidFill>
                        <a:latin typeface="Calibri" panose="020F0502020204030204"/>
                        <a:ea typeface="Calibri" panose="020F0502020204030204"/>
                        <a:cs typeface="Times New Roman" panose="02020603050405020304"/>
                      </a:endParaRPr>
                    </a:p>
                  </a:txBody>
                  <a:tcPr marL="68583" marR="68583" marT="0" marB="0"/>
                </a:tc>
                <a:tc>
                  <a:txBody>
                    <a:bodyPr/>
                    <a:lstStyle/>
                    <a:p>
                      <a:pPr marL="0" marR="0" algn="l">
                        <a:lnSpc>
                          <a:spcPct val="115000"/>
                        </a:lnSpc>
                        <a:spcBef>
                          <a:spcPts val="0"/>
                        </a:spcBef>
                        <a:spcAft>
                          <a:spcPts val="0"/>
                        </a:spcAft>
                      </a:pPr>
                      <a:r>
                        <a:rPr lang="en-US" sz="1300" dirty="0"/>
                        <a:t>August 2022</a:t>
                      </a:r>
                      <a:endParaRPr lang="en-US" sz="1300" b="0" dirty="0">
                        <a:solidFill>
                          <a:schemeClr val="tx1"/>
                        </a:solidFill>
                        <a:latin typeface="Calibri" panose="020F0502020204030204"/>
                        <a:ea typeface="Calibri" panose="020F0502020204030204"/>
                        <a:cs typeface="Times New Roman" panose="02020603050405020304"/>
                      </a:endParaRPr>
                    </a:p>
                  </a:txBody>
                  <a:tcPr marL="68583" marR="68583" marT="0" marB="0"/>
                </a:tc>
                <a:tc>
                  <a:txBody>
                    <a:bodyPr/>
                    <a:lstStyle/>
                    <a:p>
                      <a:pPr marL="0" marR="0" algn="l">
                        <a:lnSpc>
                          <a:spcPct val="115000"/>
                        </a:lnSpc>
                        <a:spcBef>
                          <a:spcPts val="0"/>
                        </a:spcBef>
                        <a:spcAft>
                          <a:spcPts val="0"/>
                        </a:spcAft>
                      </a:pPr>
                      <a:r>
                        <a:rPr lang="en-US" sz="1300" dirty="0"/>
                        <a:t>December 2027</a:t>
                      </a:r>
                      <a:endParaRPr lang="en-US" sz="1300" b="0" dirty="0">
                        <a:solidFill>
                          <a:schemeClr val="tx1"/>
                        </a:solidFill>
                        <a:latin typeface="Calibri" panose="020F0502020204030204"/>
                        <a:ea typeface="Calibri" panose="020F0502020204030204"/>
                        <a:cs typeface="Times New Roman" panose="02020603050405020304"/>
                      </a:endParaRPr>
                    </a:p>
                  </a:txBody>
                  <a:tcPr marL="68583" marR="68583" marT="0" marB="0"/>
                </a:tc>
                <a:tc>
                  <a:txBody>
                    <a:bodyPr/>
                    <a:lstStyle/>
                    <a:p>
                      <a:pPr marL="0" marR="0" algn="l">
                        <a:lnSpc>
                          <a:spcPct val="115000"/>
                        </a:lnSpc>
                        <a:spcBef>
                          <a:spcPts val="0"/>
                        </a:spcBef>
                        <a:spcAft>
                          <a:spcPts val="0"/>
                        </a:spcAft>
                      </a:pPr>
                      <a:r>
                        <a:rPr lang="en-US" sz="1300" dirty="0"/>
                        <a:t>USD 40</a:t>
                      </a:r>
                      <a:r>
                        <a:rPr lang="en-US" sz="1300" baseline="0" dirty="0"/>
                        <a:t> </a:t>
                      </a:r>
                      <a:r>
                        <a:rPr lang="en-US" sz="1300" dirty="0"/>
                        <a:t>Million</a:t>
                      </a:r>
                      <a:endParaRPr lang="en-US" sz="1300" b="0" dirty="0">
                        <a:solidFill>
                          <a:schemeClr val="tx1"/>
                        </a:solidFill>
                        <a:latin typeface="Calibri" panose="020F0502020204030204"/>
                        <a:ea typeface="Calibri" panose="020F0502020204030204"/>
                        <a:cs typeface="Times New Roman" panose="02020603050405020304"/>
                      </a:endParaRPr>
                    </a:p>
                  </a:txBody>
                  <a:tcPr marL="68583" marR="68583" marT="0" marB="0"/>
                </a:tc>
                <a:tc>
                  <a:txBody>
                    <a:bodyPr/>
                    <a:lstStyle/>
                    <a:p>
                      <a:pPr marL="0" marR="0" algn="just">
                        <a:lnSpc>
                          <a:spcPct val="115000"/>
                        </a:lnSpc>
                        <a:spcBef>
                          <a:spcPts val="0"/>
                        </a:spcBef>
                        <a:spcAft>
                          <a:spcPts val="0"/>
                        </a:spcAft>
                      </a:pPr>
                      <a:r>
                        <a:rPr lang="en-US" sz="1100" dirty="0"/>
                        <a:t>30 </a:t>
                      </a:r>
                      <a:r>
                        <a:rPr lang="en-US" sz="1100" dirty="0" err="1"/>
                        <a:t>Woredas</a:t>
                      </a:r>
                      <a:r>
                        <a:rPr lang="en-US" sz="1100" dirty="0"/>
                        <a:t> (9 in Somali region, 8 in Oromia, 6 in Afar, 5 in SW Ethiopia &amp; 2 in South Ethiopia)</a:t>
                      </a:r>
                      <a:endParaRPr lang="en-US" sz="1100" b="0" dirty="0">
                        <a:solidFill>
                          <a:schemeClr val="tx1"/>
                        </a:solidFill>
                        <a:latin typeface="Calibri" panose="020F0502020204030204"/>
                        <a:ea typeface="Calibri" panose="020F0502020204030204"/>
                        <a:cs typeface="Times New Roman" panose="02020603050405020304"/>
                      </a:endParaRPr>
                    </a:p>
                  </a:txBody>
                  <a:tcPr marL="68583" marR="68583" marT="0" marB="0"/>
                </a:tc>
                <a:extLst>
                  <a:ext uri="{0D108BD9-81ED-4DB2-BD59-A6C34878D82A}">
                    <a16:rowId xmlns:a16="http://schemas.microsoft.com/office/drawing/2014/main" val="10001"/>
                  </a:ext>
                </a:extLst>
              </a:tr>
              <a:tr h="815781">
                <a:tc>
                  <a:txBody>
                    <a:bodyPr/>
                    <a:lstStyle/>
                    <a:p>
                      <a:pPr marL="0" marR="0" algn="ctr">
                        <a:lnSpc>
                          <a:spcPct val="115000"/>
                        </a:lnSpc>
                        <a:spcBef>
                          <a:spcPts val="0"/>
                        </a:spcBef>
                        <a:spcAft>
                          <a:spcPts val="0"/>
                        </a:spcAft>
                      </a:pPr>
                      <a:r>
                        <a:rPr lang="en-US" sz="1300" dirty="0"/>
                        <a:t>2</a:t>
                      </a:r>
                      <a:endParaRPr lang="en-US" sz="1300" b="0" dirty="0">
                        <a:solidFill>
                          <a:schemeClr val="tx1"/>
                        </a:solidFill>
                        <a:latin typeface="Calibri" panose="020F0502020204030204"/>
                        <a:ea typeface="Calibri" panose="020F0502020204030204"/>
                        <a:cs typeface="Times New Roman" panose="02020603050405020304"/>
                      </a:endParaRPr>
                    </a:p>
                  </a:txBody>
                  <a:tcPr marL="68583" marR="68583" marT="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DRIVE</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World Bank</a:t>
                      </a:r>
                    </a:p>
                    <a:p>
                      <a:pPr marL="0" marR="0" algn="just" defTabSz="742950" rtl="0" eaLnBrk="1" latinLnBrk="0" hangingPunct="1">
                        <a:lnSpc>
                          <a:spcPct val="115000"/>
                        </a:lnSpc>
                        <a:spcBef>
                          <a:spcPts val="0"/>
                        </a:spcBef>
                        <a:spcAft>
                          <a:spcPts val="0"/>
                        </a:spcAft>
                        <a:tabLst>
                          <a:tab pos="3190875" algn="l"/>
                        </a:tabLst>
                      </a:pPr>
                      <a:r>
                        <a:rPr lang="en-US" sz="1300" kern="1200" dirty="0"/>
                        <a:t> Grant</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GB" sz="1300" kern="1200" dirty="0"/>
                        <a:t>June 2022</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GB" sz="1300" kern="1200" dirty="0"/>
                        <a:t>September 2027</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USD 115 Million</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100" kern="1200" dirty="0"/>
                        <a:t>187 </a:t>
                      </a:r>
                      <a:r>
                        <a:rPr lang="en-US" sz="1100" kern="1200" dirty="0" err="1"/>
                        <a:t>Weredas</a:t>
                      </a:r>
                      <a:r>
                        <a:rPr lang="en-US" sz="1100" kern="1200" dirty="0"/>
                        <a:t>, all Pastoral &amp; Agro Pastoral </a:t>
                      </a:r>
                      <a:r>
                        <a:rPr lang="en-US" sz="1100" kern="1200" dirty="0" err="1"/>
                        <a:t>Weredas</a:t>
                      </a:r>
                      <a:r>
                        <a:rPr lang="en-US" sz="1100" kern="1200" dirty="0"/>
                        <a:t> of five Regions (93 in Somali region, 45 in Oromia region, 35 in Afar region and, 8 in SW Eth. region and 6 in South Eth. region</a:t>
                      </a:r>
                      <a:endParaRPr lang="en-US" sz="1100" b="0" kern="1200" dirty="0">
                        <a:solidFill>
                          <a:schemeClr val="tx1"/>
                        </a:solidFill>
                        <a:latin typeface="+mn-lt"/>
                        <a:ea typeface="+mn-ea"/>
                        <a:cs typeface="+mn-cs"/>
                      </a:endParaRPr>
                    </a:p>
                  </a:txBody>
                  <a:tcPr marL="68580" marR="68580" marT="6350" marB="0"/>
                </a:tc>
                <a:extLst>
                  <a:ext uri="{0D108BD9-81ED-4DB2-BD59-A6C34878D82A}">
                    <a16:rowId xmlns:a16="http://schemas.microsoft.com/office/drawing/2014/main" val="10002"/>
                  </a:ext>
                </a:extLst>
              </a:tr>
              <a:tr h="491930">
                <a:tc>
                  <a:txBody>
                    <a:bodyPr/>
                    <a:lstStyle/>
                    <a:p>
                      <a:pPr marL="0" marR="0" algn="ctr" defTabSz="742950" rtl="0" eaLnBrk="1" latinLnBrk="0" hangingPunct="1">
                        <a:lnSpc>
                          <a:spcPct val="115000"/>
                        </a:lnSpc>
                        <a:spcBef>
                          <a:spcPts val="0"/>
                        </a:spcBef>
                        <a:spcAft>
                          <a:spcPts val="0"/>
                        </a:spcAft>
                        <a:tabLst>
                          <a:tab pos="3190875" algn="l"/>
                        </a:tabLst>
                      </a:pPr>
                      <a:r>
                        <a:rPr lang="en-US" sz="1300" kern="1200" dirty="0"/>
                        <a:t>3</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DRSLP 1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AfDB </a:t>
                      </a:r>
                    </a:p>
                    <a:p>
                      <a:pPr marL="0" marR="0" algn="just" defTabSz="742950" rtl="0" eaLnBrk="1" latinLnBrk="0" hangingPunct="1">
                        <a:lnSpc>
                          <a:spcPct val="115000"/>
                        </a:lnSpc>
                        <a:spcBef>
                          <a:spcPts val="0"/>
                        </a:spcBef>
                        <a:spcAft>
                          <a:spcPts val="0"/>
                        </a:spcAft>
                        <a:tabLst>
                          <a:tab pos="3190875" algn="l"/>
                        </a:tabLst>
                      </a:pPr>
                      <a:r>
                        <a:rPr lang="en-US" sz="1300" kern="1200"/>
                        <a:t>Soft loan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October 2013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December 2023</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USD 46.5 Million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100" kern="1200" dirty="0"/>
                        <a:t>15 </a:t>
                      </a:r>
                      <a:r>
                        <a:rPr lang="en-US" sz="1100" kern="1200" dirty="0" err="1"/>
                        <a:t>Woredas</a:t>
                      </a:r>
                      <a:r>
                        <a:rPr lang="en-US" sz="1100" kern="1200" dirty="0"/>
                        <a:t> (6 in Afar region and 9 in Somali region) </a:t>
                      </a:r>
                      <a:endParaRPr lang="en-US" sz="1100" b="0" kern="1200" dirty="0">
                        <a:solidFill>
                          <a:schemeClr val="tx1"/>
                        </a:solidFill>
                        <a:latin typeface="+mn-lt"/>
                        <a:ea typeface="+mn-ea"/>
                        <a:cs typeface="+mn-cs"/>
                      </a:endParaRPr>
                    </a:p>
                  </a:txBody>
                  <a:tcPr marL="68580" marR="68580" marT="6350" marB="0"/>
                </a:tc>
                <a:extLst>
                  <a:ext uri="{0D108BD9-81ED-4DB2-BD59-A6C34878D82A}">
                    <a16:rowId xmlns:a16="http://schemas.microsoft.com/office/drawing/2014/main" val="10003"/>
                  </a:ext>
                </a:extLst>
              </a:tr>
              <a:tr h="521948">
                <a:tc>
                  <a:txBody>
                    <a:bodyPr/>
                    <a:lstStyle/>
                    <a:p>
                      <a:pPr marL="0" marR="0" algn="ctr" defTabSz="742950" rtl="0" eaLnBrk="1" latinLnBrk="0" hangingPunct="1">
                        <a:lnSpc>
                          <a:spcPct val="115000"/>
                        </a:lnSpc>
                        <a:spcBef>
                          <a:spcPts val="0"/>
                        </a:spcBef>
                        <a:spcAft>
                          <a:spcPts val="0"/>
                        </a:spcAft>
                        <a:tabLst>
                          <a:tab pos="3190875" algn="l"/>
                        </a:tabLst>
                      </a:pPr>
                      <a:r>
                        <a:rPr lang="en-US" sz="1300" kern="1200" dirty="0"/>
                        <a:t>4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DRSLP 2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AfDB </a:t>
                      </a:r>
                    </a:p>
                    <a:p>
                      <a:pPr marL="0" marR="0" algn="just" defTabSz="742950" rtl="0" eaLnBrk="1" latinLnBrk="0" hangingPunct="1">
                        <a:lnSpc>
                          <a:spcPct val="115000"/>
                        </a:lnSpc>
                        <a:spcBef>
                          <a:spcPts val="0"/>
                        </a:spcBef>
                        <a:spcAft>
                          <a:spcPts val="0"/>
                        </a:spcAft>
                        <a:tabLst>
                          <a:tab pos="3190875" algn="l"/>
                        </a:tabLst>
                      </a:pPr>
                      <a:r>
                        <a:rPr lang="en-US" sz="1300" kern="1200"/>
                        <a:t>Soft loan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January 2015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December 2023</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USD 43.5 Million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100" kern="1200" dirty="0"/>
                        <a:t>15 </a:t>
                      </a:r>
                      <a:r>
                        <a:rPr lang="en-US" sz="1100" kern="1200" dirty="0" err="1"/>
                        <a:t>Woredas</a:t>
                      </a:r>
                      <a:r>
                        <a:rPr lang="en-US" sz="1100" kern="1200" dirty="0"/>
                        <a:t> (8 in Oromia region 5 in SW Eth. region and 2 in South Eth. region) </a:t>
                      </a:r>
                      <a:endParaRPr lang="en-US" sz="1100" b="0" kern="1200" dirty="0">
                        <a:solidFill>
                          <a:schemeClr val="tx1"/>
                        </a:solidFill>
                        <a:latin typeface="+mn-lt"/>
                        <a:ea typeface="+mn-ea"/>
                        <a:cs typeface="+mn-cs"/>
                      </a:endParaRPr>
                    </a:p>
                  </a:txBody>
                  <a:tcPr marL="68580" marR="68580" marT="6350" marB="0"/>
                </a:tc>
                <a:extLst>
                  <a:ext uri="{0D108BD9-81ED-4DB2-BD59-A6C34878D82A}">
                    <a16:rowId xmlns:a16="http://schemas.microsoft.com/office/drawing/2014/main" val="10004"/>
                  </a:ext>
                </a:extLst>
              </a:tr>
              <a:tr h="521948">
                <a:tc>
                  <a:txBody>
                    <a:bodyPr/>
                    <a:lstStyle/>
                    <a:p>
                      <a:pPr marL="0" marR="0" algn="ctr" defTabSz="742950" rtl="0" eaLnBrk="1" latinLnBrk="0" hangingPunct="1">
                        <a:lnSpc>
                          <a:spcPct val="115000"/>
                        </a:lnSpc>
                        <a:spcBef>
                          <a:spcPts val="0"/>
                        </a:spcBef>
                        <a:spcAft>
                          <a:spcPts val="0"/>
                        </a:spcAft>
                        <a:tabLst>
                          <a:tab pos="3190875" algn="l"/>
                        </a:tabLst>
                      </a:pPr>
                      <a:r>
                        <a:rPr lang="en-US" sz="1300" kern="1200" dirty="0"/>
                        <a:t>5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RF/ SDR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KfW </a:t>
                      </a:r>
                    </a:p>
                    <a:p>
                      <a:pPr marL="0" marR="0" algn="just" defTabSz="742950" rtl="0" eaLnBrk="1" latinLnBrk="0" hangingPunct="1">
                        <a:lnSpc>
                          <a:spcPct val="115000"/>
                        </a:lnSpc>
                        <a:spcBef>
                          <a:spcPts val="0"/>
                        </a:spcBef>
                        <a:spcAft>
                          <a:spcPts val="0"/>
                        </a:spcAft>
                        <a:tabLst>
                          <a:tab pos="3190875" algn="l"/>
                        </a:tabLst>
                      </a:pPr>
                      <a:r>
                        <a:rPr lang="en-US" sz="1300" kern="1200"/>
                        <a:t>grant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January 2015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December 2023</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13 Mil. Euro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100" kern="1200" dirty="0"/>
                        <a:t>4 </a:t>
                      </a:r>
                      <a:r>
                        <a:rPr lang="en-US" sz="1100" kern="1200" dirty="0" err="1"/>
                        <a:t>Woredas</a:t>
                      </a:r>
                      <a:r>
                        <a:rPr lang="en-US" sz="1100" kern="1200" dirty="0"/>
                        <a:t> ( 3 Afar region and 1 in Somali ) </a:t>
                      </a:r>
                      <a:endParaRPr lang="en-US" sz="1100" b="0" kern="1200" dirty="0">
                        <a:solidFill>
                          <a:schemeClr val="tx1"/>
                        </a:solidFill>
                        <a:latin typeface="+mn-lt"/>
                        <a:ea typeface="+mn-ea"/>
                        <a:cs typeface="+mn-cs"/>
                      </a:endParaRPr>
                    </a:p>
                  </a:txBody>
                  <a:tcPr marL="68580" marR="68580" marT="6350" marB="0"/>
                </a:tc>
                <a:extLst>
                  <a:ext uri="{0D108BD9-81ED-4DB2-BD59-A6C34878D82A}">
                    <a16:rowId xmlns:a16="http://schemas.microsoft.com/office/drawing/2014/main" val="10005"/>
                  </a:ext>
                </a:extLst>
              </a:tr>
              <a:tr h="575361">
                <a:tc>
                  <a:txBody>
                    <a:bodyPr/>
                    <a:lstStyle/>
                    <a:p>
                      <a:pPr marL="0" marR="0" algn="ctr" defTabSz="742950" rtl="0" eaLnBrk="1" latinLnBrk="0" hangingPunct="1">
                        <a:lnSpc>
                          <a:spcPct val="115000"/>
                        </a:lnSpc>
                        <a:spcBef>
                          <a:spcPts val="0"/>
                        </a:spcBef>
                        <a:spcAft>
                          <a:spcPts val="0"/>
                        </a:spcAft>
                        <a:tabLst>
                          <a:tab pos="3190875" algn="l"/>
                        </a:tabLst>
                      </a:pPr>
                      <a:r>
                        <a:rPr lang="en-US" sz="1300" kern="1200" dirty="0"/>
                        <a:t>6</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DRSLP/AICS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IDC</a:t>
                      </a:r>
                    </a:p>
                    <a:p>
                      <a:pPr marL="0" marR="0" algn="just" defTabSz="742950" rtl="0" eaLnBrk="1" latinLnBrk="0" hangingPunct="1">
                        <a:lnSpc>
                          <a:spcPct val="115000"/>
                        </a:lnSpc>
                        <a:spcBef>
                          <a:spcPts val="0"/>
                        </a:spcBef>
                        <a:spcAft>
                          <a:spcPts val="0"/>
                        </a:spcAft>
                        <a:tabLst>
                          <a:tab pos="3190875" algn="l"/>
                        </a:tabLst>
                      </a:pPr>
                      <a:r>
                        <a:rPr lang="en-US" sz="1300" kern="1200" dirty="0"/>
                        <a:t>Soft loan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January 2015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2014</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12 Mil. EURO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100" kern="1200" dirty="0"/>
                        <a:t>4 </a:t>
                      </a:r>
                      <a:r>
                        <a:rPr lang="en-US" sz="1100" kern="1200" dirty="0" err="1"/>
                        <a:t>Woredas</a:t>
                      </a:r>
                      <a:r>
                        <a:rPr lang="en-US" sz="1100" kern="1200" dirty="0"/>
                        <a:t> (in Afar region) </a:t>
                      </a:r>
                      <a:endParaRPr lang="en-US" sz="1100" b="0" kern="1200" dirty="0">
                        <a:solidFill>
                          <a:schemeClr val="tx1"/>
                        </a:solidFill>
                        <a:latin typeface="+mn-lt"/>
                        <a:ea typeface="+mn-ea"/>
                        <a:cs typeface="+mn-cs"/>
                      </a:endParaRPr>
                    </a:p>
                  </a:txBody>
                  <a:tcPr marL="68580" marR="68580" marT="6350" marB="0"/>
                </a:tc>
                <a:extLst>
                  <a:ext uri="{0D108BD9-81ED-4DB2-BD59-A6C34878D82A}">
                    <a16:rowId xmlns:a16="http://schemas.microsoft.com/office/drawing/2014/main" val="10006"/>
                  </a:ext>
                </a:extLst>
              </a:tr>
              <a:tr h="1021045">
                <a:tc>
                  <a:txBody>
                    <a:bodyPr/>
                    <a:lstStyle/>
                    <a:p>
                      <a:pPr marL="0" marR="0" algn="ctr" defTabSz="742950" rtl="0" eaLnBrk="1" latinLnBrk="0" hangingPunct="1">
                        <a:lnSpc>
                          <a:spcPct val="115000"/>
                        </a:lnSpc>
                        <a:spcBef>
                          <a:spcPts val="0"/>
                        </a:spcBef>
                        <a:spcAft>
                          <a:spcPts val="0"/>
                        </a:spcAft>
                        <a:tabLst>
                          <a:tab pos="3190875" algn="l"/>
                        </a:tabLst>
                      </a:pPr>
                      <a:r>
                        <a:rPr lang="en-US" sz="1300" kern="1200" dirty="0"/>
                        <a:t>7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LLRP </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World Bank</a:t>
                      </a:r>
                    </a:p>
                    <a:p>
                      <a:pPr marL="0" marR="0" algn="just" defTabSz="742950" rtl="0" eaLnBrk="1" latinLnBrk="0" hangingPunct="1">
                        <a:lnSpc>
                          <a:spcPct val="115000"/>
                        </a:lnSpc>
                        <a:spcBef>
                          <a:spcPts val="0"/>
                        </a:spcBef>
                        <a:spcAft>
                          <a:spcPts val="0"/>
                        </a:spcAft>
                        <a:tabLst>
                          <a:tab pos="3190875" algn="l"/>
                        </a:tabLst>
                      </a:pPr>
                      <a:r>
                        <a:rPr lang="en-US" sz="1300" kern="1200" dirty="0"/>
                        <a:t>Soft loan</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November 2019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a:t>October 2025</a:t>
                      </a:r>
                      <a:endParaRPr lang="en-US" sz="1300" b="0" kern="120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300" kern="1200" dirty="0"/>
                        <a:t>USD 322.6 million </a:t>
                      </a:r>
                      <a:endParaRPr lang="en-US" sz="1300" b="0" kern="1200" dirty="0">
                        <a:solidFill>
                          <a:schemeClr val="tx1"/>
                        </a:solidFill>
                        <a:latin typeface="+mn-lt"/>
                        <a:ea typeface="+mn-ea"/>
                        <a:cs typeface="+mn-cs"/>
                      </a:endParaRPr>
                    </a:p>
                  </a:txBody>
                  <a:tcPr marL="68580" marR="68580" marT="6350" marB="0"/>
                </a:tc>
                <a:tc>
                  <a:txBody>
                    <a:bodyPr/>
                    <a:lstStyle/>
                    <a:p>
                      <a:pPr marL="0" marR="0" algn="just" defTabSz="742950" rtl="0" eaLnBrk="1" latinLnBrk="0" hangingPunct="1">
                        <a:lnSpc>
                          <a:spcPct val="115000"/>
                        </a:lnSpc>
                        <a:spcBef>
                          <a:spcPts val="0"/>
                        </a:spcBef>
                        <a:spcAft>
                          <a:spcPts val="0"/>
                        </a:spcAft>
                        <a:tabLst>
                          <a:tab pos="3190875" algn="l"/>
                        </a:tabLst>
                      </a:pPr>
                      <a:r>
                        <a:rPr lang="en-US" sz="1100" kern="1200" dirty="0"/>
                        <a:t>100 </a:t>
                      </a:r>
                      <a:r>
                        <a:rPr lang="en-US" sz="1100" kern="1200" dirty="0" err="1"/>
                        <a:t>Woredas</a:t>
                      </a:r>
                      <a:r>
                        <a:rPr lang="en-US" sz="1100" kern="1200" dirty="0"/>
                        <a:t> (36 </a:t>
                      </a:r>
                      <a:r>
                        <a:rPr lang="en-US" sz="1100" kern="1200" dirty="0" err="1"/>
                        <a:t>woredas</a:t>
                      </a:r>
                      <a:r>
                        <a:rPr lang="en-US" sz="1100" kern="1200" dirty="0"/>
                        <a:t> in Somali region, 20 </a:t>
                      </a:r>
                      <a:r>
                        <a:rPr lang="en-US" sz="1100" kern="1200" dirty="0" err="1"/>
                        <a:t>Woredas</a:t>
                      </a:r>
                      <a:r>
                        <a:rPr lang="en-US" sz="1100" kern="1200" dirty="0"/>
                        <a:t> in Afar region, 18 </a:t>
                      </a:r>
                      <a:r>
                        <a:rPr lang="en-US" sz="1100" kern="1200" dirty="0" err="1"/>
                        <a:t>woredas</a:t>
                      </a:r>
                      <a:r>
                        <a:rPr lang="en-US" sz="1100" kern="1200" dirty="0"/>
                        <a:t> in Oromia region, 6 </a:t>
                      </a:r>
                      <a:r>
                        <a:rPr lang="en-US" sz="1100" kern="1200" dirty="0" err="1"/>
                        <a:t>Woredas</a:t>
                      </a:r>
                      <a:r>
                        <a:rPr lang="en-US" sz="1100" kern="1200" dirty="0"/>
                        <a:t> in SW Eth region, 3 </a:t>
                      </a:r>
                      <a:r>
                        <a:rPr lang="en-US" sz="1100" kern="1200" dirty="0" err="1"/>
                        <a:t>Weredas</a:t>
                      </a:r>
                      <a:r>
                        <a:rPr lang="en-US" sz="1100" kern="1200" dirty="0"/>
                        <a:t> in South Eth region, 9 </a:t>
                      </a:r>
                      <a:r>
                        <a:rPr lang="en-US" sz="1100" kern="1200" dirty="0" err="1"/>
                        <a:t>Weredas</a:t>
                      </a:r>
                      <a:r>
                        <a:rPr lang="en-US" sz="1100" kern="1200" dirty="0"/>
                        <a:t> in </a:t>
                      </a:r>
                      <a:r>
                        <a:rPr lang="en-US" sz="1100" kern="1200" dirty="0" err="1"/>
                        <a:t>Benishangul</a:t>
                      </a:r>
                      <a:r>
                        <a:rPr lang="en-US" sz="1100" kern="1200" dirty="0"/>
                        <a:t> region and 8 </a:t>
                      </a:r>
                      <a:r>
                        <a:rPr lang="en-US" sz="1100" kern="1200" dirty="0" err="1"/>
                        <a:t>Weredas</a:t>
                      </a:r>
                      <a:r>
                        <a:rPr lang="en-US" sz="1100" kern="1200" dirty="0"/>
                        <a:t> in </a:t>
                      </a:r>
                      <a:r>
                        <a:rPr lang="en-US" sz="1100" kern="1200" dirty="0" err="1"/>
                        <a:t>Gambela</a:t>
                      </a:r>
                      <a:r>
                        <a:rPr lang="en-US" sz="1100" kern="1200" dirty="0"/>
                        <a:t> region) </a:t>
                      </a:r>
                      <a:endParaRPr lang="en-US" sz="1100" b="0" kern="1200" dirty="0">
                        <a:solidFill>
                          <a:schemeClr val="tx1"/>
                        </a:solidFill>
                        <a:latin typeface="+mn-lt"/>
                        <a:ea typeface="+mn-ea"/>
                        <a:cs typeface="+mn-cs"/>
                      </a:endParaRPr>
                    </a:p>
                  </a:txBody>
                  <a:tcPr marL="68580" marR="68580" marT="6350" marB="0"/>
                </a:tc>
                <a:extLst>
                  <a:ext uri="{0D108BD9-81ED-4DB2-BD59-A6C34878D82A}">
                    <a16:rowId xmlns:a16="http://schemas.microsoft.com/office/drawing/2014/main" val="10007"/>
                  </a:ext>
                </a:extLst>
              </a:tr>
            </a:tbl>
          </a:graphicData>
        </a:graphic>
      </p:graphicFrame>
      <p:sp>
        <p:nvSpPr>
          <p:cNvPr id="7237" name="Rectangle 1"/>
          <p:cNvSpPr>
            <a:spLocks noChangeArrowheads="1"/>
          </p:cNvSpPr>
          <p:nvPr/>
        </p:nvSpPr>
        <p:spPr bwMode="auto">
          <a:xfrm>
            <a:off x="1854222" y="6027890"/>
            <a:ext cx="4891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a:r>
              <a:rPr lang="en-US" sz="1600" b="1" dirty="0">
                <a:solidFill>
                  <a:srgbClr val="00B050"/>
                </a:solidFill>
                <a:latin typeface="Arial Black" panose="020B0A04020102020204" pitchFamily="34" charset="0"/>
              </a:rPr>
              <a:t>N.B.  DRI – Drought Resilience  Initiatives </a:t>
            </a:r>
            <a:endParaRPr lang="en-US" sz="1600" dirty="0">
              <a:solidFill>
                <a:prstClr val="black"/>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4038" y="1825625"/>
            <a:ext cx="9024490" cy="4351338"/>
          </a:xfrm>
        </p:spPr>
        <p:txBody>
          <a:bodyPr/>
          <a:lstStyle/>
          <a:p>
            <a:endParaRPr lang="en-US" dirty="0"/>
          </a:p>
        </p:txBody>
      </p:sp>
      <p:sp>
        <p:nvSpPr>
          <p:cNvPr id="4" name="Slide Number Placeholder 3"/>
          <p:cNvSpPr>
            <a:spLocks noGrp="1"/>
          </p:cNvSpPr>
          <p:nvPr>
            <p:ph type="sldNum" sz="quarter" idx="12"/>
          </p:nvPr>
        </p:nvSpPr>
        <p:spPr/>
        <p:txBody>
          <a:bodyPr/>
          <a:lstStyle/>
          <a:p>
            <a:pPr defTabSz="457200"/>
            <a:endParaRPr lang="en-US" dirty="0">
              <a:solidFill>
                <a:prstClr val="black">
                  <a:tint val="75000"/>
                </a:prstClr>
              </a:solidFill>
              <a:latin typeface="Calibri" panose="020F0502020204030204"/>
            </a:endParaRPr>
          </a:p>
        </p:txBody>
      </p:sp>
      <p:sp>
        <p:nvSpPr>
          <p:cNvPr id="5" name="Rectangle 2"/>
          <p:cNvSpPr>
            <a:spLocks noChangeArrowheads="1"/>
          </p:cNvSpPr>
          <p:nvPr/>
        </p:nvSpPr>
        <p:spPr bwMode="auto">
          <a:xfrm>
            <a:off x="1143000" y="-161807"/>
            <a:ext cx="135602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defTabSz="457200"/>
            <a:endParaRPr lang="en-US">
              <a:solidFill>
                <a:prstClr val="black"/>
              </a:solidFill>
              <a:latin typeface="Calibri" panose="020F0502020204030204"/>
            </a:endParaRPr>
          </a:p>
        </p:txBody>
      </p:sp>
      <p:graphicFrame>
        <p:nvGraphicFramePr>
          <p:cNvPr id="6" name="Object 5"/>
          <p:cNvGraphicFramePr>
            <a:graphicFrameLocks noChangeAspect="1"/>
          </p:cNvGraphicFramePr>
          <p:nvPr/>
        </p:nvGraphicFramePr>
        <p:xfrm>
          <a:off x="262054" y="-1499181"/>
          <a:ext cx="11467984" cy="9358170"/>
        </p:xfrm>
        <a:graphic>
          <a:graphicData uri="http://schemas.openxmlformats.org/presentationml/2006/ole">
            <mc:AlternateContent xmlns:mc="http://schemas.openxmlformats.org/markup-compatibility/2006">
              <mc:Choice xmlns:v="urn:schemas-microsoft-com:vml" Requires="v">
                <p:oleObj name="Slide" r:id="rId2" imgW="4954905" imgH="3430270" progId="PowerPoint.Slide.12">
                  <p:embed/>
                </p:oleObj>
              </mc:Choice>
              <mc:Fallback>
                <p:oleObj name="Slide" r:id="rId2" imgW="4954905" imgH="3430270" progId="PowerPoint.Slide.12">
                  <p:embed/>
                  <p:pic>
                    <p:nvPicPr>
                      <p:cNvPr id="6" name="Object 5"/>
                      <p:cNvPicPr>
                        <a:picLocks noChangeAspect="1" noChangeArrowheads="1"/>
                      </p:cNvPicPr>
                      <p:nvPr/>
                    </p:nvPicPr>
                    <p:blipFill>
                      <a:blip r:embed="rId3"/>
                      <a:srcRect/>
                      <a:stretch>
                        <a:fillRect/>
                      </a:stretch>
                    </p:blipFill>
                    <p:spPr bwMode="auto">
                      <a:xfrm>
                        <a:off x="262054" y="-1499181"/>
                        <a:ext cx="11467984" cy="9358170"/>
                      </a:xfrm>
                      <a:prstGeom prst="rect">
                        <a:avLst/>
                      </a:prstGeom>
                      <a:noFill/>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1631505" y="2057400"/>
            <a:ext cx="8922196" cy="1683881"/>
          </a:xfrm>
          <a:solidFill>
            <a:schemeClr val="accent1">
              <a:lumMod val="50000"/>
            </a:schemeClr>
          </a:solidFill>
        </p:spPr>
        <p:txBody>
          <a:bodyPr>
            <a:normAutofit fontScale="85000" lnSpcReduction="20000"/>
          </a:bodyPr>
          <a:lstStyle/>
          <a:p>
            <a:pPr algn="ctr">
              <a:buNone/>
            </a:pPr>
            <a:r>
              <a:rPr lang="en-US" sz="3500" b="1" dirty="0">
                <a:solidFill>
                  <a:schemeClr val="bg1"/>
                </a:solidFill>
              </a:rPr>
              <a:t>Progress Report of Resilience Projects </a:t>
            </a:r>
          </a:p>
          <a:p>
            <a:pPr algn="ctr">
              <a:buNone/>
            </a:pPr>
            <a:r>
              <a:rPr lang="en-US" sz="3500" b="1" dirty="0">
                <a:solidFill>
                  <a:schemeClr val="bg1"/>
                </a:solidFill>
              </a:rPr>
              <a:t>January 2014 to October 2023</a:t>
            </a:r>
          </a:p>
          <a:p>
            <a:pPr algn="ctr">
              <a:buNone/>
            </a:pPr>
            <a:endParaRPr lang="en-GB" altLang="en-US" sz="3500" b="1" cap="all" dirty="0">
              <a:solidFill>
                <a:schemeClr val="bg1"/>
              </a:solidFill>
              <a:latin typeface="Arial Black" panose="020B0A04020102020204" pitchFamily="34" charset="0"/>
              <a:ea typeface="+mj-ea"/>
              <a:cs typeface="+mj-cs"/>
            </a:endParaRPr>
          </a:p>
          <a:p>
            <a:pPr algn="ctr">
              <a:buNone/>
            </a:pPr>
            <a:r>
              <a:rPr lang="en-US" altLang="en-US" sz="3200" b="1" cap="all" dirty="0">
                <a:solidFill>
                  <a:schemeClr val="bg1"/>
                </a:solidFill>
                <a:latin typeface="Arial Black" panose="020B0A04020102020204" pitchFamily="34" charset="0"/>
                <a:ea typeface="+mj-ea"/>
                <a:cs typeface="+mj-cs"/>
              </a:rPr>
              <a:t>DRI Ethiopia</a:t>
            </a:r>
          </a:p>
          <a:p>
            <a:pPr algn="ctr">
              <a:buNone/>
            </a:pPr>
            <a:endParaRPr lang="en-US" altLang="en-US" sz="3500" dirty="0">
              <a:solidFill>
                <a:schemeClr val="bg1"/>
              </a:solidFill>
            </a:endParaRPr>
          </a:p>
        </p:txBody>
      </p:sp>
      <p:sp>
        <p:nvSpPr>
          <p:cNvPr id="2" name="Slide Number Placeholder 1"/>
          <p:cNvSpPr>
            <a:spLocks noGrp="1"/>
          </p:cNvSpPr>
          <p:nvPr>
            <p:ph type="sldNum" sz="quarter" idx="12"/>
          </p:nvPr>
        </p:nvSpPr>
        <p:spPr/>
        <p:txBody>
          <a:bodyPr/>
          <a:lstStyle/>
          <a:p>
            <a:pPr defTabSz="457200"/>
            <a:fld id="{B1DB7362-2002-504E-9846-FFD55AE08938}" type="slidenum">
              <a:rPr lang="en-US">
                <a:solidFill>
                  <a:prstClr val="black">
                    <a:tint val="75000"/>
                  </a:prstClr>
                </a:solidFill>
                <a:latin typeface="Calibri" panose="020F0502020204030204"/>
              </a:rPr>
              <a:t>7</a:t>
            </a:fld>
            <a:endParaRPr lang="en-US">
              <a:solidFill>
                <a:prstClr val="black">
                  <a:tint val="75000"/>
                </a:prstClr>
              </a:solidFill>
              <a:latin typeface="Calibri" panose="020F0502020204030204"/>
            </a:endParaRP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7" y="371511"/>
            <a:ext cx="230542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497" y="404665"/>
            <a:ext cx="1584176" cy="905169"/>
          </a:xfrm>
          <a:prstGeom prst="rect">
            <a:avLst/>
          </a:prstGeom>
        </p:spPr>
      </p:pic>
      <p:graphicFrame>
        <p:nvGraphicFramePr>
          <p:cNvPr id="7" name="Object 4"/>
          <p:cNvGraphicFramePr>
            <a:graphicFrameLocks noChangeAspect="1"/>
          </p:cNvGraphicFramePr>
          <p:nvPr/>
        </p:nvGraphicFramePr>
        <p:xfrm>
          <a:off x="9530241" y="4229121"/>
          <a:ext cx="1888195" cy="1512984"/>
        </p:xfrm>
        <a:graphic>
          <a:graphicData uri="http://schemas.openxmlformats.org/presentationml/2006/ole">
            <mc:AlternateContent xmlns:mc="http://schemas.openxmlformats.org/markup-compatibility/2006">
              <mc:Choice xmlns:v="urn:schemas-microsoft-com:vml" Requires="v">
                <p:oleObj name="PDF" r:id="rId4" imgW="2962275" imgH="2962275" progId="">
                  <p:embed/>
                </p:oleObj>
              </mc:Choice>
              <mc:Fallback>
                <p:oleObj name="PDF" r:id="rId4" imgW="2962275" imgH="2962275" progId="">
                  <p:embed/>
                  <p:pic>
                    <p:nvPicPr>
                      <p:cNvPr id="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0241" y="4229121"/>
                        <a:ext cx="1888195" cy="15129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Immagin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3472" y="610325"/>
            <a:ext cx="1872208"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7181" y="810582"/>
            <a:ext cx="1245251"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l="45251"/>
          <a:stretch>
            <a:fillRect/>
          </a:stretch>
        </p:blipFill>
        <p:spPr bwMode="auto">
          <a:xfrm>
            <a:off x="2736310" y="4264006"/>
            <a:ext cx="2376264" cy="144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9791" y="4286865"/>
            <a:ext cx="1463064" cy="139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B-WBG-vertical-RGB-web"/>
          <p:cNvPicPr/>
          <p:nvPr/>
        </p:nvPicPr>
        <p:blipFill>
          <a:blip r:embed="rId10" cstate="print">
            <a:extLst>
              <a:ext uri="{28A0092B-C50C-407E-A947-70E740481C1C}">
                <a14:useLocalDpi xmlns:a14="http://schemas.microsoft.com/office/drawing/2010/main" val="0"/>
              </a:ext>
            </a:extLst>
          </a:blip>
          <a:stretch>
            <a:fillRect/>
          </a:stretch>
        </p:blipFill>
        <p:spPr bwMode="auto">
          <a:xfrm>
            <a:off x="5804058" y="373941"/>
            <a:ext cx="2050832" cy="1280160"/>
          </a:xfrm>
          <a:prstGeom prst="rect">
            <a:avLst/>
          </a:prstGeom>
          <a:noFill/>
          <a:ln>
            <a:noFill/>
          </a:ln>
        </p:spPr>
      </p:pic>
      <p:sp>
        <p:nvSpPr>
          <p:cNvPr id="3" name="Rectangle 2"/>
          <p:cNvSpPr/>
          <p:nvPr/>
        </p:nvSpPr>
        <p:spPr>
          <a:xfrm>
            <a:off x="-38100" y="6172200"/>
            <a:ext cx="8262257" cy="723900"/>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 47"/>
          <p:cNvGrpSpPr/>
          <p:nvPr/>
        </p:nvGrpSpPr>
        <p:grpSpPr>
          <a:xfrm>
            <a:off x="2099952" y="3651023"/>
            <a:ext cx="2222694" cy="1115811"/>
            <a:chOff x="3528230" y="3940595"/>
            <a:chExt cx="2222694" cy="1115811"/>
          </a:xfrm>
        </p:grpSpPr>
        <p:sp>
          <p:nvSpPr>
            <p:cNvPr id="7" name="任意多边形 60"/>
            <p:cNvSpPr/>
            <p:nvPr/>
          </p:nvSpPr>
          <p:spPr>
            <a:xfrm flipV="1">
              <a:off x="3528230" y="3940595"/>
              <a:ext cx="2222694" cy="1115811"/>
            </a:xfrm>
            <a:custGeom>
              <a:avLst/>
              <a:gdLst>
                <a:gd name="connsiteX0" fmla="*/ 1111347 w 2222694"/>
                <a:gd name="connsiteY0" fmla="*/ 0 h 1115811"/>
                <a:gd name="connsiteX1" fmla="*/ 2222694 w 2222694"/>
                <a:gd name="connsiteY1" fmla="*/ 1111347 h 1115811"/>
                <a:gd name="connsiteX2" fmla="*/ 2222469 w 2222694"/>
                <a:gd name="connsiteY2" fmla="*/ 1115811 h 1115811"/>
                <a:gd name="connsiteX3" fmla="*/ 1421559 w 2222694"/>
                <a:gd name="connsiteY3" fmla="*/ 1115811 h 1115811"/>
                <a:gd name="connsiteX4" fmla="*/ 1422009 w 2222694"/>
                <a:gd name="connsiteY4" fmla="*/ 1111347 h 1115811"/>
                <a:gd name="connsiteX5" fmla="*/ 1111347 w 2222694"/>
                <a:gd name="connsiteY5" fmla="*/ 800685 h 1115811"/>
                <a:gd name="connsiteX6" fmla="*/ 800685 w 2222694"/>
                <a:gd name="connsiteY6" fmla="*/ 1111347 h 1115811"/>
                <a:gd name="connsiteX7" fmla="*/ 801135 w 2222694"/>
                <a:gd name="connsiteY7" fmla="*/ 1115811 h 1115811"/>
                <a:gd name="connsiteX8" fmla="*/ 226 w 2222694"/>
                <a:gd name="connsiteY8" fmla="*/ 1115811 h 1115811"/>
                <a:gd name="connsiteX9" fmla="*/ 0 w 2222694"/>
                <a:gd name="connsiteY9" fmla="*/ 1111347 h 1115811"/>
                <a:gd name="connsiteX10" fmla="*/ 1111347 w 2222694"/>
                <a:gd name="connsiteY10" fmla="*/ 0 h 111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2694" h="1115811">
                  <a:moveTo>
                    <a:pt x="1111347" y="0"/>
                  </a:moveTo>
                  <a:cubicBezTo>
                    <a:pt x="1725127" y="0"/>
                    <a:pt x="2222694" y="497567"/>
                    <a:pt x="2222694" y="1111347"/>
                  </a:cubicBezTo>
                  <a:lnTo>
                    <a:pt x="2222469" y="1115811"/>
                  </a:lnTo>
                  <a:lnTo>
                    <a:pt x="1421559" y="1115811"/>
                  </a:lnTo>
                  <a:lnTo>
                    <a:pt x="1422009" y="1111347"/>
                  </a:lnTo>
                  <a:cubicBezTo>
                    <a:pt x="1422009" y="939773"/>
                    <a:pt x="1282921" y="800685"/>
                    <a:pt x="1111347" y="800685"/>
                  </a:cubicBezTo>
                  <a:cubicBezTo>
                    <a:pt x="939773" y="800685"/>
                    <a:pt x="800685" y="939773"/>
                    <a:pt x="800685" y="1111347"/>
                  </a:cubicBezTo>
                  <a:lnTo>
                    <a:pt x="801135" y="1115811"/>
                  </a:lnTo>
                  <a:lnTo>
                    <a:pt x="226" y="1115811"/>
                  </a:lnTo>
                  <a:lnTo>
                    <a:pt x="0" y="1111347"/>
                  </a:lnTo>
                  <a:cubicBezTo>
                    <a:pt x="0" y="497567"/>
                    <a:pt x="497567" y="0"/>
                    <a:pt x="1111347" y="0"/>
                  </a:cubicBezTo>
                  <a:close/>
                </a:path>
              </a:pathLst>
            </a:custGeom>
            <a:solidFill>
              <a:srgbClr val="95C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grpSp>
          <p:nvGrpSpPr>
            <p:cNvPr id="10" name="组合 63"/>
            <p:cNvGrpSpPr>
              <a:grpSpLocks noChangeAspect="1"/>
            </p:cNvGrpSpPr>
            <p:nvPr/>
          </p:nvGrpSpPr>
          <p:grpSpPr>
            <a:xfrm>
              <a:off x="4392766" y="4456666"/>
              <a:ext cx="446811" cy="339491"/>
              <a:chOff x="4268086" y="4221191"/>
              <a:chExt cx="509646" cy="387231"/>
            </a:xfrm>
            <a:solidFill>
              <a:srgbClr val="FEFEFE"/>
            </a:solidFill>
            <a:effectLst/>
          </p:grpSpPr>
          <p:sp>
            <p:nvSpPr>
              <p:cNvPr id="11"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12"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grpSp>
      <p:grpSp>
        <p:nvGrpSpPr>
          <p:cNvPr id="47" name="组 46"/>
          <p:cNvGrpSpPr/>
          <p:nvPr/>
        </p:nvGrpSpPr>
        <p:grpSpPr>
          <a:xfrm>
            <a:off x="689550" y="2436741"/>
            <a:ext cx="2222694" cy="1115811"/>
            <a:chOff x="2117828" y="2726313"/>
            <a:chExt cx="2222694" cy="1115811"/>
          </a:xfrm>
        </p:grpSpPr>
        <p:sp>
          <p:nvSpPr>
            <p:cNvPr id="4" name="任意多边形 57"/>
            <p:cNvSpPr/>
            <p:nvPr/>
          </p:nvSpPr>
          <p:spPr>
            <a:xfrm>
              <a:off x="2117828" y="2726313"/>
              <a:ext cx="2222694" cy="1115811"/>
            </a:xfrm>
            <a:custGeom>
              <a:avLst/>
              <a:gdLst>
                <a:gd name="connsiteX0" fmla="*/ 1111347 w 2222694"/>
                <a:gd name="connsiteY0" fmla="*/ 0 h 1115811"/>
                <a:gd name="connsiteX1" fmla="*/ 2222694 w 2222694"/>
                <a:gd name="connsiteY1" fmla="*/ 1111347 h 1115811"/>
                <a:gd name="connsiteX2" fmla="*/ 2222469 w 2222694"/>
                <a:gd name="connsiteY2" fmla="*/ 1115811 h 1115811"/>
                <a:gd name="connsiteX3" fmla="*/ 1421559 w 2222694"/>
                <a:gd name="connsiteY3" fmla="*/ 1115811 h 1115811"/>
                <a:gd name="connsiteX4" fmla="*/ 1422009 w 2222694"/>
                <a:gd name="connsiteY4" fmla="*/ 1111347 h 1115811"/>
                <a:gd name="connsiteX5" fmla="*/ 1111347 w 2222694"/>
                <a:gd name="connsiteY5" fmla="*/ 800685 h 1115811"/>
                <a:gd name="connsiteX6" fmla="*/ 800685 w 2222694"/>
                <a:gd name="connsiteY6" fmla="*/ 1111347 h 1115811"/>
                <a:gd name="connsiteX7" fmla="*/ 801135 w 2222694"/>
                <a:gd name="connsiteY7" fmla="*/ 1115811 h 1115811"/>
                <a:gd name="connsiteX8" fmla="*/ 226 w 2222694"/>
                <a:gd name="connsiteY8" fmla="*/ 1115811 h 1115811"/>
                <a:gd name="connsiteX9" fmla="*/ 0 w 2222694"/>
                <a:gd name="connsiteY9" fmla="*/ 1111347 h 1115811"/>
                <a:gd name="connsiteX10" fmla="*/ 1111347 w 2222694"/>
                <a:gd name="connsiteY10" fmla="*/ 0 h 111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2694" h="1115811">
                  <a:moveTo>
                    <a:pt x="1111347" y="0"/>
                  </a:moveTo>
                  <a:cubicBezTo>
                    <a:pt x="1725127" y="0"/>
                    <a:pt x="2222694" y="497567"/>
                    <a:pt x="2222694" y="1111347"/>
                  </a:cubicBezTo>
                  <a:lnTo>
                    <a:pt x="2222469" y="1115811"/>
                  </a:lnTo>
                  <a:lnTo>
                    <a:pt x="1421559" y="1115811"/>
                  </a:lnTo>
                  <a:lnTo>
                    <a:pt x="1422009" y="1111347"/>
                  </a:lnTo>
                  <a:cubicBezTo>
                    <a:pt x="1422009" y="939773"/>
                    <a:pt x="1282921" y="800685"/>
                    <a:pt x="1111347" y="800685"/>
                  </a:cubicBezTo>
                  <a:cubicBezTo>
                    <a:pt x="939773" y="800685"/>
                    <a:pt x="800685" y="939773"/>
                    <a:pt x="800685" y="1111347"/>
                  </a:cubicBezTo>
                  <a:lnTo>
                    <a:pt x="801135" y="1115811"/>
                  </a:lnTo>
                  <a:lnTo>
                    <a:pt x="226" y="1115811"/>
                  </a:lnTo>
                  <a:lnTo>
                    <a:pt x="0" y="1111347"/>
                  </a:lnTo>
                  <a:cubicBezTo>
                    <a:pt x="0" y="497567"/>
                    <a:pt x="497567" y="0"/>
                    <a:pt x="1111347" y="0"/>
                  </a:cubicBezTo>
                  <a:close/>
                </a:path>
              </a:pathLst>
            </a:cu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grpSp>
          <p:nvGrpSpPr>
            <p:cNvPr id="13" name="组合 64"/>
            <p:cNvGrpSpPr/>
            <p:nvPr/>
          </p:nvGrpSpPr>
          <p:grpSpPr>
            <a:xfrm>
              <a:off x="2982305" y="2999383"/>
              <a:ext cx="359413" cy="343735"/>
              <a:chOff x="1004888" y="993775"/>
              <a:chExt cx="2438400" cy="2332038"/>
            </a:xfrm>
            <a:solidFill>
              <a:srgbClr val="FEFEFE"/>
            </a:solidFill>
            <a:effectLst/>
          </p:grpSpPr>
          <p:sp>
            <p:nvSpPr>
              <p:cNvPr id="1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15" name="任意多边形 80"/>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grpSp>
      <p:grpSp>
        <p:nvGrpSpPr>
          <p:cNvPr id="50" name="组 49"/>
          <p:cNvGrpSpPr/>
          <p:nvPr/>
        </p:nvGrpSpPr>
        <p:grpSpPr>
          <a:xfrm>
            <a:off x="4922227" y="3651023"/>
            <a:ext cx="2222694" cy="1115811"/>
            <a:chOff x="6350505" y="3940595"/>
            <a:chExt cx="2222694" cy="1115811"/>
          </a:xfrm>
        </p:grpSpPr>
        <p:sp>
          <p:nvSpPr>
            <p:cNvPr id="8" name="任意多边形 61"/>
            <p:cNvSpPr/>
            <p:nvPr/>
          </p:nvSpPr>
          <p:spPr>
            <a:xfrm flipV="1">
              <a:off x="6350505" y="3940595"/>
              <a:ext cx="2222694" cy="1115811"/>
            </a:xfrm>
            <a:custGeom>
              <a:avLst/>
              <a:gdLst>
                <a:gd name="connsiteX0" fmla="*/ 1111347 w 2222694"/>
                <a:gd name="connsiteY0" fmla="*/ 0 h 1115811"/>
                <a:gd name="connsiteX1" fmla="*/ 2222694 w 2222694"/>
                <a:gd name="connsiteY1" fmla="*/ 1111347 h 1115811"/>
                <a:gd name="connsiteX2" fmla="*/ 2222469 w 2222694"/>
                <a:gd name="connsiteY2" fmla="*/ 1115811 h 1115811"/>
                <a:gd name="connsiteX3" fmla="*/ 1421559 w 2222694"/>
                <a:gd name="connsiteY3" fmla="*/ 1115811 h 1115811"/>
                <a:gd name="connsiteX4" fmla="*/ 1422009 w 2222694"/>
                <a:gd name="connsiteY4" fmla="*/ 1111347 h 1115811"/>
                <a:gd name="connsiteX5" fmla="*/ 1111347 w 2222694"/>
                <a:gd name="connsiteY5" fmla="*/ 800685 h 1115811"/>
                <a:gd name="connsiteX6" fmla="*/ 800685 w 2222694"/>
                <a:gd name="connsiteY6" fmla="*/ 1111347 h 1115811"/>
                <a:gd name="connsiteX7" fmla="*/ 801135 w 2222694"/>
                <a:gd name="connsiteY7" fmla="*/ 1115811 h 1115811"/>
                <a:gd name="connsiteX8" fmla="*/ 226 w 2222694"/>
                <a:gd name="connsiteY8" fmla="*/ 1115811 h 1115811"/>
                <a:gd name="connsiteX9" fmla="*/ 0 w 2222694"/>
                <a:gd name="connsiteY9" fmla="*/ 1111347 h 1115811"/>
                <a:gd name="connsiteX10" fmla="*/ 1111347 w 2222694"/>
                <a:gd name="connsiteY10" fmla="*/ 0 h 111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2694" h="1115811">
                  <a:moveTo>
                    <a:pt x="1111347" y="0"/>
                  </a:moveTo>
                  <a:cubicBezTo>
                    <a:pt x="1725127" y="0"/>
                    <a:pt x="2222694" y="497567"/>
                    <a:pt x="2222694" y="1111347"/>
                  </a:cubicBezTo>
                  <a:lnTo>
                    <a:pt x="2222469" y="1115811"/>
                  </a:lnTo>
                  <a:lnTo>
                    <a:pt x="1421559" y="1115811"/>
                  </a:lnTo>
                  <a:lnTo>
                    <a:pt x="1422009" y="1111347"/>
                  </a:lnTo>
                  <a:cubicBezTo>
                    <a:pt x="1422009" y="939773"/>
                    <a:pt x="1282921" y="800685"/>
                    <a:pt x="1111347" y="800685"/>
                  </a:cubicBezTo>
                  <a:cubicBezTo>
                    <a:pt x="939773" y="800685"/>
                    <a:pt x="800685" y="939773"/>
                    <a:pt x="800685" y="1111347"/>
                  </a:cubicBezTo>
                  <a:lnTo>
                    <a:pt x="801135" y="1115811"/>
                  </a:lnTo>
                  <a:lnTo>
                    <a:pt x="226" y="1115811"/>
                  </a:lnTo>
                  <a:lnTo>
                    <a:pt x="0" y="1111347"/>
                  </a:lnTo>
                  <a:cubicBezTo>
                    <a:pt x="0" y="497567"/>
                    <a:pt x="497567" y="0"/>
                    <a:pt x="1111347" y="0"/>
                  </a:cubicBezTo>
                  <a:close/>
                </a:path>
              </a:pathLst>
            </a:custGeom>
            <a:solidFill>
              <a:srgbClr val="95C1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grpSp>
          <p:nvGrpSpPr>
            <p:cNvPr id="16" name="组合 65"/>
            <p:cNvGrpSpPr/>
            <p:nvPr/>
          </p:nvGrpSpPr>
          <p:grpSpPr>
            <a:xfrm>
              <a:off x="7290546" y="4389038"/>
              <a:ext cx="316218" cy="404407"/>
              <a:chOff x="1605186" y="572440"/>
              <a:chExt cx="563562" cy="720725"/>
            </a:xfrm>
            <a:solidFill>
              <a:srgbClr val="FEFEFE"/>
            </a:solidFill>
            <a:effectLst/>
          </p:grpSpPr>
          <p:sp>
            <p:nvSpPr>
              <p:cNvPr id="17"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18"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19"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grpSp>
      <p:grpSp>
        <p:nvGrpSpPr>
          <p:cNvPr id="49" name="组 48"/>
          <p:cNvGrpSpPr/>
          <p:nvPr/>
        </p:nvGrpSpPr>
        <p:grpSpPr>
          <a:xfrm>
            <a:off x="3510353" y="2436740"/>
            <a:ext cx="2222694" cy="1115811"/>
            <a:chOff x="4938631" y="2726312"/>
            <a:chExt cx="2222694" cy="1115811"/>
          </a:xfrm>
        </p:grpSpPr>
        <p:sp>
          <p:nvSpPr>
            <p:cNvPr id="5" name="任意多边形 58"/>
            <p:cNvSpPr/>
            <p:nvPr/>
          </p:nvSpPr>
          <p:spPr>
            <a:xfrm>
              <a:off x="4938631" y="2726312"/>
              <a:ext cx="2222694" cy="1115811"/>
            </a:xfrm>
            <a:custGeom>
              <a:avLst/>
              <a:gdLst>
                <a:gd name="connsiteX0" fmla="*/ 1111347 w 2222694"/>
                <a:gd name="connsiteY0" fmla="*/ 0 h 1115811"/>
                <a:gd name="connsiteX1" fmla="*/ 2222694 w 2222694"/>
                <a:gd name="connsiteY1" fmla="*/ 1111347 h 1115811"/>
                <a:gd name="connsiteX2" fmla="*/ 2222469 w 2222694"/>
                <a:gd name="connsiteY2" fmla="*/ 1115811 h 1115811"/>
                <a:gd name="connsiteX3" fmla="*/ 1421559 w 2222694"/>
                <a:gd name="connsiteY3" fmla="*/ 1115811 h 1115811"/>
                <a:gd name="connsiteX4" fmla="*/ 1422009 w 2222694"/>
                <a:gd name="connsiteY4" fmla="*/ 1111347 h 1115811"/>
                <a:gd name="connsiteX5" fmla="*/ 1111347 w 2222694"/>
                <a:gd name="connsiteY5" fmla="*/ 800685 h 1115811"/>
                <a:gd name="connsiteX6" fmla="*/ 800685 w 2222694"/>
                <a:gd name="connsiteY6" fmla="*/ 1111347 h 1115811"/>
                <a:gd name="connsiteX7" fmla="*/ 801135 w 2222694"/>
                <a:gd name="connsiteY7" fmla="*/ 1115811 h 1115811"/>
                <a:gd name="connsiteX8" fmla="*/ 226 w 2222694"/>
                <a:gd name="connsiteY8" fmla="*/ 1115811 h 1115811"/>
                <a:gd name="connsiteX9" fmla="*/ 0 w 2222694"/>
                <a:gd name="connsiteY9" fmla="*/ 1111347 h 1115811"/>
                <a:gd name="connsiteX10" fmla="*/ 1111347 w 2222694"/>
                <a:gd name="connsiteY10" fmla="*/ 0 h 111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2694" h="1115811">
                  <a:moveTo>
                    <a:pt x="1111347" y="0"/>
                  </a:moveTo>
                  <a:cubicBezTo>
                    <a:pt x="1725127" y="0"/>
                    <a:pt x="2222694" y="497567"/>
                    <a:pt x="2222694" y="1111347"/>
                  </a:cubicBezTo>
                  <a:lnTo>
                    <a:pt x="2222469" y="1115811"/>
                  </a:lnTo>
                  <a:lnTo>
                    <a:pt x="1421559" y="1115811"/>
                  </a:lnTo>
                  <a:lnTo>
                    <a:pt x="1422009" y="1111347"/>
                  </a:lnTo>
                  <a:cubicBezTo>
                    <a:pt x="1422009" y="939773"/>
                    <a:pt x="1282921" y="800685"/>
                    <a:pt x="1111347" y="800685"/>
                  </a:cubicBezTo>
                  <a:cubicBezTo>
                    <a:pt x="939773" y="800685"/>
                    <a:pt x="800685" y="939773"/>
                    <a:pt x="800685" y="1111347"/>
                  </a:cubicBezTo>
                  <a:lnTo>
                    <a:pt x="801135" y="1115811"/>
                  </a:lnTo>
                  <a:lnTo>
                    <a:pt x="226" y="1115811"/>
                  </a:lnTo>
                  <a:lnTo>
                    <a:pt x="0" y="1111347"/>
                  </a:lnTo>
                  <a:cubicBezTo>
                    <a:pt x="0" y="497567"/>
                    <a:pt x="497567" y="0"/>
                    <a:pt x="1111347" y="0"/>
                  </a:cubicBezTo>
                  <a:close/>
                </a:path>
              </a:pathLst>
            </a:cu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grpSp>
          <p:nvGrpSpPr>
            <p:cNvPr id="20" name="组合 66"/>
            <p:cNvGrpSpPr>
              <a:grpSpLocks noChangeAspect="1"/>
            </p:cNvGrpSpPr>
            <p:nvPr/>
          </p:nvGrpSpPr>
          <p:grpSpPr>
            <a:xfrm>
              <a:off x="5867766" y="2922405"/>
              <a:ext cx="351067" cy="397067"/>
              <a:chOff x="4994016" y="4872553"/>
              <a:chExt cx="406394" cy="459644"/>
            </a:xfrm>
            <a:solidFill>
              <a:srgbClr val="FEFEFE"/>
            </a:solidFill>
            <a:effectLst/>
          </p:grpSpPr>
          <p:sp>
            <p:nvSpPr>
              <p:cNvPr id="21"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22"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sp>
            <p:nvSpPr>
              <p:cNvPr id="23"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grpSp>
      <p:grpSp>
        <p:nvGrpSpPr>
          <p:cNvPr id="51" name="组 50"/>
          <p:cNvGrpSpPr/>
          <p:nvPr/>
        </p:nvGrpSpPr>
        <p:grpSpPr>
          <a:xfrm>
            <a:off x="6331156" y="2420114"/>
            <a:ext cx="3207205" cy="2083758"/>
            <a:chOff x="7759434" y="2709686"/>
            <a:chExt cx="3207205" cy="2083758"/>
          </a:xfrm>
        </p:grpSpPr>
        <p:sp>
          <p:nvSpPr>
            <p:cNvPr id="6" name="任意多边形 59"/>
            <p:cNvSpPr/>
            <p:nvPr/>
          </p:nvSpPr>
          <p:spPr>
            <a:xfrm>
              <a:off x="7759434" y="2709686"/>
              <a:ext cx="2222694" cy="1115811"/>
            </a:xfrm>
            <a:custGeom>
              <a:avLst/>
              <a:gdLst>
                <a:gd name="connsiteX0" fmla="*/ 1111347 w 2222694"/>
                <a:gd name="connsiteY0" fmla="*/ 0 h 1115811"/>
                <a:gd name="connsiteX1" fmla="*/ 2222694 w 2222694"/>
                <a:gd name="connsiteY1" fmla="*/ 1111347 h 1115811"/>
                <a:gd name="connsiteX2" fmla="*/ 2222469 w 2222694"/>
                <a:gd name="connsiteY2" fmla="*/ 1115811 h 1115811"/>
                <a:gd name="connsiteX3" fmla="*/ 1421559 w 2222694"/>
                <a:gd name="connsiteY3" fmla="*/ 1115811 h 1115811"/>
                <a:gd name="connsiteX4" fmla="*/ 1422009 w 2222694"/>
                <a:gd name="connsiteY4" fmla="*/ 1111347 h 1115811"/>
                <a:gd name="connsiteX5" fmla="*/ 1111347 w 2222694"/>
                <a:gd name="connsiteY5" fmla="*/ 800685 h 1115811"/>
                <a:gd name="connsiteX6" fmla="*/ 800685 w 2222694"/>
                <a:gd name="connsiteY6" fmla="*/ 1111347 h 1115811"/>
                <a:gd name="connsiteX7" fmla="*/ 801135 w 2222694"/>
                <a:gd name="connsiteY7" fmla="*/ 1115811 h 1115811"/>
                <a:gd name="connsiteX8" fmla="*/ 226 w 2222694"/>
                <a:gd name="connsiteY8" fmla="*/ 1115811 h 1115811"/>
                <a:gd name="connsiteX9" fmla="*/ 0 w 2222694"/>
                <a:gd name="connsiteY9" fmla="*/ 1111347 h 1115811"/>
                <a:gd name="connsiteX10" fmla="*/ 1111347 w 2222694"/>
                <a:gd name="connsiteY10" fmla="*/ 0 h 111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2694" h="1115811">
                  <a:moveTo>
                    <a:pt x="1111347" y="0"/>
                  </a:moveTo>
                  <a:cubicBezTo>
                    <a:pt x="1725127" y="0"/>
                    <a:pt x="2222694" y="497567"/>
                    <a:pt x="2222694" y="1111347"/>
                  </a:cubicBezTo>
                  <a:lnTo>
                    <a:pt x="2222469" y="1115811"/>
                  </a:lnTo>
                  <a:lnTo>
                    <a:pt x="1421559" y="1115811"/>
                  </a:lnTo>
                  <a:lnTo>
                    <a:pt x="1422009" y="1111347"/>
                  </a:lnTo>
                  <a:cubicBezTo>
                    <a:pt x="1422009" y="939773"/>
                    <a:pt x="1282921" y="800685"/>
                    <a:pt x="1111347" y="800685"/>
                  </a:cubicBezTo>
                  <a:cubicBezTo>
                    <a:pt x="939773" y="800685"/>
                    <a:pt x="800685" y="939773"/>
                    <a:pt x="800685" y="1111347"/>
                  </a:cubicBezTo>
                  <a:lnTo>
                    <a:pt x="801135" y="1115811"/>
                  </a:lnTo>
                  <a:lnTo>
                    <a:pt x="226" y="1115811"/>
                  </a:lnTo>
                  <a:lnTo>
                    <a:pt x="0" y="1111347"/>
                  </a:lnTo>
                  <a:cubicBezTo>
                    <a:pt x="0" y="497567"/>
                    <a:pt x="497567" y="0"/>
                    <a:pt x="1111347" y="0"/>
                  </a:cubicBezTo>
                  <a:close/>
                </a:path>
              </a:pathLst>
            </a:cu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sp>
          <p:nvSpPr>
            <p:cNvPr id="9" name="下箭头 8"/>
            <p:cNvSpPr/>
            <p:nvPr/>
          </p:nvSpPr>
          <p:spPr>
            <a:xfrm rot="16200000">
              <a:off x="9932433" y="3759239"/>
              <a:ext cx="1125875" cy="942536"/>
            </a:xfrm>
            <a:prstGeom prst="downArrow">
              <a:avLst>
                <a:gd name="adj1" fmla="val 71565"/>
                <a:gd name="adj2" fmla="val 55970"/>
              </a:avLst>
            </a:prstGeom>
            <a:solidFill>
              <a:srgbClr val="08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造字工房悦黑体验版纤细体"/>
                <a:cs typeface="+mn-ea"/>
                <a:sym typeface="+mn-lt"/>
              </a:endParaRPr>
            </a:p>
          </p:txBody>
        </p:sp>
        <p:sp>
          <p:nvSpPr>
            <p:cNvPr id="24" name="Freeform 223"/>
            <p:cNvSpPr/>
            <p:nvPr/>
          </p:nvSpPr>
          <p:spPr bwMode="auto">
            <a:xfrm>
              <a:off x="8701056" y="3008916"/>
              <a:ext cx="339449" cy="275300"/>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EFEFE"/>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造字工房悦黑体验版纤细体"/>
                <a:cs typeface="+mn-ea"/>
                <a:sym typeface="+mn-lt"/>
              </a:endParaRPr>
            </a:p>
          </p:txBody>
        </p:sp>
      </p:grpSp>
      <p:sp>
        <p:nvSpPr>
          <p:cNvPr id="31" name="TextBox 145"/>
          <p:cNvSpPr txBox="1"/>
          <p:nvPr/>
        </p:nvSpPr>
        <p:spPr>
          <a:xfrm>
            <a:off x="753155" y="1441614"/>
            <a:ext cx="2365843" cy="777054"/>
          </a:xfrm>
          <a:prstGeom prst="rect">
            <a:avLst/>
          </a:prstGeom>
          <a:noFill/>
        </p:spPr>
        <p:txBody>
          <a:bodyPr wrap="square" lIns="162544" tIns="81271" rIns="162544" bIns="81271" rtlCol="0">
            <a:spAutoFit/>
          </a:bodyPr>
          <a:lstStyle/>
          <a:p>
            <a:pPr lvl="0" algn="ctr">
              <a:lnSpc>
                <a:spcPct val="150000"/>
              </a:lnSpc>
            </a:pPr>
            <a:r>
              <a:rPr lang="en-US" altLang="zh-CN" sz="1400" dirty="0">
                <a:solidFill>
                  <a:prstClr val="black">
                    <a:lumMod val="75000"/>
                    <a:lumOff val="25000"/>
                  </a:prstClr>
                </a:solidFill>
                <a:cs typeface="+mn-ea"/>
                <a:sym typeface="+mn-lt"/>
              </a:rPr>
              <a:t>129 surface water constructed</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36" name="TextBox 145"/>
          <p:cNvSpPr txBox="1"/>
          <p:nvPr/>
        </p:nvSpPr>
        <p:spPr>
          <a:xfrm>
            <a:off x="653940" y="4855814"/>
            <a:ext cx="3224828" cy="810460"/>
          </a:xfrm>
          <a:prstGeom prst="rect">
            <a:avLst/>
          </a:prstGeom>
          <a:noFill/>
        </p:spPr>
        <p:txBody>
          <a:bodyPr wrap="square" lIns="162544" tIns="81271" rIns="162544" bIns="81271" rtlCol="0">
            <a:spAutoFit/>
          </a:bodyPr>
          <a:lstStyle/>
          <a:p>
            <a:pPr lvl="0" algn="ctr">
              <a:lnSpc>
                <a:spcPct val="150000"/>
              </a:lnSpc>
            </a:pPr>
            <a:r>
              <a:rPr lang="en-GB" altLang="zh-CN" sz="1400" dirty="0">
                <a:solidFill>
                  <a:prstClr val="black">
                    <a:lumMod val="75000"/>
                    <a:lumOff val="25000"/>
                  </a:prstClr>
                </a:solidFill>
                <a:cs typeface="+mn-ea"/>
                <a:sym typeface="+mn-lt"/>
              </a:rPr>
              <a:t>137 new small-scale water schemes constructed</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37" name="TextBox 148"/>
          <p:cNvSpPr txBox="1"/>
          <p:nvPr/>
        </p:nvSpPr>
        <p:spPr>
          <a:xfrm>
            <a:off x="8400581" y="2670582"/>
            <a:ext cx="2589135" cy="553998"/>
          </a:xfrm>
          <a:prstGeom prst="rect">
            <a:avLst/>
          </a:prstGeom>
          <a:noFill/>
        </p:spPr>
        <p:txBody>
          <a:bodyPr wrap="square" lIns="162544" tIns="0" rIns="162544" bIns="0" rtlCol="0" anchor="t">
            <a:spAutoFit/>
          </a:bodyPr>
          <a:lstStyle/>
          <a:p>
            <a:pPr lvl="0" algn="ctr"/>
            <a:r>
              <a:rPr lang="en-GB" altLang="zh-CN" b="1" dirty="0">
                <a:solidFill>
                  <a:prstClr val="black">
                    <a:lumMod val="75000"/>
                    <a:lumOff val="25000"/>
                  </a:prstClr>
                </a:solidFill>
                <a:cs typeface="+mn-ea"/>
                <a:sym typeface="+mn-lt"/>
              </a:rPr>
              <a:t>As a result of the above Intervention </a:t>
            </a:r>
          </a:p>
        </p:txBody>
      </p:sp>
      <p:sp>
        <p:nvSpPr>
          <p:cNvPr id="39" name="TextBox 145"/>
          <p:cNvSpPr txBox="1"/>
          <p:nvPr/>
        </p:nvSpPr>
        <p:spPr>
          <a:xfrm>
            <a:off x="3596830" y="1447877"/>
            <a:ext cx="2365843" cy="777054"/>
          </a:xfrm>
          <a:prstGeom prst="rect">
            <a:avLst/>
          </a:prstGeom>
          <a:noFill/>
        </p:spPr>
        <p:txBody>
          <a:bodyPr wrap="square" lIns="162544" tIns="81271" rIns="162544" bIns="81271" rtlCol="0">
            <a:spAutoFit/>
          </a:bodyPr>
          <a:lstStyle/>
          <a:p>
            <a:pPr lvl="0" algn="ctr">
              <a:lnSpc>
                <a:spcPct val="150000"/>
              </a:lnSpc>
            </a:pPr>
            <a:r>
              <a:rPr lang="en-GB" altLang="zh-CN" sz="1400" dirty="0">
                <a:solidFill>
                  <a:prstClr val="black">
                    <a:lumMod val="75000"/>
                    <a:lumOff val="25000"/>
                  </a:prstClr>
                </a:solidFill>
                <a:cs typeface="+mn-ea"/>
                <a:sym typeface="+mn-lt"/>
              </a:rPr>
              <a:t>113 boreholes have been drilled, </a:t>
            </a:r>
          </a:p>
        </p:txBody>
      </p:sp>
      <p:sp>
        <p:nvSpPr>
          <p:cNvPr id="42" name="TextBox 145"/>
          <p:cNvSpPr txBox="1"/>
          <p:nvPr/>
        </p:nvSpPr>
        <p:spPr>
          <a:xfrm>
            <a:off x="4621700" y="4855814"/>
            <a:ext cx="3778881" cy="810460"/>
          </a:xfrm>
          <a:prstGeom prst="rect">
            <a:avLst/>
          </a:prstGeom>
          <a:noFill/>
        </p:spPr>
        <p:txBody>
          <a:bodyPr wrap="square" lIns="162544" tIns="81271" rIns="162544" bIns="81271" rtlCol="0">
            <a:spAutoFit/>
          </a:bodyPr>
          <a:lstStyle/>
          <a:p>
            <a:pPr lvl="0" algn="ctr">
              <a:lnSpc>
                <a:spcPct val="150000"/>
              </a:lnSpc>
            </a:pPr>
            <a:r>
              <a:rPr lang="en-GB" altLang="zh-CN" sz="1400" dirty="0">
                <a:solidFill>
                  <a:prstClr val="black">
                    <a:lumMod val="75000"/>
                    <a:lumOff val="25000"/>
                  </a:prstClr>
                </a:solidFill>
                <a:cs typeface="+mn-ea"/>
                <a:sym typeface="+mn-lt"/>
              </a:rPr>
              <a:t>238 existing water schemes have been rehabilitated</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rPr>
              <a:t>. </a:t>
            </a:r>
            <a:endParaRPr kumimoji="0" lang="zh-CN" altLang="en-US" sz="1400" b="0" i="0" u="none" strike="noStrike" kern="1200" cap="none" spc="0" normalizeH="0" baseline="0" noProof="0" dirty="0">
              <a:ln>
                <a:noFill/>
              </a:ln>
              <a:solidFill>
                <a:prstClr val="black">
                  <a:lumMod val="75000"/>
                  <a:lumOff val="25000"/>
                </a:prstClr>
              </a:solidFill>
              <a:effectLst/>
              <a:uLnTx/>
              <a:uFillTx/>
              <a:latin typeface="造字工房悦黑体验版纤细体"/>
              <a:cs typeface="+mn-ea"/>
              <a:sym typeface="+mn-lt"/>
            </a:endParaRPr>
          </a:p>
        </p:txBody>
      </p:sp>
      <p:sp>
        <p:nvSpPr>
          <p:cNvPr id="45" name="TextBox 145"/>
          <p:cNvSpPr txBox="1"/>
          <p:nvPr/>
        </p:nvSpPr>
        <p:spPr>
          <a:xfrm>
            <a:off x="6401778" y="1441614"/>
            <a:ext cx="2365843" cy="777054"/>
          </a:xfrm>
          <a:prstGeom prst="rect">
            <a:avLst/>
          </a:prstGeom>
          <a:noFill/>
        </p:spPr>
        <p:txBody>
          <a:bodyPr wrap="square" lIns="162544" tIns="81271" rIns="162544" bIns="81271" rtlCol="0">
            <a:spAutoFit/>
          </a:bodyPr>
          <a:lstStyle/>
          <a:p>
            <a:pPr lvl="0" algn="ctr">
              <a:lnSpc>
                <a:spcPct val="150000"/>
              </a:lnSpc>
            </a:pPr>
            <a:r>
              <a:rPr lang="en-GB" altLang="zh-CN" sz="1400" dirty="0">
                <a:solidFill>
                  <a:prstClr val="black">
                    <a:lumMod val="75000"/>
                    <a:lumOff val="25000"/>
                  </a:prstClr>
                </a:solidFill>
                <a:cs typeface="+mn-ea"/>
                <a:sym typeface="+mn-lt"/>
              </a:rPr>
              <a:t>38 Water distribution system constructed</a:t>
            </a:r>
          </a:p>
        </p:txBody>
      </p:sp>
      <p:pic>
        <p:nvPicPr>
          <p:cNvPr id="52" name="Picture 30_1"/>
          <p:cNvPicPr>
            <a:picLocks noChangeAspect="1"/>
          </p:cNvPicPr>
          <p:nvPr/>
        </p:nvPicPr>
        <p:blipFill rotWithShape="1">
          <a:blip r:embed="rId3"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53" name="TextBox 34_1_1"/>
          <p:cNvSpPr txBox="1"/>
          <p:nvPr/>
        </p:nvSpPr>
        <p:spPr>
          <a:xfrm>
            <a:off x="691660" y="264868"/>
            <a:ext cx="10471264" cy="553998"/>
          </a:xfrm>
          <a:prstGeom prst="rect">
            <a:avLst/>
          </a:prstGeom>
          <a:noFill/>
        </p:spPr>
        <p:txBody>
          <a:bodyPr wrap="non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US" altLang="zh-CN" dirty="0">
                <a:solidFill>
                  <a:prstClr val="black">
                    <a:lumMod val="85000"/>
                    <a:lumOff val="15000"/>
                  </a:prstClr>
                </a:solidFill>
                <a:latin typeface="造字工房悦黑体验版纤细体"/>
                <a:ea typeface="+mn-ea"/>
                <a:cs typeface="+mn-ea"/>
                <a:sym typeface="+mn-lt"/>
              </a:rPr>
              <a:t>PIA 1: Natural Resources and Environment Management</a:t>
            </a:r>
          </a:p>
        </p:txBody>
      </p:sp>
      <p:sp>
        <p:nvSpPr>
          <p:cNvPr id="2" name="Rectangle 1"/>
          <p:cNvSpPr/>
          <p:nvPr/>
        </p:nvSpPr>
        <p:spPr>
          <a:xfrm>
            <a:off x="653940" y="768770"/>
            <a:ext cx="6096000" cy="646331"/>
          </a:xfrm>
          <a:prstGeom prst="rect">
            <a:avLst/>
          </a:prstGeom>
        </p:spPr>
        <p:txBody>
          <a:bodyPr>
            <a:spAutoFit/>
          </a:bodyPr>
          <a:lstStyle/>
          <a:p>
            <a:r>
              <a:rPr lang="fr-FR" dirty="0"/>
              <a:t>Component 1: Natural Resource Management</a:t>
            </a:r>
          </a:p>
          <a:p>
            <a:r>
              <a:rPr lang="en-GB" dirty="0"/>
              <a:t>1.1 Water Resources Development &amp; Managements</a:t>
            </a:r>
          </a:p>
        </p:txBody>
      </p:sp>
      <p:sp>
        <p:nvSpPr>
          <p:cNvPr id="3" name="Rectangle 2"/>
          <p:cNvSpPr/>
          <p:nvPr/>
        </p:nvSpPr>
        <p:spPr>
          <a:xfrm>
            <a:off x="9491148" y="3566505"/>
            <a:ext cx="2329145" cy="830997"/>
          </a:xfrm>
          <a:prstGeom prst="rect">
            <a:avLst/>
          </a:prstGeom>
        </p:spPr>
        <p:txBody>
          <a:bodyPr wrap="square">
            <a:spAutoFit/>
          </a:bodyPr>
          <a:lstStyle/>
          <a:p>
            <a:r>
              <a:rPr lang="en-GB" sz="1200" dirty="0"/>
              <a:t>1.28 Mil. (46% are female) community members and 4 Mil. livestock have got access to improved water supply</a:t>
            </a:r>
          </a:p>
        </p:txBody>
      </p:sp>
      <p:pic>
        <p:nvPicPr>
          <p:cNvPr id="44" name="Picture 43" descr="C:\Users\TOSHIBA\Documents\Bara 2015\BMJHBO\January 2023\Quarter 2 Perfotmance evaluation\MGT Briefing\Picture\IMG_6375.jpg"/>
          <p:cNvPicPr/>
          <p:nvPr/>
        </p:nvPicPr>
        <p:blipFill>
          <a:blip r:embed="rId4" cstate="print"/>
          <a:srcRect t="15904"/>
          <a:stretch>
            <a:fillRect/>
          </a:stretch>
        </p:blipFill>
        <p:spPr bwMode="auto">
          <a:xfrm>
            <a:off x="483526" y="5542156"/>
            <a:ext cx="2859827" cy="1193352"/>
          </a:xfrm>
          <a:prstGeom prst="rect">
            <a:avLst/>
          </a:prstGeom>
          <a:ln>
            <a:noFill/>
          </a:ln>
          <a:effectLst>
            <a:outerShdw blurRad="292100" dist="139700" dir="2700000" algn="tl" rotWithShape="0">
              <a:srgbClr val="333333">
                <a:alpha val="65000"/>
              </a:srgbClr>
            </a:outerShdw>
          </a:effectLst>
        </p:spPr>
      </p:pic>
      <p:pic>
        <p:nvPicPr>
          <p:cNvPr id="54" name="Picture 53" descr="C:\Users\TOSHIBA\Documents\Bara 2015\BMJHBO\January 2023\Quarter 2 Perfotmance evaluation\MGT Briefing\Picture\IMG_6316.jpg"/>
          <p:cNvPicPr/>
          <p:nvPr/>
        </p:nvPicPr>
        <p:blipFill>
          <a:blip r:embed="rId5" cstate="print"/>
          <a:srcRect t="25272"/>
          <a:stretch>
            <a:fillRect/>
          </a:stretch>
        </p:blipFill>
        <p:spPr bwMode="auto">
          <a:xfrm>
            <a:off x="3752724" y="5633578"/>
            <a:ext cx="2385678" cy="1101930"/>
          </a:xfrm>
          <a:prstGeom prst="rect">
            <a:avLst/>
          </a:prstGeom>
          <a:ln>
            <a:noFill/>
          </a:ln>
          <a:effectLst>
            <a:outerShdw blurRad="292100" dist="139700" dir="2700000" algn="tl" rotWithShape="0">
              <a:srgbClr val="333333">
                <a:alpha val="65000"/>
              </a:srgbClr>
            </a:outerShdw>
          </a:effectLst>
        </p:spPr>
      </p:pic>
      <p:pic>
        <p:nvPicPr>
          <p:cNvPr id="55" name="Picture 54" descr="C:\Users\TOSHIBA\Documents\Bara 2015\BMJHBO\January 2023\Quarter 2 Perfotmance evaluation\MGT Briefing\Picture\IMG_6375.jpg"/>
          <p:cNvPicPr/>
          <p:nvPr/>
        </p:nvPicPr>
        <p:blipFill>
          <a:blip r:embed="rId4" cstate="print"/>
          <a:srcRect t="15904"/>
          <a:stretch>
            <a:fillRect/>
          </a:stretch>
        </p:blipFill>
        <p:spPr bwMode="auto">
          <a:xfrm>
            <a:off x="8400581" y="5341828"/>
            <a:ext cx="3618053" cy="139677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MH_Other_1"/>
          <p:cNvCxnSpPr/>
          <p:nvPr>
            <p:custDataLst>
              <p:tags r:id="rId1"/>
            </p:custDataLst>
          </p:nvPr>
        </p:nvCxnSpPr>
        <p:spPr>
          <a:xfrm flipV="1">
            <a:off x="6100169" y="1"/>
            <a:ext cx="20906" cy="6857999"/>
          </a:xfrm>
          <a:prstGeom prst="line">
            <a:avLst/>
          </a:prstGeom>
          <a:ln w="38100">
            <a:solidFill>
              <a:schemeClr val="tx1">
                <a:lumMod val="50000"/>
                <a:lumOff val="50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MH_SubTitle_5"/>
          <p:cNvSpPr/>
          <p:nvPr>
            <p:custDataLst>
              <p:tags r:id="rId2"/>
            </p:custDataLst>
          </p:nvPr>
        </p:nvSpPr>
        <p:spPr bwMode="auto">
          <a:xfrm>
            <a:off x="5167727" y="5322800"/>
            <a:ext cx="940788" cy="629973"/>
          </a:xfrm>
          <a:custGeom>
            <a:avLst/>
            <a:gdLst>
              <a:gd name="T0" fmla="*/ 302 w 904"/>
              <a:gd name="T1" fmla="*/ 0 h 605"/>
              <a:gd name="T2" fmla="*/ 0 w 904"/>
              <a:gd name="T3" fmla="*/ 303 h 605"/>
              <a:gd name="T4" fmla="*/ 302 w 904"/>
              <a:gd name="T5" fmla="*/ 605 h 605"/>
              <a:gd name="T6" fmla="*/ 904 w 904"/>
              <a:gd name="T7" fmla="*/ 605 h 605"/>
              <a:gd name="T8" fmla="*/ 904 w 904"/>
              <a:gd name="T9" fmla="*/ 0 h 605"/>
              <a:gd name="T10" fmla="*/ 302 w 904"/>
              <a:gd name="T11" fmla="*/ 0 h 605"/>
            </a:gdLst>
            <a:ahLst/>
            <a:cxnLst>
              <a:cxn ang="0">
                <a:pos x="T0" y="T1"/>
              </a:cxn>
              <a:cxn ang="0">
                <a:pos x="T2" y="T3"/>
              </a:cxn>
              <a:cxn ang="0">
                <a:pos x="T4" y="T5"/>
              </a:cxn>
              <a:cxn ang="0">
                <a:pos x="T6" y="T7"/>
              </a:cxn>
              <a:cxn ang="0">
                <a:pos x="T8" y="T9"/>
              </a:cxn>
              <a:cxn ang="0">
                <a:pos x="T10" y="T11"/>
              </a:cxn>
            </a:cxnLst>
            <a:rect l="0" t="0" r="r" b="b"/>
            <a:pathLst>
              <a:path w="904" h="605">
                <a:moveTo>
                  <a:pt x="302" y="0"/>
                </a:moveTo>
                <a:cubicBezTo>
                  <a:pt x="135" y="0"/>
                  <a:pt x="0" y="136"/>
                  <a:pt x="0" y="303"/>
                </a:cubicBezTo>
                <a:cubicBezTo>
                  <a:pt x="0" y="470"/>
                  <a:pt x="135" y="605"/>
                  <a:pt x="302" y="605"/>
                </a:cubicBezTo>
                <a:cubicBezTo>
                  <a:pt x="904" y="605"/>
                  <a:pt x="904" y="605"/>
                  <a:pt x="904" y="605"/>
                </a:cubicBezTo>
                <a:cubicBezTo>
                  <a:pt x="904" y="0"/>
                  <a:pt x="904" y="0"/>
                  <a:pt x="904" y="0"/>
                </a:cubicBezTo>
                <a:lnTo>
                  <a:pt x="302" y="0"/>
                </a:lnTo>
                <a:close/>
              </a:path>
            </a:pathLst>
          </a:custGeom>
          <a:solidFill>
            <a:srgbClr val="086A46"/>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2" name="MH_Text_5"/>
          <p:cNvSpPr/>
          <p:nvPr>
            <p:custDataLst>
              <p:tags r:id="rId3"/>
            </p:custDataLst>
          </p:nvPr>
        </p:nvSpPr>
        <p:spPr bwMode="auto">
          <a:xfrm>
            <a:off x="6108514" y="5322800"/>
            <a:ext cx="3247908" cy="629973"/>
          </a:xfrm>
          <a:custGeom>
            <a:avLst/>
            <a:gdLst>
              <a:gd name="T0" fmla="*/ 2234014 w 3128"/>
              <a:gd name="T1" fmla="*/ 0 h 605"/>
              <a:gd name="T2" fmla="*/ 0 w 3128"/>
              <a:gd name="T3" fmla="*/ 0 h 605"/>
              <a:gd name="T4" fmla="*/ 0 w 3128"/>
              <a:gd name="T5" fmla="*/ 479318 h 605"/>
              <a:gd name="T6" fmla="*/ 2234014 w 3128"/>
              <a:gd name="T7" fmla="*/ 479318 h 605"/>
              <a:gd name="T8" fmla="*/ 2472752 w 3128"/>
              <a:gd name="T9" fmla="*/ 240055 h 605"/>
              <a:gd name="T10" fmla="*/ 2234014 w 3128"/>
              <a:gd name="T11" fmla="*/ 0 h 605"/>
              <a:gd name="T12" fmla="*/ 0 60000 65536"/>
              <a:gd name="T13" fmla="*/ 0 60000 65536"/>
              <a:gd name="T14" fmla="*/ 0 60000 65536"/>
              <a:gd name="T15" fmla="*/ 0 60000 65536"/>
              <a:gd name="T16" fmla="*/ 0 60000 65536"/>
              <a:gd name="T17" fmla="*/ 0 60000 65536"/>
              <a:gd name="T18" fmla="*/ 0 w 3128"/>
              <a:gd name="T19" fmla="*/ 0 h 605"/>
              <a:gd name="T20" fmla="*/ 3128 w 3128"/>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3128" h="605">
                <a:moveTo>
                  <a:pt x="2826" y="0"/>
                </a:moveTo>
                <a:cubicBezTo>
                  <a:pt x="0" y="0"/>
                  <a:pt x="0" y="0"/>
                  <a:pt x="0" y="0"/>
                </a:cubicBezTo>
                <a:cubicBezTo>
                  <a:pt x="0" y="605"/>
                  <a:pt x="0" y="605"/>
                  <a:pt x="0" y="605"/>
                </a:cubicBezTo>
                <a:cubicBezTo>
                  <a:pt x="2826" y="605"/>
                  <a:pt x="2826" y="605"/>
                  <a:pt x="2826" y="605"/>
                </a:cubicBezTo>
                <a:cubicBezTo>
                  <a:pt x="2993" y="605"/>
                  <a:pt x="3128" y="470"/>
                  <a:pt x="3128" y="303"/>
                </a:cubicBezTo>
                <a:cubicBezTo>
                  <a:pt x="3128" y="136"/>
                  <a:pt x="2993" y="0"/>
                  <a:pt x="2826" y="0"/>
                </a:cubicBezTo>
                <a:close/>
              </a:path>
            </a:pathLst>
          </a:custGeom>
          <a:solidFill>
            <a:srgbClr val="086A46"/>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20" name="TextBox 97"/>
          <p:cNvSpPr txBox="1"/>
          <p:nvPr/>
        </p:nvSpPr>
        <p:spPr>
          <a:xfrm>
            <a:off x="5200976" y="5336692"/>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01</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1" name="TextBox 145"/>
          <p:cNvSpPr txBox="1"/>
          <p:nvPr/>
        </p:nvSpPr>
        <p:spPr>
          <a:xfrm>
            <a:off x="5897027" y="5357110"/>
            <a:ext cx="3521098" cy="671961"/>
          </a:xfrm>
          <a:prstGeom prst="rect">
            <a:avLst/>
          </a:prstGeom>
          <a:noFill/>
        </p:spPr>
        <p:txBody>
          <a:bodyPr wrap="square" lIns="162544" tIns="81271" rIns="162544" bIns="81271" rtlCol="0">
            <a:spAutoFit/>
          </a:bodyPr>
          <a:lstStyle/>
          <a:p>
            <a:pPr lvl="0" algn="ctr"/>
            <a:r>
              <a:rPr lang="en-GB" altLang="zh-CN" sz="1050" dirty="0">
                <a:solidFill>
                  <a:prstClr val="white"/>
                </a:solidFill>
                <a:cs typeface="+mn-ea"/>
                <a:sym typeface="+mn-lt"/>
              </a:rPr>
              <a:t>Reduced traveling distance of animal in search of drinking water and which in turn contribute for improved body conditions and productivity</a:t>
            </a:r>
            <a:endParaRPr kumimoji="0" lang="zh-CN" altLang="en-US" sz="105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13" name="MH_SubTitle_4"/>
          <p:cNvSpPr/>
          <p:nvPr>
            <p:custDataLst>
              <p:tags r:id="rId4"/>
            </p:custDataLst>
          </p:nvPr>
        </p:nvSpPr>
        <p:spPr bwMode="auto">
          <a:xfrm>
            <a:off x="6104341" y="4238076"/>
            <a:ext cx="944961" cy="632059"/>
          </a:xfrm>
          <a:custGeom>
            <a:avLst/>
            <a:gdLst>
              <a:gd name="T0" fmla="*/ 602 w 904"/>
              <a:gd name="T1" fmla="*/ 0 h 604"/>
              <a:gd name="T2" fmla="*/ 904 w 904"/>
              <a:gd name="T3" fmla="*/ 302 h 604"/>
              <a:gd name="T4" fmla="*/ 602 w 904"/>
              <a:gd name="T5" fmla="*/ 604 h 604"/>
              <a:gd name="T6" fmla="*/ 0 w 904"/>
              <a:gd name="T7" fmla="*/ 604 h 604"/>
              <a:gd name="T8" fmla="*/ 0 w 904"/>
              <a:gd name="T9" fmla="*/ 0 h 604"/>
              <a:gd name="T10" fmla="*/ 602 w 904"/>
              <a:gd name="T11" fmla="*/ 0 h 604"/>
            </a:gdLst>
            <a:ahLst/>
            <a:cxnLst>
              <a:cxn ang="0">
                <a:pos x="T0" y="T1"/>
              </a:cxn>
              <a:cxn ang="0">
                <a:pos x="T2" y="T3"/>
              </a:cxn>
              <a:cxn ang="0">
                <a:pos x="T4" y="T5"/>
              </a:cxn>
              <a:cxn ang="0">
                <a:pos x="T6" y="T7"/>
              </a:cxn>
              <a:cxn ang="0">
                <a:pos x="T8" y="T9"/>
              </a:cxn>
              <a:cxn ang="0">
                <a:pos x="T10" y="T11"/>
              </a:cxn>
            </a:cxnLst>
            <a:rect l="0" t="0" r="r" b="b"/>
            <a:pathLst>
              <a:path w="904" h="604">
                <a:moveTo>
                  <a:pt x="602" y="0"/>
                </a:moveTo>
                <a:cubicBezTo>
                  <a:pt x="769" y="0"/>
                  <a:pt x="904" y="135"/>
                  <a:pt x="904" y="302"/>
                </a:cubicBezTo>
                <a:cubicBezTo>
                  <a:pt x="904" y="469"/>
                  <a:pt x="769" y="604"/>
                  <a:pt x="602" y="604"/>
                </a:cubicBezTo>
                <a:cubicBezTo>
                  <a:pt x="0" y="604"/>
                  <a:pt x="0" y="604"/>
                  <a:pt x="0" y="604"/>
                </a:cubicBezTo>
                <a:cubicBezTo>
                  <a:pt x="0" y="0"/>
                  <a:pt x="0" y="0"/>
                  <a:pt x="0" y="0"/>
                </a:cubicBezTo>
                <a:lnTo>
                  <a:pt x="602" y="0"/>
                </a:lnTo>
                <a:close/>
              </a:path>
            </a:pathLst>
          </a:custGeom>
          <a:solidFill>
            <a:srgbClr val="95C159"/>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4" name="MH_Text_4"/>
          <p:cNvSpPr/>
          <p:nvPr>
            <p:custDataLst>
              <p:tags r:id="rId5"/>
            </p:custDataLst>
          </p:nvPr>
        </p:nvSpPr>
        <p:spPr bwMode="auto">
          <a:xfrm>
            <a:off x="2835577" y="4238076"/>
            <a:ext cx="3268765" cy="632059"/>
          </a:xfrm>
          <a:custGeom>
            <a:avLst/>
            <a:gdLst>
              <a:gd name="T0" fmla="*/ 302 w 3128"/>
              <a:gd name="T1" fmla="*/ 0 h 604"/>
              <a:gd name="T2" fmla="*/ 3128 w 3128"/>
              <a:gd name="T3" fmla="*/ 0 h 604"/>
              <a:gd name="T4" fmla="*/ 3128 w 3128"/>
              <a:gd name="T5" fmla="*/ 604 h 604"/>
              <a:gd name="T6" fmla="*/ 302 w 3128"/>
              <a:gd name="T7" fmla="*/ 604 h 604"/>
              <a:gd name="T8" fmla="*/ 0 w 3128"/>
              <a:gd name="T9" fmla="*/ 302 h 604"/>
              <a:gd name="T10" fmla="*/ 302 w 3128"/>
              <a:gd name="T11" fmla="*/ 0 h 604"/>
            </a:gdLst>
            <a:ahLst/>
            <a:cxnLst>
              <a:cxn ang="0">
                <a:pos x="T0" y="T1"/>
              </a:cxn>
              <a:cxn ang="0">
                <a:pos x="T2" y="T3"/>
              </a:cxn>
              <a:cxn ang="0">
                <a:pos x="T4" y="T5"/>
              </a:cxn>
              <a:cxn ang="0">
                <a:pos x="T6" y="T7"/>
              </a:cxn>
              <a:cxn ang="0">
                <a:pos x="T8" y="T9"/>
              </a:cxn>
              <a:cxn ang="0">
                <a:pos x="T10" y="T11"/>
              </a:cxn>
            </a:cxnLst>
            <a:rect l="0" t="0" r="r" b="b"/>
            <a:pathLst>
              <a:path w="3128" h="604">
                <a:moveTo>
                  <a:pt x="302" y="0"/>
                </a:moveTo>
                <a:cubicBezTo>
                  <a:pt x="3128" y="0"/>
                  <a:pt x="3128" y="0"/>
                  <a:pt x="3128" y="0"/>
                </a:cubicBezTo>
                <a:cubicBezTo>
                  <a:pt x="3128" y="604"/>
                  <a:pt x="3128" y="604"/>
                  <a:pt x="3128" y="604"/>
                </a:cubicBezTo>
                <a:cubicBezTo>
                  <a:pt x="302" y="604"/>
                  <a:pt x="302" y="604"/>
                  <a:pt x="302" y="604"/>
                </a:cubicBezTo>
                <a:cubicBezTo>
                  <a:pt x="135" y="604"/>
                  <a:pt x="0" y="469"/>
                  <a:pt x="0" y="302"/>
                </a:cubicBezTo>
                <a:cubicBezTo>
                  <a:pt x="0" y="135"/>
                  <a:pt x="135" y="0"/>
                  <a:pt x="302" y="0"/>
                </a:cubicBezTo>
                <a:close/>
              </a:path>
            </a:pathLst>
          </a:custGeom>
          <a:solidFill>
            <a:srgbClr val="95C159"/>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19" name="TextBox 97"/>
          <p:cNvSpPr txBox="1"/>
          <p:nvPr/>
        </p:nvSpPr>
        <p:spPr>
          <a:xfrm>
            <a:off x="6073150" y="4250035"/>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02</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2" name="TextBox 145"/>
          <p:cNvSpPr txBox="1"/>
          <p:nvPr/>
        </p:nvSpPr>
        <p:spPr>
          <a:xfrm>
            <a:off x="2753719" y="4314689"/>
            <a:ext cx="3521098" cy="533461"/>
          </a:xfrm>
          <a:prstGeom prst="rect">
            <a:avLst/>
          </a:prstGeom>
          <a:noFill/>
        </p:spPr>
        <p:txBody>
          <a:bodyPr wrap="square" lIns="162544" tIns="81271" rIns="162544" bIns="81271" rtlCol="0">
            <a:spAutoFit/>
          </a:bodyPr>
          <a:lstStyle/>
          <a:p>
            <a:pPr lvl="0" algn="ctr"/>
            <a:r>
              <a:rPr lang="en-GB" altLang="zh-CN" sz="1200" dirty="0">
                <a:solidFill>
                  <a:prstClr val="white"/>
                </a:solidFill>
                <a:cs typeface="+mn-ea"/>
                <a:sym typeface="+mn-lt"/>
              </a:rPr>
              <a:t>Community are getting clean water supply in sustainable manner </a:t>
            </a:r>
          </a:p>
        </p:txBody>
      </p:sp>
      <p:sp>
        <p:nvSpPr>
          <p:cNvPr id="9" name="MH_SubTitle_3"/>
          <p:cNvSpPr/>
          <p:nvPr>
            <p:custDataLst>
              <p:tags r:id="rId6"/>
            </p:custDataLst>
          </p:nvPr>
        </p:nvSpPr>
        <p:spPr bwMode="auto">
          <a:xfrm>
            <a:off x="5167727" y="3153356"/>
            <a:ext cx="940788" cy="629973"/>
          </a:xfrm>
          <a:custGeom>
            <a:avLst/>
            <a:gdLst>
              <a:gd name="T0" fmla="*/ 302 w 904"/>
              <a:gd name="T1" fmla="*/ 0 h 605"/>
              <a:gd name="T2" fmla="*/ 0 w 904"/>
              <a:gd name="T3" fmla="*/ 303 h 605"/>
              <a:gd name="T4" fmla="*/ 302 w 904"/>
              <a:gd name="T5" fmla="*/ 605 h 605"/>
              <a:gd name="T6" fmla="*/ 904 w 904"/>
              <a:gd name="T7" fmla="*/ 605 h 605"/>
              <a:gd name="T8" fmla="*/ 904 w 904"/>
              <a:gd name="T9" fmla="*/ 0 h 605"/>
              <a:gd name="T10" fmla="*/ 302 w 904"/>
              <a:gd name="T11" fmla="*/ 0 h 605"/>
            </a:gdLst>
            <a:ahLst/>
            <a:cxnLst>
              <a:cxn ang="0">
                <a:pos x="T0" y="T1"/>
              </a:cxn>
              <a:cxn ang="0">
                <a:pos x="T2" y="T3"/>
              </a:cxn>
              <a:cxn ang="0">
                <a:pos x="T4" y="T5"/>
              </a:cxn>
              <a:cxn ang="0">
                <a:pos x="T6" y="T7"/>
              </a:cxn>
              <a:cxn ang="0">
                <a:pos x="T8" y="T9"/>
              </a:cxn>
              <a:cxn ang="0">
                <a:pos x="T10" y="T11"/>
              </a:cxn>
            </a:cxnLst>
            <a:rect l="0" t="0" r="r" b="b"/>
            <a:pathLst>
              <a:path w="904" h="605">
                <a:moveTo>
                  <a:pt x="302" y="0"/>
                </a:moveTo>
                <a:cubicBezTo>
                  <a:pt x="135" y="0"/>
                  <a:pt x="0" y="136"/>
                  <a:pt x="0" y="303"/>
                </a:cubicBezTo>
                <a:cubicBezTo>
                  <a:pt x="0" y="470"/>
                  <a:pt x="135" y="605"/>
                  <a:pt x="302" y="605"/>
                </a:cubicBezTo>
                <a:cubicBezTo>
                  <a:pt x="904" y="605"/>
                  <a:pt x="904" y="605"/>
                  <a:pt x="904" y="605"/>
                </a:cubicBezTo>
                <a:cubicBezTo>
                  <a:pt x="904" y="0"/>
                  <a:pt x="904" y="0"/>
                  <a:pt x="904" y="0"/>
                </a:cubicBezTo>
                <a:lnTo>
                  <a:pt x="302" y="0"/>
                </a:lnTo>
                <a:close/>
              </a:path>
            </a:pathLst>
          </a:custGeom>
          <a:solidFill>
            <a:srgbClr val="086A46"/>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0" name="MH_Text_3"/>
          <p:cNvSpPr/>
          <p:nvPr>
            <p:custDataLst>
              <p:tags r:id="rId7"/>
            </p:custDataLst>
          </p:nvPr>
        </p:nvSpPr>
        <p:spPr bwMode="auto">
          <a:xfrm>
            <a:off x="6108514" y="3153356"/>
            <a:ext cx="3247908" cy="629973"/>
          </a:xfrm>
          <a:custGeom>
            <a:avLst/>
            <a:gdLst>
              <a:gd name="T0" fmla="*/ 2826 w 3128"/>
              <a:gd name="T1" fmla="*/ 0 h 605"/>
              <a:gd name="T2" fmla="*/ 0 w 3128"/>
              <a:gd name="T3" fmla="*/ 0 h 605"/>
              <a:gd name="T4" fmla="*/ 0 w 3128"/>
              <a:gd name="T5" fmla="*/ 605 h 605"/>
              <a:gd name="T6" fmla="*/ 2826 w 3128"/>
              <a:gd name="T7" fmla="*/ 605 h 605"/>
              <a:gd name="T8" fmla="*/ 3128 w 3128"/>
              <a:gd name="T9" fmla="*/ 303 h 605"/>
              <a:gd name="T10" fmla="*/ 2826 w 3128"/>
              <a:gd name="T11" fmla="*/ 0 h 605"/>
            </a:gdLst>
            <a:ahLst/>
            <a:cxnLst>
              <a:cxn ang="0">
                <a:pos x="T0" y="T1"/>
              </a:cxn>
              <a:cxn ang="0">
                <a:pos x="T2" y="T3"/>
              </a:cxn>
              <a:cxn ang="0">
                <a:pos x="T4" y="T5"/>
              </a:cxn>
              <a:cxn ang="0">
                <a:pos x="T6" y="T7"/>
              </a:cxn>
              <a:cxn ang="0">
                <a:pos x="T8" y="T9"/>
              </a:cxn>
              <a:cxn ang="0">
                <a:pos x="T10" y="T11"/>
              </a:cxn>
            </a:cxnLst>
            <a:rect l="0" t="0" r="r" b="b"/>
            <a:pathLst>
              <a:path w="3128" h="605">
                <a:moveTo>
                  <a:pt x="2826" y="0"/>
                </a:moveTo>
                <a:cubicBezTo>
                  <a:pt x="0" y="0"/>
                  <a:pt x="0" y="0"/>
                  <a:pt x="0" y="0"/>
                </a:cubicBezTo>
                <a:cubicBezTo>
                  <a:pt x="0" y="605"/>
                  <a:pt x="0" y="605"/>
                  <a:pt x="0" y="605"/>
                </a:cubicBezTo>
                <a:cubicBezTo>
                  <a:pt x="2826" y="605"/>
                  <a:pt x="2826" y="605"/>
                  <a:pt x="2826" y="605"/>
                </a:cubicBezTo>
                <a:cubicBezTo>
                  <a:pt x="2993" y="605"/>
                  <a:pt x="3128" y="470"/>
                  <a:pt x="3128" y="303"/>
                </a:cubicBezTo>
                <a:cubicBezTo>
                  <a:pt x="3128" y="136"/>
                  <a:pt x="2993" y="0"/>
                  <a:pt x="2826" y="0"/>
                </a:cubicBezTo>
                <a:close/>
              </a:path>
            </a:pathLst>
          </a:custGeom>
          <a:solidFill>
            <a:srgbClr val="086A46"/>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18" name="TextBox 97"/>
          <p:cNvSpPr txBox="1"/>
          <p:nvPr/>
        </p:nvSpPr>
        <p:spPr>
          <a:xfrm>
            <a:off x="5184460" y="3165812"/>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03</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3" name="TextBox 145"/>
          <p:cNvSpPr txBox="1"/>
          <p:nvPr/>
        </p:nvSpPr>
        <p:spPr>
          <a:xfrm>
            <a:off x="5897027" y="3257718"/>
            <a:ext cx="3521098" cy="502684"/>
          </a:xfrm>
          <a:prstGeom prst="rect">
            <a:avLst/>
          </a:prstGeom>
          <a:noFill/>
        </p:spPr>
        <p:txBody>
          <a:bodyPr wrap="square" lIns="162544" tIns="81271" rIns="162544" bIns="81271" rtlCol="0">
            <a:spAutoFit/>
          </a:bodyPr>
          <a:lstStyle/>
          <a:p>
            <a:pPr lvl="0" algn="ctr"/>
            <a:r>
              <a:rPr lang="en-GB" altLang="zh-CN" sz="1100" dirty="0">
                <a:solidFill>
                  <a:prstClr val="white"/>
                </a:solidFill>
                <a:cs typeface="+mn-ea"/>
                <a:sym typeface="+mn-lt"/>
              </a:rPr>
              <a:t>Enhanced sanitation and hygiene and thereby reducing prevalence of water borne diseases</a:t>
            </a:r>
            <a:endParaRPr kumimoji="0" lang="zh-CN" altLang="en-US" sz="11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7" name="MH_SubTitle_2"/>
          <p:cNvSpPr/>
          <p:nvPr>
            <p:custDataLst>
              <p:tags r:id="rId8"/>
            </p:custDataLst>
          </p:nvPr>
        </p:nvSpPr>
        <p:spPr bwMode="auto">
          <a:xfrm>
            <a:off x="6104341" y="2068633"/>
            <a:ext cx="944961" cy="632059"/>
          </a:xfrm>
          <a:custGeom>
            <a:avLst/>
            <a:gdLst>
              <a:gd name="T0" fmla="*/ 602 w 904"/>
              <a:gd name="T1" fmla="*/ 0 h 604"/>
              <a:gd name="T2" fmla="*/ 904 w 904"/>
              <a:gd name="T3" fmla="*/ 302 h 604"/>
              <a:gd name="T4" fmla="*/ 602 w 904"/>
              <a:gd name="T5" fmla="*/ 604 h 604"/>
              <a:gd name="T6" fmla="*/ 0 w 904"/>
              <a:gd name="T7" fmla="*/ 604 h 604"/>
              <a:gd name="T8" fmla="*/ 0 w 904"/>
              <a:gd name="T9" fmla="*/ 0 h 604"/>
              <a:gd name="T10" fmla="*/ 602 w 904"/>
              <a:gd name="T11" fmla="*/ 0 h 604"/>
            </a:gdLst>
            <a:ahLst/>
            <a:cxnLst>
              <a:cxn ang="0">
                <a:pos x="T0" y="T1"/>
              </a:cxn>
              <a:cxn ang="0">
                <a:pos x="T2" y="T3"/>
              </a:cxn>
              <a:cxn ang="0">
                <a:pos x="T4" y="T5"/>
              </a:cxn>
              <a:cxn ang="0">
                <a:pos x="T6" y="T7"/>
              </a:cxn>
              <a:cxn ang="0">
                <a:pos x="T8" y="T9"/>
              </a:cxn>
              <a:cxn ang="0">
                <a:pos x="T10" y="T11"/>
              </a:cxn>
            </a:cxnLst>
            <a:rect l="0" t="0" r="r" b="b"/>
            <a:pathLst>
              <a:path w="904" h="604">
                <a:moveTo>
                  <a:pt x="602" y="0"/>
                </a:moveTo>
                <a:cubicBezTo>
                  <a:pt x="769" y="0"/>
                  <a:pt x="904" y="135"/>
                  <a:pt x="904" y="302"/>
                </a:cubicBezTo>
                <a:cubicBezTo>
                  <a:pt x="904" y="469"/>
                  <a:pt x="769" y="604"/>
                  <a:pt x="602" y="604"/>
                </a:cubicBezTo>
                <a:cubicBezTo>
                  <a:pt x="0" y="604"/>
                  <a:pt x="0" y="604"/>
                  <a:pt x="0" y="604"/>
                </a:cubicBezTo>
                <a:cubicBezTo>
                  <a:pt x="0" y="0"/>
                  <a:pt x="0" y="0"/>
                  <a:pt x="0" y="0"/>
                </a:cubicBezTo>
                <a:lnTo>
                  <a:pt x="602" y="0"/>
                </a:lnTo>
                <a:close/>
              </a:path>
            </a:pathLst>
          </a:custGeom>
          <a:solidFill>
            <a:srgbClr val="95C159"/>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8" name="MH_Text_2"/>
          <p:cNvSpPr/>
          <p:nvPr>
            <p:custDataLst>
              <p:tags r:id="rId9"/>
            </p:custDataLst>
          </p:nvPr>
        </p:nvSpPr>
        <p:spPr bwMode="auto">
          <a:xfrm>
            <a:off x="2835577" y="2068633"/>
            <a:ext cx="3268765" cy="632059"/>
          </a:xfrm>
          <a:custGeom>
            <a:avLst/>
            <a:gdLst>
              <a:gd name="T0" fmla="*/ 240259 w 3128"/>
              <a:gd name="T1" fmla="*/ 0 h 604"/>
              <a:gd name="T2" fmla="*/ 2488509 w 3128"/>
              <a:gd name="T3" fmla="*/ 0 h 604"/>
              <a:gd name="T4" fmla="*/ 2488509 w 3128"/>
              <a:gd name="T5" fmla="*/ 481944 h 604"/>
              <a:gd name="T6" fmla="*/ 240259 w 3128"/>
              <a:gd name="T7" fmla="*/ 481944 h 604"/>
              <a:gd name="T8" fmla="*/ 0 w 3128"/>
              <a:gd name="T9" fmla="*/ 240972 h 604"/>
              <a:gd name="T10" fmla="*/ 240259 w 3128"/>
              <a:gd name="T11" fmla="*/ 0 h 604"/>
              <a:gd name="T12" fmla="*/ 0 60000 65536"/>
              <a:gd name="T13" fmla="*/ 0 60000 65536"/>
              <a:gd name="T14" fmla="*/ 0 60000 65536"/>
              <a:gd name="T15" fmla="*/ 0 60000 65536"/>
              <a:gd name="T16" fmla="*/ 0 60000 65536"/>
              <a:gd name="T17" fmla="*/ 0 60000 65536"/>
              <a:gd name="T18" fmla="*/ 0 w 3128"/>
              <a:gd name="T19" fmla="*/ 0 h 604"/>
              <a:gd name="T20" fmla="*/ 3128 w 3128"/>
              <a:gd name="T21" fmla="*/ 604 h 604"/>
            </a:gdLst>
            <a:ahLst/>
            <a:cxnLst>
              <a:cxn ang="T12">
                <a:pos x="T0" y="T1"/>
              </a:cxn>
              <a:cxn ang="T13">
                <a:pos x="T2" y="T3"/>
              </a:cxn>
              <a:cxn ang="T14">
                <a:pos x="T4" y="T5"/>
              </a:cxn>
              <a:cxn ang="T15">
                <a:pos x="T6" y="T7"/>
              </a:cxn>
              <a:cxn ang="T16">
                <a:pos x="T8" y="T9"/>
              </a:cxn>
              <a:cxn ang="T17">
                <a:pos x="T10" y="T11"/>
              </a:cxn>
            </a:cxnLst>
            <a:rect l="T18" t="T19" r="T20" b="T21"/>
            <a:pathLst>
              <a:path w="3128" h="604">
                <a:moveTo>
                  <a:pt x="302" y="0"/>
                </a:moveTo>
                <a:cubicBezTo>
                  <a:pt x="3128" y="0"/>
                  <a:pt x="3128" y="0"/>
                  <a:pt x="3128" y="0"/>
                </a:cubicBezTo>
                <a:cubicBezTo>
                  <a:pt x="3128" y="604"/>
                  <a:pt x="3128" y="604"/>
                  <a:pt x="3128" y="604"/>
                </a:cubicBezTo>
                <a:cubicBezTo>
                  <a:pt x="302" y="604"/>
                  <a:pt x="302" y="604"/>
                  <a:pt x="302" y="604"/>
                </a:cubicBezTo>
                <a:cubicBezTo>
                  <a:pt x="135" y="604"/>
                  <a:pt x="0" y="469"/>
                  <a:pt x="0" y="302"/>
                </a:cubicBezTo>
                <a:cubicBezTo>
                  <a:pt x="0" y="135"/>
                  <a:pt x="135" y="0"/>
                  <a:pt x="302" y="0"/>
                </a:cubicBezTo>
                <a:close/>
              </a:path>
            </a:pathLst>
          </a:custGeom>
          <a:solidFill>
            <a:srgbClr val="95C159"/>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7" name="TextBox 97"/>
          <p:cNvSpPr txBox="1"/>
          <p:nvPr/>
        </p:nvSpPr>
        <p:spPr>
          <a:xfrm>
            <a:off x="6100170" y="2064968"/>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04</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4" name="TextBox 145"/>
          <p:cNvSpPr txBox="1"/>
          <p:nvPr/>
        </p:nvSpPr>
        <p:spPr>
          <a:xfrm>
            <a:off x="2753719" y="2147565"/>
            <a:ext cx="3521098" cy="579628"/>
          </a:xfrm>
          <a:prstGeom prst="rect">
            <a:avLst/>
          </a:prstGeom>
          <a:noFill/>
        </p:spPr>
        <p:txBody>
          <a:bodyPr wrap="square" lIns="162544" tIns="81271" rIns="162544" bIns="81271" rtlCol="0">
            <a:spAutoFit/>
          </a:bodyPr>
          <a:lstStyle/>
          <a:p>
            <a:pPr lvl="0" algn="ctr"/>
            <a:r>
              <a:rPr lang="en-GB" altLang="zh-CN" sz="900" dirty="0">
                <a:solidFill>
                  <a:prstClr val="white"/>
                </a:solidFill>
                <a:cs typeface="+mn-ea"/>
                <a:sym typeface="+mn-lt"/>
              </a:rPr>
              <a:t>Women and girls are able to use saved time to engage in productive works and properly managing their domestic responsibilities</a:t>
            </a:r>
            <a:endParaRPr kumimoji="0" lang="zh-CN" altLang="en-US" sz="900" b="0"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5" name="MH_SubTitle_1"/>
          <p:cNvSpPr/>
          <p:nvPr>
            <p:custDataLst>
              <p:tags r:id="rId10"/>
            </p:custDataLst>
          </p:nvPr>
        </p:nvSpPr>
        <p:spPr bwMode="auto">
          <a:xfrm>
            <a:off x="5167727" y="985999"/>
            <a:ext cx="940788" cy="629973"/>
          </a:xfrm>
          <a:custGeom>
            <a:avLst/>
            <a:gdLst>
              <a:gd name="T0" fmla="*/ 302 w 904"/>
              <a:gd name="T1" fmla="*/ 0 h 605"/>
              <a:gd name="T2" fmla="*/ 0 w 904"/>
              <a:gd name="T3" fmla="*/ 303 h 605"/>
              <a:gd name="T4" fmla="*/ 302 w 904"/>
              <a:gd name="T5" fmla="*/ 605 h 605"/>
              <a:gd name="T6" fmla="*/ 904 w 904"/>
              <a:gd name="T7" fmla="*/ 605 h 605"/>
              <a:gd name="T8" fmla="*/ 904 w 904"/>
              <a:gd name="T9" fmla="*/ 0 h 605"/>
              <a:gd name="T10" fmla="*/ 302 w 904"/>
              <a:gd name="T11" fmla="*/ 0 h 605"/>
            </a:gdLst>
            <a:ahLst/>
            <a:cxnLst>
              <a:cxn ang="0">
                <a:pos x="T0" y="T1"/>
              </a:cxn>
              <a:cxn ang="0">
                <a:pos x="T2" y="T3"/>
              </a:cxn>
              <a:cxn ang="0">
                <a:pos x="T4" y="T5"/>
              </a:cxn>
              <a:cxn ang="0">
                <a:pos x="T6" y="T7"/>
              </a:cxn>
              <a:cxn ang="0">
                <a:pos x="T8" y="T9"/>
              </a:cxn>
              <a:cxn ang="0">
                <a:pos x="T10" y="T11"/>
              </a:cxn>
            </a:cxnLst>
            <a:rect l="0" t="0" r="r" b="b"/>
            <a:pathLst>
              <a:path w="904" h="605">
                <a:moveTo>
                  <a:pt x="302" y="0"/>
                </a:moveTo>
                <a:cubicBezTo>
                  <a:pt x="135" y="0"/>
                  <a:pt x="0" y="136"/>
                  <a:pt x="0" y="303"/>
                </a:cubicBezTo>
                <a:cubicBezTo>
                  <a:pt x="0" y="470"/>
                  <a:pt x="135" y="605"/>
                  <a:pt x="302" y="605"/>
                </a:cubicBezTo>
                <a:cubicBezTo>
                  <a:pt x="904" y="605"/>
                  <a:pt x="904" y="605"/>
                  <a:pt x="904" y="605"/>
                </a:cubicBezTo>
                <a:cubicBezTo>
                  <a:pt x="904" y="0"/>
                  <a:pt x="904" y="0"/>
                  <a:pt x="904" y="0"/>
                </a:cubicBezTo>
                <a:lnTo>
                  <a:pt x="302" y="0"/>
                </a:lnTo>
                <a:close/>
              </a:path>
            </a:pathLst>
          </a:custGeom>
          <a:solidFill>
            <a:srgbClr val="086A46"/>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2700" b="1"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6" name="MH_Text_1"/>
          <p:cNvSpPr/>
          <p:nvPr>
            <p:custDataLst>
              <p:tags r:id="rId11"/>
            </p:custDataLst>
          </p:nvPr>
        </p:nvSpPr>
        <p:spPr bwMode="auto">
          <a:xfrm>
            <a:off x="6108514" y="985999"/>
            <a:ext cx="3247908" cy="629973"/>
          </a:xfrm>
          <a:custGeom>
            <a:avLst/>
            <a:gdLst>
              <a:gd name="T0" fmla="*/ 2234014 w 3128"/>
              <a:gd name="T1" fmla="*/ 0 h 605"/>
              <a:gd name="T2" fmla="*/ 0 w 3128"/>
              <a:gd name="T3" fmla="*/ 0 h 605"/>
              <a:gd name="T4" fmla="*/ 0 w 3128"/>
              <a:gd name="T5" fmla="*/ 479318 h 605"/>
              <a:gd name="T6" fmla="*/ 2234014 w 3128"/>
              <a:gd name="T7" fmla="*/ 479318 h 605"/>
              <a:gd name="T8" fmla="*/ 2472752 w 3128"/>
              <a:gd name="T9" fmla="*/ 240055 h 605"/>
              <a:gd name="T10" fmla="*/ 2234014 w 3128"/>
              <a:gd name="T11" fmla="*/ 0 h 605"/>
              <a:gd name="T12" fmla="*/ 0 60000 65536"/>
              <a:gd name="T13" fmla="*/ 0 60000 65536"/>
              <a:gd name="T14" fmla="*/ 0 60000 65536"/>
              <a:gd name="T15" fmla="*/ 0 60000 65536"/>
              <a:gd name="T16" fmla="*/ 0 60000 65536"/>
              <a:gd name="T17" fmla="*/ 0 60000 65536"/>
              <a:gd name="T18" fmla="*/ 0 w 3128"/>
              <a:gd name="T19" fmla="*/ 0 h 605"/>
              <a:gd name="T20" fmla="*/ 3128 w 3128"/>
              <a:gd name="T21" fmla="*/ 605 h 605"/>
            </a:gdLst>
            <a:ahLst/>
            <a:cxnLst>
              <a:cxn ang="T12">
                <a:pos x="T0" y="T1"/>
              </a:cxn>
              <a:cxn ang="T13">
                <a:pos x="T2" y="T3"/>
              </a:cxn>
              <a:cxn ang="T14">
                <a:pos x="T4" y="T5"/>
              </a:cxn>
              <a:cxn ang="T15">
                <a:pos x="T6" y="T7"/>
              </a:cxn>
              <a:cxn ang="T16">
                <a:pos x="T8" y="T9"/>
              </a:cxn>
              <a:cxn ang="T17">
                <a:pos x="T10" y="T11"/>
              </a:cxn>
            </a:cxnLst>
            <a:rect l="T18" t="T19" r="T20" b="T21"/>
            <a:pathLst>
              <a:path w="3128" h="605">
                <a:moveTo>
                  <a:pt x="2826" y="0"/>
                </a:moveTo>
                <a:cubicBezTo>
                  <a:pt x="0" y="0"/>
                  <a:pt x="0" y="0"/>
                  <a:pt x="0" y="0"/>
                </a:cubicBezTo>
                <a:cubicBezTo>
                  <a:pt x="0" y="605"/>
                  <a:pt x="0" y="605"/>
                  <a:pt x="0" y="605"/>
                </a:cubicBezTo>
                <a:cubicBezTo>
                  <a:pt x="2826" y="605"/>
                  <a:pt x="2826" y="605"/>
                  <a:pt x="2826" y="605"/>
                </a:cubicBezTo>
                <a:cubicBezTo>
                  <a:pt x="2993" y="605"/>
                  <a:pt x="3128" y="470"/>
                  <a:pt x="3128" y="303"/>
                </a:cubicBezTo>
                <a:cubicBezTo>
                  <a:pt x="3128" y="136"/>
                  <a:pt x="2993" y="0"/>
                  <a:pt x="2826" y="0"/>
                </a:cubicBezTo>
                <a:close/>
              </a:path>
            </a:pathLst>
          </a:custGeom>
          <a:solidFill>
            <a:srgbClr val="086A46"/>
          </a:solidFill>
          <a:ln w="57150">
            <a:gradFill>
              <a:gsLst>
                <a:gs pos="0">
                  <a:schemeClr val="bg1"/>
                </a:gs>
                <a:gs pos="100000">
                  <a:schemeClr val="bg1">
                    <a:lumMod val="85000"/>
                  </a:schemeClr>
                </a:gs>
              </a:gsLst>
              <a:lin ang="5400000" scaled="0"/>
            </a:gra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ts val="132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white"/>
              </a:solidFill>
              <a:effectLst/>
              <a:uLnTx/>
              <a:uFillTx/>
              <a:latin typeface="造字工房悦黑体验版纤细体"/>
              <a:ea typeface="+mn-ea"/>
              <a:cs typeface="+mn-ea"/>
              <a:sym typeface="+mn-lt"/>
            </a:endParaRPr>
          </a:p>
        </p:txBody>
      </p:sp>
      <p:sp>
        <p:nvSpPr>
          <p:cNvPr id="16" name="TextBox 97"/>
          <p:cNvSpPr txBox="1"/>
          <p:nvPr/>
        </p:nvSpPr>
        <p:spPr>
          <a:xfrm>
            <a:off x="5200976" y="969374"/>
            <a:ext cx="1073841" cy="648183"/>
          </a:xfrm>
          <a:prstGeom prst="rect">
            <a:avLst/>
          </a:prstGeom>
          <a:noFill/>
        </p:spPr>
        <p:txBody>
          <a:bodyPr wrap="square" lIns="245675" tIns="122837" rIns="245675" bIns="122837"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600" b="1" i="0" u="none" strike="noStrike" kern="1200" cap="none" spc="0" normalizeH="0" baseline="0" noProof="0" dirty="0">
                <a:ln>
                  <a:noFill/>
                </a:ln>
                <a:solidFill>
                  <a:prstClr val="white"/>
                </a:solidFill>
                <a:effectLst/>
                <a:uLnTx/>
                <a:uFillTx/>
                <a:latin typeface="造字工房悦黑体验版纤细体"/>
                <a:cs typeface="+mn-ea"/>
                <a:sym typeface="+mn-lt"/>
              </a:rPr>
              <a:t>05</a:t>
            </a:r>
            <a:endParaRPr kumimoji="0" lang="zh-CN" altLang="en-US" sz="2600" b="1" i="0" u="none" strike="noStrike" kern="1200" cap="none" spc="0" normalizeH="0" baseline="0" noProof="0" dirty="0">
              <a:ln>
                <a:noFill/>
              </a:ln>
              <a:solidFill>
                <a:prstClr val="white"/>
              </a:solidFill>
              <a:effectLst/>
              <a:uLnTx/>
              <a:uFillTx/>
              <a:latin typeface="造字工房悦黑体验版纤细体"/>
              <a:cs typeface="+mn-ea"/>
              <a:sym typeface="+mn-lt"/>
            </a:endParaRPr>
          </a:p>
        </p:txBody>
      </p:sp>
      <p:sp>
        <p:nvSpPr>
          <p:cNvPr id="35" name="TextBox 145"/>
          <p:cNvSpPr txBox="1"/>
          <p:nvPr/>
        </p:nvSpPr>
        <p:spPr>
          <a:xfrm>
            <a:off x="5958629" y="1098864"/>
            <a:ext cx="3521098" cy="441128"/>
          </a:xfrm>
          <a:prstGeom prst="rect">
            <a:avLst/>
          </a:prstGeom>
          <a:noFill/>
        </p:spPr>
        <p:txBody>
          <a:bodyPr wrap="square" lIns="162544" tIns="81271" rIns="162544" bIns="81271" rtlCol="0">
            <a:spAutoFit/>
          </a:bodyPr>
          <a:lstStyle/>
          <a:p>
            <a:pPr lvl="0" algn="ctr"/>
            <a:r>
              <a:rPr lang="en-GB" altLang="zh-CN" sz="900" dirty="0">
                <a:solidFill>
                  <a:prstClr val="white"/>
                </a:solidFill>
                <a:cs typeface="+mn-ea"/>
                <a:sym typeface="+mn-lt"/>
              </a:rPr>
              <a:t>Traveling time to access water resources has reduced from 5 hour to less than half an hour (especially for women &amp; girls) </a:t>
            </a:r>
          </a:p>
        </p:txBody>
      </p:sp>
      <p:pic>
        <p:nvPicPr>
          <p:cNvPr id="30" name="Picture 30_1_1"/>
          <p:cNvPicPr>
            <a:picLocks noChangeAspect="1"/>
          </p:cNvPicPr>
          <p:nvPr/>
        </p:nvPicPr>
        <p:blipFill rotWithShape="1">
          <a:blip r:embed="rId14" cstate="print">
            <a:extLst>
              <a:ext uri="{28A0092B-C50C-407E-A947-70E740481C1C}">
                <a14:useLocalDpi xmlns:a14="http://schemas.microsoft.com/office/drawing/2010/main" val="0"/>
              </a:ext>
            </a:extLst>
          </a:blip>
          <a:srcRect l="34744" t="48165" r="42304" b="1110"/>
          <a:stretch>
            <a:fillRect/>
          </a:stretch>
        </p:blipFill>
        <p:spPr>
          <a:xfrm>
            <a:off x="-62650" y="0"/>
            <a:ext cx="754310" cy="937712"/>
          </a:xfrm>
          <a:prstGeom prst="rect">
            <a:avLst/>
          </a:prstGeom>
        </p:spPr>
      </p:pic>
      <p:sp>
        <p:nvSpPr>
          <p:cNvPr id="41" name="TextBox 34_1_1_1"/>
          <p:cNvSpPr txBox="1"/>
          <p:nvPr/>
        </p:nvSpPr>
        <p:spPr>
          <a:xfrm>
            <a:off x="691661" y="264868"/>
            <a:ext cx="3956540" cy="584775"/>
          </a:xfrm>
          <a:prstGeom prst="rect">
            <a:avLst/>
          </a:prstGeom>
          <a:noFill/>
        </p:spPr>
        <p:txBody>
          <a:bodyPr wrap="square" rtlCol="0">
            <a:spAutoFit/>
          </a:bodyPr>
          <a:lstStyle>
            <a:defPPr>
              <a:defRPr lang="zh-CN"/>
            </a:defPPr>
            <a:lvl1pPr>
              <a:defRPr sz="3000" b="1">
                <a:solidFill>
                  <a:schemeClr val="tx1">
                    <a:lumMod val="85000"/>
                    <a:lumOff val="15000"/>
                  </a:schemeClr>
                </a:solidFill>
                <a:latin typeface="Arial" panose="020B0604020202020204"/>
                <a:ea typeface="Microsoft YaHei" panose="020B0503020204020204" pitchFamily="34" charset="-122"/>
                <a:cs typeface="Microsoft YaHei" panose="020B0503020204020204" pitchFamily="34" charset="-122"/>
              </a:defRPr>
            </a:lvl1pPr>
          </a:lstStyle>
          <a:p>
            <a:pPr lvl="0"/>
            <a:r>
              <a:rPr lang="en-US" altLang="zh-CN" sz="1600" dirty="0">
                <a:solidFill>
                  <a:prstClr val="black">
                    <a:lumMod val="85000"/>
                    <a:lumOff val="15000"/>
                  </a:prstClr>
                </a:solidFill>
                <a:latin typeface="造字工房悦黑体验版纤细体"/>
                <a:ea typeface="+mn-ea"/>
                <a:cs typeface="+mn-ea"/>
                <a:sym typeface="+mn-lt"/>
              </a:rPr>
              <a:t>Water Resources Development &amp; Management Cont.</a:t>
            </a:r>
            <a:endParaRPr kumimoji="0" lang="zh-CN" altLang="en-US" sz="1600" b="1" i="0" u="none" strike="noStrike" kern="1200" cap="none" spc="0" normalizeH="0" baseline="0" noProof="0" dirty="0">
              <a:ln>
                <a:noFill/>
              </a:ln>
              <a:solidFill>
                <a:prstClr val="black">
                  <a:lumMod val="85000"/>
                  <a:lumOff val="15000"/>
                </a:prstClr>
              </a:solidFill>
              <a:effectLst/>
              <a:uLnTx/>
              <a:uFillTx/>
              <a:latin typeface="造字工房悦黑体验版纤细体"/>
              <a:ea typeface="+mn-ea"/>
              <a:cs typeface="+mn-ea"/>
              <a:sym typeface="+mn-lt"/>
            </a:endParaRPr>
          </a:p>
        </p:txBody>
      </p:sp>
      <p:sp>
        <p:nvSpPr>
          <p:cNvPr id="2" name="Rectangle 1"/>
          <p:cNvSpPr/>
          <p:nvPr/>
        </p:nvSpPr>
        <p:spPr>
          <a:xfrm>
            <a:off x="6241973" y="26370"/>
            <a:ext cx="5890156" cy="584775"/>
          </a:xfrm>
          <a:prstGeom prst="rect">
            <a:avLst/>
          </a:prstGeom>
          <a:solidFill>
            <a:schemeClr val="accent1">
              <a:lumMod val="50000"/>
            </a:schemeClr>
          </a:solidFill>
        </p:spPr>
        <p:txBody>
          <a:bodyPr wrap="square">
            <a:spAutoFit/>
          </a:bodyPr>
          <a:lstStyle/>
          <a:p>
            <a:r>
              <a:rPr lang="en-GB" sz="1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As a result of water resource development and management intervention, the following key results were achieved</a:t>
            </a:r>
            <a:endParaRPr lang="en-GB"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5"/>
</p:tagLst>
</file>

<file path=ppt/tags/tag20.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5"/>
</p:tagLst>
</file>

<file path=ppt/tags/tag4.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1016142038"/>
  <p:tag name="MH_LIBRARY" val="GRAPHIC"/>
  <p:tag name="MH_TYPE" val="Text"/>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aezg3if">
      <a:majorFont>
        <a:latin typeface="造字工房悦黑体验版纤细体"/>
        <a:ea typeface="造字工房悦黑体验版纤细体"/>
        <a:cs typeface=""/>
      </a:majorFont>
      <a:minorFont>
        <a:latin typeface="造字工房悦黑体验版纤细体"/>
        <a:ea typeface="造字工房悦黑体验版纤细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mig2e0w">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bfxqyqh">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2516</Words>
  <Application>Microsoft Office PowerPoint</Application>
  <PresentationFormat>Widescreen</PresentationFormat>
  <Paragraphs>313</Paragraphs>
  <Slides>29</Slides>
  <Notes>23</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2</vt:i4>
      </vt:variant>
      <vt:variant>
        <vt:lpstr>Slide Titles</vt:lpstr>
      </vt:variant>
      <vt:variant>
        <vt:i4>29</vt:i4>
      </vt:variant>
    </vt:vector>
  </HeadingPairs>
  <TitlesOfParts>
    <vt:vector size="45" baseType="lpstr">
      <vt:lpstr>等线</vt:lpstr>
      <vt:lpstr>等线</vt:lpstr>
      <vt:lpstr>Microsoft YaHei</vt:lpstr>
      <vt:lpstr>Microsoft YaHei</vt:lpstr>
      <vt:lpstr>Arial</vt:lpstr>
      <vt:lpstr>Arial Black</vt:lpstr>
      <vt:lpstr>Calibri</vt:lpstr>
      <vt:lpstr>Calibri Light</vt:lpstr>
      <vt:lpstr>Times New Roman</vt:lpstr>
      <vt:lpstr>造字工房悦黑体验版纤细体</vt:lpstr>
      <vt:lpstr>Office Theme</vt:lpstr>
      <vt:lpstr>www.freeppt7.com</vt:lpstr>
      <vt:lpstr>www.jpppt.com</vt:lpstr>
      <vt:lpstr>第一PPT，www.1ppt.com</vt:lpstr>
      <vt:lpstr>Slide</vt:lpstr>
      <vt:lpstr>PDF</vt:lpstr>
      <vt:lpstr>16th IDDRSI Platform Steering Committee Meeting</vt:lpstr>
      <vt:lpstr>PowerPoint Presentation</vt:lpstr>
      <vt:lpstr>PowerPoint Presentation</vt:lpstr>
      <vt:lpstr>PowerPoint Presentation</vt:lpstr>
      <vt:lpstr>Profile of all DRI projects in Ethiopia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Performance along the Recommendations of 15th PSC</vt:lpstr>
      <vt:lpstr>Performance along the Recommendations of 15th PSC ..Contd..,</vt:lpstr>
      <vt:lpstr>PowerPoint Presentation</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Jemal Mensur</cp:lastModifiedBy>
  <cp:revision>31</cp:revision>
  <dcterms:created xsi:type="dcterms:W3CDTF">2016-04-16T05:30:00Z</dcterms:created>
  <dcterms:modified xsi:type="dcterms:W3CDTF">2023-11-22T07:45:20Z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64B762B70DE144ACADD70BA5BBE33888_12</vt:lpwstr>
  </property>
  <property fmtid="{D5CDD505-2E9C-101B-9397-08002B2CF9AE}" pid="3" name="KSOProductBuildVer">
    <vt:lpwstr>1033-12.2.0.13306</vt:lpwstr>
  </property>
</Properties>
</file>