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279" r:id="rId3"/>
    <p:sldId id="273" r:id="rId4"/>
    <p:sldId id="276" r:id="rId5"/>
    <p:sldId id="275" r:id="rId6"/>
    <p:sldId id="277" r:id="rId7"/>
    <p:sldId id="278" r:id="rId8"/>
    <p:sldId id="280" r:id="rId9"/>
    <p:sldId id="283" r:id="rId10"/>
    <p:sldId id="282" r:id="rId11"/>
    <p:sldId id="281" r:id="rId12"/>
    <p:sldId id="256" r:id="rId13"/>
    <p:sldId id="257" r:id="rId14"/>
    <p:sldId id="258" r:id="rId15"/>
    <p:sldId id="259" r:id="rId16"/>
    <p:sldId id="274" r:id="rId17"/>
    <p:sldId id="260" r:id="rId18"/>
    <p:sldId id="261" r:id="rId19"/>
    <p:sldId id="262" r:id="rId20"/>
    <p:sldId id="263" r:id="rId21"/>
    <p:sldId id="264" r:id="rId22"/>
    <p:sldId id="265" r:id="rId23"/>
    <p:sldId id="266" r:id="rId24"/>
    <p:sldId id="267" r:id="rId25"/>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p:restoredTop sz="96405"/>
  </p:normalViewPr>
  <p:slideViewPr>
    <p:cSldViewPr snapToGrid="0">
      <p:cViewPr varScale="1">
        <p:scale>
          <a:sx n="109" d="100"/>
          <a:sy n="109" d="100"/>
        </p:scale>
        <p:origin x="216"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E270-B464-CD21-6254-384E0087A63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KE"/>
          </a:p>
        </p:txBody>
      </p:sp>
      <p:sp>
        <p:nvSpPr>
          <p:cNvPr id="3" name="Subtitle 2">
            <a:extLst>
              <a:ext uri="{FF2B5EF4-FFF2-40B4-BE49-F238E27FC236}">
                <a16:creationId xmlns:a16="http://schemas.microsoft.com/office/drawing/2014/main" id="{A24FDA6F-89A5-A0E1-8637-13B9E017DB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KE"/>
          </a:p>
        </p:txBody>
      </p:sp>
      <p:sp>
        <p:nvSpPr>
          <p:cNvPr id="4" name="Date Placeholder 3">
            <a:extLst>
              <a:ext uri="{FF2B5EF4-FFF2-40B4-BE49-F238E27FC236}">
                <a16:creationId xmlns:a16="http://schemas.microsoft.com/office/drawing/2014/main" id="{B860FEAC-E402-9599-690B-257AEED80D09}"/>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5" name="Footer Placeholder 4">
            <a:extLst>
              <a:ext uri="{FF2B5EF4-FFF2-40B4-BE49-F238E27FC236}">
                <a16:creationId xmlns:a16="http://schemas.microsoft.com/office/drawing/2014/main" id="{4B7856E8-B04E-CB26-3462-D13CAD3161B4}"/>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E70506CF-63F9-93C0-315F-EDB99F14E982}"/>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2310893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0992-F12F-EF3A-8D19-76B2833CFC45}"/>
              </a:ext>
            </a:extLst>
          </p:cNvPr>
          <p:cNvSpPr>
            <a:spLocks noGrp="1"/>
          </p:cNvSpPr>
          <p:nvPr>
            <p:ph type="title"/>
          </p:nvPr>
        </p:nvSpPr>
        <p:spPr/>
        <p:txBody>
          <a:bodyPr/>
          <a:lstStyle/>
          <a:p>
            <a:r>
              <a:rPr lang="en-GB"/>
              <a:t>Click to edit Master title style</a:t>
            </a:r>
            <a:endParaRPr lang="en-KE"/>
          </a:p>
        </p:txBody>
      </p:sp>
      <p:sp>
        <p:nvSpPr>
          <p:cNvPr id="3" name="Vertical Text Placeholder 2">
            <a:extLst>
              <a:ext uri="{FF2B5EF4-FFF2-40B4-BE49-F238E27FC236}">
                <a16:creationId xmlns:a16="http://schemas.microsoft.com/office/drawing/2014/main" id="{B795FEA8-021E-DA78-E469-E60FF0B936E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00927471-883D-03C5-A320-E89DC33266E3}"/>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5" name="Footer Placeholder 4">
            <a:extLst>
              <a:ext uri="{FF2B5EF4-FFF2-40B4-BE49-F238E27FC236}">
                <a16:creationId xmlns:a16="http://schemas.microsoft.com/office/drawing/2014/main" id="{81F55384-6B80-1EB5-8049-488BECECFF63}"/>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B7DE1A79-F5B6-6019-CD1F-33DC57D2A8D2}"/>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189828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E6AE3B-DBD2-89CE-A7E6-B5CB00A1A37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KE"/>
          </a:p>
        </p:txBody>
      </p:sp>
      <p:sp>
        <p:nvSpPr>
          <p:cNvPr id="3" name="Vertical Text Placeholder 2">
            <a:extLst>
              <a:ext uri="{FF2B5EF4-FFF2-40B4-BE49-F238E27FC236}">
                <a16:creationId xmlns:a16="http://schemas.microsoft.com/office/drawing/2014/main" id="{554136E2-38FB-9FA3-3181-781B5D8CEC4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8D97103C-5E72-8CE5-4176-9E11AA1ABB1C}"/>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5" name="Footer Placeholder 4">
            <a:extLst>
              <a:ext uri="{FF2B5EF4-FFF2-40B4-BE49-F238E27FC236}">
                <a16:creationId xmlns:a16="http://schemas.microsoft.com/office/drawing/2014/main" id="{2465505E-BC0D-FDBD-9340-823F804475A4}"/>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FB23E397-C5D4-DB38-D2D7-615887B73479}"/>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137600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82475-8C7F-ABAD-8C22-5257DEBC0EE9}"/>
              </a:ext>
            </a:extLst>
          </p:cNvPr>
          <p:cNvSpPr>
            <a:spLocks noGrp="1"/>
          </p:cNvSpPr>
          <p:nvPr>
            <p:ph type="title"/>
          </p:nvPr>
        </p:nvSpPr>
        <p:spPr/>
        <p:txBody>
          <a:bodyPr/>
          <a:lstStyle/>
          <a:p>
            <a:r>
              <a:rPr lang="en-GB"/>
              <a:t>Click to edit Master title style</a:t>
            </a:r>
            <a:endParaRPr lang="en-KE"/>
          </a:p>
        </p:txBody>
      </p:sp>
      <p:sp>
        <p:nvSpPr>
          <p:cNvPr id="3" name="Content Placeholder 2">
            <a:extLst>
              <a:ext uri="{FF2B5EF4-FFF2-40B4-BE49-F238E27FC236}">
                <a16:creationId xmlns:a16="http://schemas.microsoft.com/office/drawing/2014/main" id="{B5BC6CDD-8FB5-C3D7-9221-FC714F2BAAA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5E425842-4BBE-70C9-4FC0-53BB61DFF130}"/>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5" name="Footer Placeholder 4">
            <a:extLst>
              <a:ext uri="{FF2B5EF4-FFF2-40B4-BE49-F238E27FC236}">
                <a16:creationId xmlns:a16="http://schemas.microsoft.com/office/drawing/2014/main" id="{B1808E86-4BDF-48C1-37D4-1AE9315CDE70}"/>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BCAC0B0C-E39C-AB1E-03E8-50CFB3485D87}"/>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89440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76D32-B3D2-D7ED-6E19-44523E814C9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KE"/>
          </a:p>
        </p:txBody>
      </p:sp>
      <p:sp>
        <p:nvSpPr>
          <p:cNvPr id="3" name="Text Placeholder 2">
            <a:extLst>
              <a:ext uri="{FF2B5EF4-FFF2-40B4-BE49-F238E27FC236}">
                <a16:creationId xmlns:a16="http://schemas.microsoft.com/office/drawing/2014/main" id="{58662F8D-F01C-EB64-E37A-7E0135C4EF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9D9265F-8987-AB8E-DE08-76CD3CA274F7}"/>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5" name="Footer Placeholder 4">
            <a:extLst>
              <a:ext uri="{FF2B5EF4-FFF2-40B4-BE49-F238E27FC236}">
                <a16:creationId xmlns:a16="http://schemas.microsoft.com/office/drawing/2014/main" id="{872C0E42-DCEB-2F35-1545-705804835F59}"/>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C67A4BE2-B6CD-6887-0EED-E4C7D71DBC7D}"/>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316024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DF5EB-63B7-550D-BF66-B4F336F4692E}"/>
              </a:ext>
            </a:extLst>
          </p:cNvPr>
          <p:cNvSpPr>
            <a:spLocks noGrp="1"/>
          </p:cNvSpPr>
          <p:nvPr>
            <p:ph type="title"/>
          </p:nvPr>
        </p:nvSpPr>
        <p:spPr/>
        <p:txBody>
          <a:bodyPr/>
          <a:lstStyle/>
          <a:p>
            <a:r>
              <a:rPr lang="en-GB"/>
              <a:t>Click to edit Master title style</a:t>
            </a:r>
            <a:endParaRPr lang="en-KE"/>
          </a:p>
        </p:txBody>
      </p:sp>
      <p:sp>
        <p:nvSpPr>
          <p:cNvPr id="3" name="Content Placeholder 2">
            <a:extLst>
              <a:ext uri="{FF2B5EF4-FFF2-40B4-BE49-F238E27FC236}">
                <a16:creationId xmlns:a16="http://schemas.microsoft.com/office/drawing/2014/main" id="{6553265A-901D-7AEE-ACE8-C00798A51B5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Content Placeholder 3">
            <a:extLst>
              <a:ext uri="{FF2B5EF4-FFF2-40B4-BE49-F238E27FC236}">
                <a16:creationId xmlns:a16="http://schemas.microsoft.com/office/drawing/2014/main" id="{0770C34E-3D94-16E7-33B7-F15CEDE8A8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5" name="Date Placeholder 4">
            <a:extLst>
              <a:ext uri="{FF2B5EF4-FFF2-40B4-BE49-F238E27FC236}">
                <a16:creationId xmlns:a16="http://schemas.microsoft.com/office/drawing/2014/main" id="{00C61348-D53E-6895-AF06-BD53D669D880}"/>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6" name="Footer Placeholder 5">
            <a:extLst>
              <a:ext uri="{FF2B5EF4-FFF2-40B4-BE49-F238E27FC236}">
                <a16:creationId xmlns:a16="http://schemas.microsoft.com/office/drawing/2014/main" id="{D0332F2D-73E8-C91C-5D91-6460256FA083}"/>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744A401F-2016-C8E1-D17E-1DACD98F4FEA}"/>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310893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3131E-BA19-78E2-5ED3-B6B58051E85D}"/>
              </a:ext>
            </a:extLst>
          </p:cNvPr>
          <p:cNvSpPr>
            <a:spLocks noGrp="1"/>
          </p:cNvSpPr>
          <p:nvPr>
            <p:ph type="title"/>
          </p:nvPr>
        </p:nvSpPr>
        <p:spPr>
          <a:xfrm>
            <a:off x="839788" y="365125"/>
            <a:ext cx="10515600" cy="1325563"/>
          </a:xfrm>
        </p:spPr>
        <p:txBody>
          <a:bodyPr/>
          <a:lstStyle/>
          <a:p>
            <a:r>
              <a:rPr lang="en-GB"/>
              <a:t>Click to edit Master title style</a:t>
            </a:r>
            <a:endParaRPr lang="en-KE"/>
          </a:p>
        </p:txBody>
      </p:sp>
      <p:sp>
        <p:nvSpPr>
          <p:cNvPr id="3" name="Text Placeholder 2">
            <a:extLst>
              <a:ext uri="{FF2B5EF4-FFF2-40B4-BE49-F238E27FC236}">
                <a16:creationId xmlns:a16="http://schemas.microsoft.com/office/drawing/2014/main" id="{6312276B-F3C5-8207-B059-1CF21B5751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E0414DD-1303-186B-B5BE-7A155236BB3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5" name="Text Placeholder 4">
            <a:extLst>
              <a:ext uri="{FF2B5EF4-FFF2-40B4-BE49-F238E27FC236}">
                <a16:creationId xmlns:a16="http://schemas.microsoft.com/office/drawing/2014/main" id="{DCB2EDDB-F3BD-44B7-0C6C-DC6157AC57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C26651D-8213-4E45-C0F8-BCA2ED81BA3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7" name="Date Placeholder 6">
            <a:extLst>
              <a:ext uri="{FF2B5EF4-FFF2-40B4-BE49-F238E27FC236}">
                <a16:creationId xmlns:a16="http://schemas.microsoft.com/office/drawing/2014/main" id="{48564CDA-2618-54B9-812F-407F982D0C89}"/>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8" name="Footer Placeholder 7">
            <a:extLst>
              <a:ext uri="{FF2B5EF4-FFF2-40B4-BE49-F238E27FC236}">
                <a16:creationId xmlns:a16="http://schemas.microsoft.com/office/drawing/2014/main" id="{A51B482C-4268-2220-0F95-3209C54D7B78}"/>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9DD49736-B940-7312-CD84-7475BCFD8123}"/>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367787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0000C-C800-E4D7-0F49-94D9C6B031B5}"/>
              </a:ext>
            </a:extLst>
          </p:cNvPr>
          <p:cNvSpPr>
            <a:spLocks noGrp="1"/>
          </p:cNvSpPr>
          <p:nvPr>
            <p:ph type="title"/>
          </p:nvPr>
        </p:nvSpPr>
        <p:spPr/>
        <p:txBody>
          <a:bodyPr/>
          <a:lstStyle/>
          <a:p>
            <a:r>
              <a:rPr lang="en-GB"/>
              <a:t>Click to edit Master title style</a:t>
            </a:r>
            <a:endParaRPr lang="en-KE"/>
          </a:p>
        </p:txBody>
      </p:sp>
      <p:sp>
        <p:nvSpPr>
          <p:cNvPr id="3" name="Date Placeholder 2">
            <a:extLst>
              <a:ext uri="{FF2B5EF4-FFF2-40B4-BE49-F238E27FC236}">
                <a16:creationId xmlns:a16="http://schemas.microsoft.com/office/drawing/2014/main" id="{48668709-3B23-C206-7371-EB27EE0349B0}"/>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4" name="Footer Placeholder 3">
            <a:extLst>
              <a:ext uri="{FF2B5EF4-FFF2-40B4-BE49-F238E27FC236}">
                <a16:creationId xmlns:a16="http://schemas.microsoft.com/office/drawing/2014/main" id="{9035D975-563E-5643-1213-5C7F538E87E4}"/>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2775C1E9-4C35-1787-FED4-81C434147106}"/>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188919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838617-5CB6-6482-8F96-655987607B16}"/>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3" name="Footer Placeholder 2">
            <a:extLst>
              <a:ext uri="{FF2B5EF4-FFF2-40B4-BE49-F238E27FC236}">
                <a16:creationId xmlns:a16="http://schemas.microsoft.com/office/drawing/2014/main" id="{96531869-9B88-826B-DB77-1372B8C174EA}"/>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587E6E46-0ABC-7E20-1FA4-77EDADD43451}"/>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2610638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AED44-166D-90C2-F7F6-7F3ADBFE3D5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KE"/>
          </a:p>
        </p:txBody>
      </p:sp>
      <p:sp>
        <p:nvSpPr>
          <p:cNvPr id="3" name="Content Placeholder 2">
            <a:extLst>
              <a:ext uri="{FF2B5EF4-FFF2-40B4-BE49-F238E27FC236}">
                <a16:creationId xmlns:a16="http://schemas.microsoft.com/office/drawing/2014/main" id="{136EDA68-CEE0-5980-19CA-258E81C3E9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Text Placeholder 3">
            <a:extLst>
              <a:ext uri="{FF2B5EF4-FFF2-40B4-BE49-F238E27FC236}">
                <a16:creationId xmlns:a16="http://schemas.microsoft.com/office/drawing/2014/main" id="{488984B3-E440-A736-0DB8-70783B5368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CDB661D-64CD-BA4E-6D81-D5D4B7EB57E3}"/>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6" name="Footer Placeholder 5">
            <a:extLst>
              <a:ext uri="{FF2B5EF4-FFF2-40B4-BE49-F238E27FC236}">
                <a16:creationId xmlns:a16="http://schemas.microsoft.com/office/drawing/2014/main" id="{D63D6468-140B-E16D-7BEA-26392E2C8F10}"/>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9E599269-64E4-3788-1D7D-D2B18EB79CD7}"/>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107124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BED3E-9870-917B-B7D0-D5D050B35F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KE"/>
          </a:p>
        </p:txBody>
      </p:sp>
      <p:sp>
        <p:nvSpPr>
          <p:cNvPr id="3" name="Picture Placeholder 2">
            <a:extLst>
              <a:ext uri="{FF2B5EF4-FFF2-40B4-BE49-F238E27FC236}">
                <a16:creationId xmlns:a16="http://schemas.microsoft.com/office/drawing/2014/main" id="{F2D39D86-DB92-FA16-AEF5-A5D278CF95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B1817221-F017-A750-D44E-4751913B1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FD99FB6-F5AA-ED32-3D02-5915215EC553}"/>
              </a:ext>
            </a:extLst>
          </p:cNvPr>
          <p:cNvSpPr>
            <a:spLocks noGrp="1"/>
          </p:cNvSpPr>
          <p:nvPr>
            <p:ph type="dt" sz="half" idx="10"/>
          </p:nvPr>
        </p:nvSpPr>
        <p:spPr/>
        <p:txBody>
          <a:bodyPr/>
          <a:lstStyle/>
          <a:p>
            <a:fld id="{F44E29C4-F07C-DA44-BF36-74C71F23180A}" type="datetimeFigureOut">
              <a:rPr lang="en-KE" smtClean="0"/>
              <a:t>22/11/2023</a:t>
            </a:fld>
            <a:endParaRPr lang="en-KE"/>
          </a:p>
        </p:txBody>
      </p:sp>
      <p:sp>
        <p:nvSpPr>
          <p:cNvPr id="6" name="Footer Placeholder 5">
            <a:extLst>
              <a:ext uri="{FF2B5EF4-FFF2-40B4-BE49-F238E27FC236}">
                <a16:creationId xmlns:a16="http://schemas.microsoft.com/office/drawing/2014/main" id="{F9ED920C-212D-2A92-8B02-E3F74B44CB44}"/>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1CC32969-452C-19A3-E4CC-7C3FDA7AE090}"/>
              </a:ext>
            </a:extLst>
          </p:cNvPr>
          <p:cNvSpPr>
            <a:spLocks noGrp="1"/>
          </p:cNvSpPr>
          <p:nvPr>
            <p:ph type="sldNum" sz="quarter" idx="12"/>
          </p:nvPr>
        </p:nvSpPr>
        <p:spPr/>
        <p:txBody>
          <a:bodyPr/>
          <a:lstStyle/>
          <a:p>
            <a:fld id="{8C8A6AE8-6CB6-A647-A979-0B0ACEF84B4B}" type="slidenum">
              <a:rPr lang="en-KE" smtClean="0"/>
              <a:t>‹#›</a:t>
            </a:fld>
            <a:endParaRPr lang="en-KE"/>
          </a:p>
        </p:txBody>
      </p:sp>
    </p:spTree>
    <p:extLst>
      <p:ext uri="{BB962C8B-B14F-4D97-AF65-F5344CB8AC3E}">
        <p14:creationId xmlns:p14="http://schemas.microsoft.com/office/powerpoint/2010/main" val="342658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715455-85F5-C945-8AE7-709941FAE6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KE"/>
          </a:p>
        </p:txBody>
      </p:sp>
      <p:sp>
        <p:nvSpPr>
          <p:cNvPr id="3" name="Text Placeholder 2">
            <a:extLst>
              <a:ext uri="{FF2B5EF4-FFF2-40B4-BE49-F238E27FC236}">
                <a16:creationId xmlns:a16="http://schemas.microsoft.com/office/drawing/2014/main" id="{5F8715CA-4231-6A68-089D-EBDF3F4DEA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826B4E41-72DF-9080-CF0A-0205F2EA04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E29C4-F07C-DA44-BF36-74C71F23180A}" type="datetimeFigureOut">
              <a:rPr lang="en-KE" smtClean="0"/>
              <a:t>22/11/2023</a:t>
            </a:fld>
            <a:endParaRPr lang="en-KE"/>
          </a:p>
        </p:txBody>
      </p:sp>
      <p:sp>
        <p:nvSpPr>
          <p:cNvPr id="5" name="Footer Placeholder 4">
            <a:extLst>
              <a:ext uri="{FF2B5EF4-FFF2-40B4-BE49-F238E27FC236}">
                <a16:creationId xmlns:a16="http://schemas.microsoft.com/office/drawing/2014/main" id="{B47528CD-8A30-E150-F42C-6883F44CE3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C19D75D3-2FE5-1191-77F0-17F38B951C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A6AE8-6CB6-A647-A979-0B0ACEF84B4B}" type="slidenum">
              <a:rPr lang="en-KE" smtClean="0"/>
              <a:t>‹#›</a:t>
            </a:fld>
            <a:endParaRPr lang="en-KE"/>
          </a:p>
        </p:txBody>
      </p:sp>
    </p:spTree>
    <p:extLst>
      <p:ext uri="{BB962C8B-B14F-4D97-AF65-F5344CB8AC3E}">
        <p14:creationId xmlns:p14="http://schemas.microsoft.com/office/powerpoint/2010/main" val="174064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0.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507935-9FB4-F265-8473-5EDB48D640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5210" y="961292"/>
            <a:ext cx="1615928" cy="1348153"/>
          </a:xfrm>
          <a:prstGeom prst="rect">
            <a:avLst/>
          </a:prstGeom>
        </p:spPr>
      </p:pic>
      <p:sp>
        <p:nvSpPr>
          <p:cNvPr id="7" name="TextBox 6">
            <a:extLst>
              <a:ext uri="{FF2B5EF4-FFF2-40B4-BE49-F238E27FC236}">
                <a16:creationId xmlns:a16="http://schemas.microsoft.com/office/drawing/2014/main" id="{E66649D4-5DAD-57E3-E068-487328B6A432}"/>
              </a:ext>
            </a:extLst>
          </p:cNvPr>
          <p:cNvSpPr txBox="1"/>
          <p:nvPr/>
        </p:nvSpPr>
        <p:spPr>
          <a:xfrm>
            <a:off x="1483078" y="2737253"/>
            <a:ext cx="8000864" cy="630814"/>
          </a:xfrm>
          <a:prstGeom prst="rect">
            <a:avLst/>
          </a:prstGeom>
          <a:noFill/>
        </p:spPr>
        <p:txBody>
          <a:bodyPr wrap="square">
            <a:spAutoFit/>
          </a:bodyPr>
          <a:lstStyle/>
          <a:p>
            <a:pPr algn="ctr">
              <a:lnSpc>
                <a:spcPct val="150000"/>
              </a:lnSpc>
            </a:pPr>
            <a:r>
              <a:rPr lang="en-KE" sz="2600" b="1" i="1" dirty="0">
                <a:solidFill>
                  <a:schemeClr val="accent1">
                    <a:lumMod val="50000"/>
                  </a:schemeClr>
                </a:solidFill>
                <a:effectLst/>
                <a:latin typeface="Baskerville" panose="02020502070401020303" pitchFamily="18" charset="0"/>
                <a:ea typeface="Baskerville" panose="02020502070401020303" pitchFamily="18" charset="0"/>
              </a:rPr>
              <a:t>IGAD Resilience Index (IRI)</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ECD491A-2654-EA32-79CA-FE314704E219}"/>
                  </a:ext>
                </a:extLst>
              </p:cNvPr>
              <p:cNvSpPr txBox="1"/>
              <p:nvPr/>
            </p:nvSpPr>
            <p:spPr>
              <a:xfrm>
                <a:off x="1986954" y="5240966"/>
                <a:ext cx="7496988" cy="43088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200" b="1" i="1" smtClean="0">
                          <a:latin typeface="Cambria Math" panose="02040503050406030204" pitchFamily="18" charset="0"/>
                        </a:rPr>
                        <m:t>𝑾</m:t>
                      </m:r>
                      <m:r>
                        <a:rPr lang="en-KE" sz="2200" b="1" i="1" smtClean="0">
                          <a:latin typeface="Cambria Math" panose="02040503050406030204" pitchFamily="18" charset="0"/>
                        </a:rPr>
                        <m:t>𝒆𝒍𝒍</m:t>
                      </m:r>
                      <m:r>
                        <a:rPr lang="en-KE" sz="2200" b="1" i="0">
                          <a:latin typeface="Cambria Math" panose="02040503050406030204" pitchFamily="18" charset="0"/>
                        </a:rPr>
                        <m:t>−</m:t>
                      </m:r>
                      <m:r>
                        <a:rPr lang="en-KE" sz="2200" b="1" i="1">
                          <a:latin typeface="Cambria Math" panose="02040503050406030204" pitchFamily="18" charset="0"/>
                        </a:rPr>
                        <m:t>𝒃𝒆𝒊𝒏𝒈</m:t>
                      </m:r>
                      <m:r>
                        <a:rPr lang="en-KE" sz="2200" b="1" i="0">
                          <a:latin typeface="Cambria Math" panose="02040503050406030204" pitchFamily="18" charset="0"/>
                        </a:rPr>
                        <m:t>=</m:t>
                      </m:r>
                      <m:r>
                        <a:rPr lang="en-KE" sz="2200" b="1" i="1">
                          <a:latin typeface="Cambria Math" panose="02040503050406030204" pitchFamily="18" charset="0"/>
                        </a:rPr>
                        <m:t>𝒇</m:t>
                      </m:r>
                      <m:d>
                        <m:dPr>
                          <m:ctrlPr>
                            <a:rPr lang="en-KE" sz="2200" b="1" i="1">
                              <a:solidFill>
                                <a:srgbClr val="836967"/>
                              </a:solidFill>
                              <a:latin typeface="Cambria Math" panose="02040503050406030204" pitchFamily="18" charset="0"/>
                            </a:rPr>
                          </m:ctrlPr>
                        </m:dPr>
                        <m:e>
                          <m:r>
                            <a:rPr lang="en-KE" sz="2200" b="1" i="1">
                              <a:latin typeface="Cambria Math" panose="02040503050406030204" pitchFamily="18" charset="0"/>
                            </a:rPr>
                            <m:t>𝑹𝒆𝒔𝒊𝒍𝒊𝒆𝒏𝒄𝒆</m:t>
                          </m:r>
                          <m:r>
                            <a:rPr lang="en-US" sz="2200" b="1" i="1" smtClean="0">
                              <a:latin typeface="Cambria Math" panose="02040503050406030204" pitchFamily="18" charset="0"/>
                            </a:rPr>
                            <m:t> </m:t>
                          </m:r>
                          <m:r>
                            <a:rPr lang="en-KE" sz="2200" b="1" i="1">
                              <a:latin typeface="Cambria Math" panose="02040503050406030204" pitchFamily="18" charset="0"/>
                            </a:rPr>
                            <m:t>𝒄𝒂𝒑𝒂𝒄𝒊𝒕𝒚</m:t>
                          </m:r>
                          <m:r>
                            <a:rPr lang="en-KE" sz="2200" b="1" i="0">
                              <a:latin typeface="Cambria Math" panose="02040503050406030204" pitchFamily="18" charset="0"/>
                            </a:rPr>
                            <m:t>,</m:t>
                          </m:r>
                          <m:r>
                            <a:rPr lang="en-KE" sz="2200" b="1" i="1">
                              <a:latin typeface="Cambria Math" panose="02040503050406030204" pitchFamily="18" charset="0"/>
                            </a:rPr>
                            <m:t>𝑺𝒉𝒐𝒄𝒌𝒔</m:t>
                          </m:r>
                        </m:e>
                      </m:d>
                    </m:oMath>
                  </m:oMathPara>
                </a14:m>
                <a:endParaRPr lang="en-KE" sz="2200" b="1" dirty="0"/>
              </a:p>
            </p:txBody>
          </p:sp>
        </mc:Choice>
        <mc:Fallback xmlns="">
          <p:sp>
            <p:nvSpPr>
              <p:cNvPr id="8" name="TextBox 7">
                <a:extLst>
                  <a:ext uri="{FF2B5EF4-FFF2-40B4-BE49-F238E27FC236}">
                    <a16:creationId xmlns:a16="http://schemas.microsoft.com/office/drawing/2014/main" id="{6ECD491A-2654-EA32-79CA-FE314704E219}"/>
                  </a:ext>
                </a:extLst>
              </p:cNvPr>
              <p:cNvSpPr txBox="1">
                <a:spLocks noRot="1" noChangeAspect="1" noMove="1" noResize="1" noEditPoints="1" noAdjustHandles="1" noChangeArrowheads="1" noChangeShapeType="1" noTextEdit="1"/>
              </p:cNvSpPr>
              <p:nvPr/>
            </p:nvSpPr>
            <p:spPr>
              <a:xfrm>
                <a:off x="1986954" y="5240966"/>
                <a:ext cx="7496988" cy="430887"/>
              </a:xfrm>
              <a:prstGeom prst="rect">
                <a:avLst/>
              </a:prstGeom>
              <a:blipFill>
                <a:blip r:embed="rId4"/>
                <a:stretch>
                  <a:fillRect b="-20000"/>
                </a:stretch>
              </a:blipFill>
            </p:spPr>
            <p:txBody>
              <a:bodyPr/>
              <a:lstStyle/>
              <a:p>
                <a:r>
                  <a:rPr lang="en-KE">
                    <a:noFill/>
                  </a:rPr>
                  <a:t> </a:t>
                </a:r>
              </a:p>
            </p:txBody>
          </p:sp>
        </mc:Fallback>
      </mc:AlternateContent>
      <p:sp>
        <p:nvSpPr>
          <p:cNvPr id="2" name="TextBox 1">
            <a:extLst>
              <a:ext uri="{FF2B5EF4-FFF2-40B4-BE49-F238E27FC236}">
                <a16:creationId xmlns:a16="http://schemas.microsoft.com/office/drawing/2014/main" id="{27AE5E85-7571-FBA3-D56C-8B9D8F74CBC2}"/>
              </a:ext>
            </a:extLst>
          </p:cNvPr>
          <p:cNvSpPr txBox="1"/>
          <p:nvPr/>
        </p:nvSpPr>
        <p:spPr>
          <a:xfrm>
            <a:off x="3681046" y="3938954"/>
            <a:ext cx="4114800" cy="707886"/>
          </a:xfrm>
          <a:prstGeom prst="rect">
            <a:avLst/>
          </a:prstGeom>
          <a:noFill/>
        </p:spPr>
        <p:txBody>
          <a:bodyPr wrap="square" rtlCol="0">
            <a:spAutoFit/>
          </a:bodyPr>
          <a:lstStyle/>
          <a:p>
            <a:r>
              <a:rPr lang="en-KE" sz="2000" dirty="0">
                <a:solidFill>
                  <a:schemeClr val="accent3">
                    <a:lumMod val="50000"/>
                  </a:schemeClr>
                </a:solidFill>
                <a:latin typeface="Apple Chancery" panose="03020702040506060504" pitchFamily="66" charset="-79"/>
                <a:cs typeface="Apple Chancery" panose="03020702040506060504" pitchFamily="66" charset="-79"/>
              </a:rPr>
              <a:t>Entebbe, Uganda</a:t>
            </a:r>
          </a:p>
          <a:p>
            <a:r>
              <a:rPr lang="en-KE" sz="2000" dirty="0">
                <a:solidFill>
                  <a:schemeClr val="accent3">
                    <a:lumMod val="50000"/>
                  </a:schemeClr>
                </a:solidFill>
                <a:latin typeface="Apple Chancery" panose="03020702040506060504" pitchFamily="66" charset="-79"/>
                <a:cs typeface="Apple Chancery" panose="03020702040506060504" pitchFamily="66" charset="-79"/>
              </a:rPr>
              <a:t>22 November, 2023</a:t>
            </a:r>
          </a:p>
        </p:txBody>
      </p:sp>
    </p:spTree>
    <p:extLst>
      <p:ext uri="{BB962C8B-B14F-4D97-AF65-F5344CB8AC3E}">
        <p14:creationId xmlns:p14="http://schemas.microsoft.com/office/powerpoint/2010/main" val="212360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3A018E-AC68-8F8E-28C8-03FAAD763B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5605" y="310242"/>
            <a:ext cx="1872252" cy="1714841"/>
          </a:xfrm>
          <a:prstGeom prst="rect">
            <a:avLst/>
          </a:prstGeom>
        </p:spPr>
      </p:pic>
      <p:sp>
        <p:nvSpPr>
          <p:cNvPr id="6" name="TextBox 5">
            <a:extLst>
              <a:ext uri="{FF2B5EF4-FFF2-40B4-BE49-F238E27FC236}">
                <a16:creationId xmlns:a16="http://schemas.microsoft.com/office/drawing/2014/main" id="{8358833A-FB3D-5797-F16B-6F39B491E63F}"/>
              </a:ext>
            </a:extLst>
          </p:cNvPr>
          <p:cNvSpPr txBox="1"/>
          <p:nvPr/>
        </p:nvSpPr>
        <p:spPr>
          <a:xfrm>
            <a:off x="2155371" y="2025084"/>
            <a:ext cx="7268308" cy="3048720"/>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Weighing Process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endParaRPr lang="en-KE" sz="1800" dirty="0">
              <a:solidFill>
                <a:srgbClr val="000000"/>
              </a:solidFill>
              <a:effectLst/>
              <a:latin typeface="Calibri" panose="020F0502020204030204" pitchFamily="34" charset="0"/>
              <a:ea typeface="Times New Roman" panose="02020603050405020304" pitchFamily="18" charset="0"/>
            </a:endParaRPr>
          </a:p>
          <a:p>
            <a:pPr algn="just">
              <a:lnSpc>
                <a:spcPct val="150000"/>
              </a:lnSpc>
            </a:pPr>
            <a:r>
              <a:rPr lang="en-US" sz="1800" dirty="0">
                <a:solidFill>
                  <a:srgbClr val="000000"/>
                </a:solidFill>
                <a:effectLst/>
                <a:latin typeface="Calibri" panose="020F0502020204030204" pitchFamily="34" charset="0"/>
                <a:ea typeface="Times New Roman" panose="02020603050405020304" pitchFamily="18" charset="0"/>
              </a:rPr>
              <a:t>Notably</a:t>
            </a:r>
            <a:r>
              <a:rPr lang="en-KE" sz="1800" dirty="0">
                <a:solidFill>
                  <a:srgbClr val="000000"/>
                </a:solidFill>
                <a:effectLst/>
                <a:latin typeface="Calibri" panose="020F0502020204030204" pitchFamily="34" charset="0"/>
                <a:ea typeface="Times New Roman" panose="02020603050405020304" pitchFamily="18" charset="0"/>
              </a:rPr>
              <a:t>, representatives from member states actively participated in this weighing process, considering the unique circumstances and contexts of their respective countries. Their active involvement ensured that the weights assigned were meaningful and reflective of their countries' realities</a:t>
            </a:r>
            <a:r>
              <a:rPr lang="en-US" sz="1800" dirty="0">
                <a:solidFill>
                  <a:srgbClr val="000000"/>
                </a:solidFill>
                <a:effectLst/>
                <a:latin typeface="Calibri" panose="020F0502020204030204" pitchFamily="34" charset="0"/>
                <a:ea typeface="Times New Roman" panose="02020603050405020304" pitchFamily="18" charset="0"/>
              </a:rPr>
              <a:t> and specific contexts.</a:t>
            </a:r>
            <a:endParaRPr lang="en-K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8019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3A018E-AC68-8F8E-28C8-03FAAD763B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5604" y="259454"/>
            <a:ext cx="1562009" cy="1240971"/>
          </a:xfrm>
          <a:prstGeom prst="rect">
            <a:avLst/>
          </a:prstGeom>
        </p:spPr>
      </p:pic>
      <p:sp>
        <p:nvSpPr>
          <p:cNvPr id="6" name="TextBox 5">
            <a:extLst>
              <a:ext uri="{FF2B5EF4-FFF2-40B4-BE49-F238E27FC236}">
                <a16:creationId xmlns:a16="http://schemas.microsoft.com/office/drawing/2014/main" id="{8358833A-FB3D-5797-F16B-6F39B491E63F}"/>
              </a:ext>
            </a:extLst>
          </p:cNvPr>
          <p:cNvSpPr txBox="1"/>
          <p:nvPr/>
        </p:nvSpPr>
        <p:spPr>
          <a:xfrm>
            <a:off x="2155163" y="2601809"/>
            <a:ext cx="7881674" cy="1429622"/>
          </a:xfrm>
          <a:prstGeom prst="rect">
            <a:avLst/>
          </a:prstGeom>
          <a:noFill/>
        </p:spPr>
        <p:txBody>
          <a:bodyPr wrap="square">
            <a:spAutoFit/>
          </a:bodyPr>
          <a:lstStyle/>
          <a:p>
            <a:pPr algn="just">
              <a:lnSpc>
                <a:spcPct val="150000"/>
              </a:lnSpc>
            </a:pPr>
            <a:r>
              <a:rPr lang="en-KE" sz="2000" dirty="0">
                <a:solidFill>
                  <a:srgbClr val="000000"/>
                </a:solidFill>
                <a:effectLst/>
                <a:latin typeface="Calibri" panose="020F0502020204030204" pitchFamily="34" charset="0"/>
                <a:ea typeface="Times New Roman" panose="02020603050405020304" pitchFamily="18" charset="0"/>
              </a:rPr>
              <a:t>Following the workshop, the feedback and insights provided by the experts, particularly the representatives from member states, were integrated into the weighing system. </a:t>
            </a:r>
          </a:p>
        </p:txBody>
      </p:sp>
      <p:sp>
        <p:nvSpPr>
          <p:cNvPr id="5" name="TextBox 4">
            <a:extLst>
              <a:ext uri="{FF2B5EF4-FFF2-40B4-BE49-F238E27FC236}">
                <a16:creationId xmlns:a16="http://schemas.microsoft.com/office/drawing/2014/main" id="{F6648DB1-BD1E-1484-EB75-25DCD215B858}"/>
              </a:ext>
            </a:extLst>
          </p:cNvPr>
          <p:cNvSpPr txBox="1"/>
          <p:nvPr/>
        </p:nvSpPr>
        <p:spPr>
          <a:xfrm>
            <a:off x="3244017" y="4256191"/>
            <a:ext cx="7353226" cy="1889620"/>
          </a:xfrm>
          <a:prstGeom prst="rect">
            <a:avLst/>
          </a:prstGeom>
          <a:noFill/>
        </p:spPr>
        <p:txBody>
          <a:bodyPr wrap="square">
            <a:spAutoFit/>
          </a:bodyPr>
          <a:lstStyle/>
          <a:p>
            <a:pPr algn="just">
              <a:lnSpc>
                <a:spcPct val="150000"/>
              </a:lnSpc>
            </a:pPr>
            <a:r>
              <a:rPr lang="en-KE" sz="2000" dirty="0">
                <a:solidFill>
                  <a:srgbClr val="000000"/>
                </a:solidFill>
                <a:effectLst/>
                <a:latin typeface="Calibri" panose="020F0502020204030204" pitchFamily="34" charset="0"/>
                <a:ea typeface="Times New Roman" panose="02020603050405020304" pitchFamily="18" charset="0"/>
              </a:rPr>
              <a:t>This integration enhanced the accuracy and relevance of the weights assigned to indicators, criteria, and sub-criteria. The protocol then underwent a pilot phase in Ethiopia, Kenya, and Uganda, where its effectiveness and practicality were assessed in real-world settings.</a:t>
            </a:r>
            <a:endParaRPr lang="en-KE" sz="20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801783CE-A802-FDCF-A2EA-6801733BD7AC}"/>
              </a:ext>
            </a:extLst>
          </p:cNvPr>
          <p:cNvSpPr txBox="1"/>
          <p:nvPr/>
        </p:nvSpPr>
        <p:spPr>
          <a:xfrm>
            <a:off x="4847703" y="1725186"/>
            <a:ext cx="2801815"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Weighing Process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028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D461F324-7EA6-8248-36E0-73071CA29D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graphicFrame>
        <p:nvGraphicFramePr>
          <p:cNvPr id="5" name="Table 4">
            <a:extLst>
              <a:ext uri="{FF2B5EF4-FFF2-40B4-BE49-F238E27FC236}">
                <a16:creationId xmlns:a16="http://schemas.microsoft.com/office/drawing/2014/main" id="{7828BBAB-B4F1-440B-F0A7-1D70AC973998}"/>
              </a:ext>
            </a:extLst>
          </p:cNvPr>
          <p:cNvGraphicFramePr>
            <a:graphicFrameLocks noGrp="1"/>
          </p:cNvGraphicFramePr>
          <p:nvPr>
            <p:extLst>
              <p:ext uri="{D42A27DB-BD31-4B8C-83A1-F6EECF244321}">
                <p14:modId xmlns:p14="http://schemas.microsoft.com/office/powerpoint/2010/main" val="794583148"/>
              </p:ext>
            </p:extLst>
          </p:nvPr>
        </p:nvGraphicFramePr>
        <p:xfrm>
          <a:off x="1101034" y="1021166"/>
          <a:ext cx="9414970" cy="3683336"/>
        </p:xfrm>
        <a:graphic>
          <a:graphicData uri="http://schemas.openxmlformats.org/drawingml/2006/table">
            <a:tbl>
              <a:tblPr>
                <a:tableStyleId>{616DA210-FB5B-4158-B5E0-FEB733F419BA}</a:tableStyleId>
              </a:tblPr>
              <a:tblGrid>
                <a:gridCol w="2978433">
                  <a:extLst>
                    <a:ext uri="{9D8B030D-6E8A-4147-A177-3AD203B41FA5}">
                      <a16:colId xmlns:a16="http://schemas.microsoft.com/office/drawing/2014/main" val="3338968462"/>
                    </a:ext>
                  </a:extLst>
                </a:gridCol>
                <a:gridCol w="3071610">
                  <a:extLst>
                    <a:ext uri="{9D8B030D-6E8A-4147-A177-3AD203B41FA5}">
                      <a16:colId xmlns:a16="http://schemas.microsoft.com/office/drawing/2014/main" val="2908672390"/>
                    </a:ext>
                  </a:extLst>
                </a:gridCol>
                <a:gridCol w="3364927">
                  <a:extLst>
                    <a:ext uri="{9D8B030D-6E8A-4147-A177-3AD203B41FA5}">
                      <a16:colId xmlns:a16="http://schemas.microsoft.com/office/drawing/2014/main" val="504360271"/>
                    </a:ext>
                  </a:extLst>
                </a:gridCol>
              </a:tblGrid>
              <a:tr h="466986">
                <a:tc>
                  <a:txBody>
                    <a:bodyPr/>
                    <a:lstStyle/>
                    <a:p>
                      <a:pPr algn="ctr" fontAlgn="ctr"/>
                      <a:r>
                        <a:rPr lang="en-GB" sz="1800" u="none" strike="noStrike" dirty="0">
                          <a:effectLst/>
                        </a:rPr>
                        <a:t>Indicator</a:t>
                      </a:r>
                      <a:endParaRPr lang="en-GB"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800" u="none" strike="noStrike" dirty="0">
                          <a:effectLst/>
                        </a:rPr>
                        <a:t>Criteria</a:t>
                      </a:r>
                      <a:endParaRPr lang="en-GB"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800" u="none" strike="noStrike">
                          <a:effectLst/>
                        </a:rPr>
                        <a:t>Sub-criteria</a:t>
                      </a:r>
                      <a:endParaRPr lang="en-GB" sz="18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0165160"/>
                  </a:ext>
                </a:extLst>
              </a:tr>
              <a:tr h="338617">
                <a:tc rowSpan="10">
                  <a:txBody>
                    <a:bodyPr/>
                    <a:lstStyle/>
                    <a:p>
                      <a:pPr algn="ctr" fontAlgn="ctr"/>
                      <a:r>
                        <a:rPr lang="en-GB" sz="1800" u="none" strike="noStrike" dirty="0">
                          <a:effectLst/>
                        </a:rPr>
                        <a:t>Drought Early Warning System (15%)</a:t>
                      </a:r>
                      <a:endParaRPr lang="en-GB" sz="1800" b="1" i="0" u="none" strike="noStrike" dirty="0">
                        <a:solidFill>
                          <a:srgbClr val="000000"/>
                        </a:solidFill>
                        <a:effectLst/>
                        <a:latin typeface="Calibri" panose="020F0502020204030204" pitchFamily="34" charset="0"/>
                      </a:endParaRPr>
                    </a:p>
                  </a:txBody>
                  <a:tcPr marL="9525" marR="9525" marT="9525" marB="0" anchor="ctr"/>
                </a:tc>
                <a:tc rowSpan="4">
                  <a:txBody>
                    <a:bodyPr/>
                    <a:lstStyle/>
                    <a:p>
                      <a:pPr algn="l" fontAlgn="ctr"/>
                      <a:r>
                        <a:rPr lang="en-GB" sz="1800" u="none" strike="noStrike" dirty="0">
                          <a:effectLst/>
                        </a:rPr>
                        <a:t>Forecasting (50%)</a:t>
                      </a:r>
                      <a:endParaRPr lang="en-GB"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1800" u="none" strike="noStrike" dirty="0">
                          <a:effectLst/>
                        </a:rPr>
                        <a:t>Precipitation (22%)</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63460984"/>
                  </a:ext>
                </a:extLst>
              </a:tr>
              <a:tr h="289946">
                <a:tc vMerge="1">
                  <a:txBody>
                    <a:bodyPr/>
                    <a:lstStyle/>
                    <a:p>
                      <a:endParaRPr lang="en-KE"/>
                    </a:p>
                  </a:txBody>
                  <a:tcPr/>
                </a:tc>
                <a:tc vMerge="1">
                  <a:txBody>
                    <a:bodyPr/>
                    <a:lstStyle/>
                    <a:p>
                      <a:endParaRPr lang="en-KE"/>
                    </a:p>
                  </a:txBody>
                  <a:tcPr/>
                </a:tc>
                <a:tc>
                  <a:txBody>
                    <a:bodyPr/>
                    <a:lstStyle/>
                    <a:p>
                      <a:pPr algn="l" fontAlgn="ctr"/>
                      <a:r>
                        <a:rPr lang="en-GB" sz="1800" u="none" strike="noStrike" dirty="0">
                          <a:effectLst/>
                        </a:rPr>
                        <a:t>Soil moisture (10%)</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6242386"/>
                  </a:ext>
                </a:extLst>
              </a:tr>
              <a:tr h="289946">
                <a:tc vMerge="1">
                  <a:txBody>
                    <a:bodyPr/>
                    <a:lstStyle/>
                    <a:p>
                      <a:endParaRPr lang="en-KE"/>
                    </a:p>
                  </a:txBody>
                  <a:tcPr/>
                </a:tc>
                <a:tc vMerge="1">
                  <a:txBody>
                    <a:bodyPr/>
                    <a:lstStyle/>
                    <a:p>
                      <a:endParaRPr lang="en-KE"/>
                    </a:p>
                  </a:txBody>
                  <a:tcPr/>
                </a:tc>
                <a:tc>
                  <a:txBody>
                    <a:bodyPr/>
                    <a:lstStyle/>
                    <a:p>
                      <a:pPr algn="l" fontAlgn="ctr"/>
                      <a:r>
                        <a:rPr lang="en-GB" sz="1800" u="none" strike="noStrike" dirty="0">
                          <a:effectLst/>
                        </a:rPr>
                        <a:t>Vegetation conditions (15%)</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35996756"/>
                  </a:ext>
                </a:extLst>
              </a:tr>
              <a:tr h="289946">
                <a:tc vMerge="1">
                  <a:txBody>
                    <a:bodyPr/>
                    <a:lstStyle/>
                    <a:p>
                      <a:endParaRPr lang="en-KE"/>
                    </a:p>
                  </a:txBody>
                  <a:tcPr/>
                </a:tc>
                <a:tc vMerge="1">
                  <a:txBody>
                    <a:bodyPr/>
                    <a:lstStyle/>
                    <a:p>
                      <a:endParaRPr lang="en-KE"/>
                    </a:p>
                  </a:txBody>
                  <a:tcPr/>
                </a:tc>
                <a:tc>
                  <a:txBody>
                    <a:bodyPr/>
                    <a:lstStyle/>
                    <a:p>
                      <a:pPr algn="l" fontAlgn="ctr"/>
                      <a:r>
                        <a:rPr lang="en-GB" sz="1800" u="none" strike="noStrike" dirty="0">
                          <a:effectLst/>
                        </a:rPr>
                        <a:t>Combined Drought Index (53%)</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22654542"/>
                  </a:ext>
                </a:extLst>
              </a:tr>
              <a:tr h="289946">
                <a:tc vMerge="1">
                  <a:txBody>
                    <a:bodyPr/>
                    <a:lstStyle/>
                    <a:p>
                      <a:endParaRPr lang="en-KE"/>
                    </a:p>
                  </a:txBody>
                  <a:tcPr/>
                </a:tc>
                <a:tc rowSpan="5">
                  <a:txBody>
                    <a:bodyPr/>
                    <a:lstStyle/>
                    <a:p>
                      <a:pPr algn="l" fontAlgn="ctr"/>
                      <a:r>
                        <a:rPr lang="en-GB" sz="1800" u="none" strike="noStrike" dirty="0">
                          <a:effectLst/>
                        </a:rPr>
                        <a:t>Monitoring and Observation (30%)</a:t>
                      </a:r>
                      <a:endParaRPr lang="en-GB"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1800" u="none" strike="noStrike" dirty="0">
                          <a:effectLst/>
                        </a:rPr>
                        <a:t>Reservoir water level (17%)</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93440589"/>
                  </a:ext>
                </a:extLst>
              </a:tr>
              <a:tr h="289946">
                <a:tc vMerge="1">
                  <a:txBody>
                    <a:bodyPr/>
                    <a:lstStyle/>
                    <a:p>
                      <a:endParaRPr lang="en-KE"/>
                    </a:p>
                  </a:txBody>
                  <a:tcPr/>
                </a:tc>
                <a:tc vMerge="1">
                  <a:txBody>
                    <a:bodyPr/>
                    <a:lstStyle/>
                    <a:p>
                      <a:endParaRPr lang="en-KE"/>
                    </a:p>
                  </a:txBody>
                  <a:tcPr/>
                </a:tc>
                <a:tc>
                  <a:txBody>
                    <a:bodyPr/>
                    <a:lstStyle/>
                    <a:p>
                      <a:pPr algn="l" fontAlgn="ctr"/>
                      <a:r>
                        <a:rPr lang="en-GB" sz="1800" u="none" strike="noStrike" dirty="0">
                          <a:effectLst/>
                        </a:rPr>
                        <a:t>River discharge (17%)</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21137308"/>
                  </a:ext>
                </a:extLst>
              </a:tr>
              <a:tr h="289946">
                <a:tc vMerge="1">
                  <a:txBody>
                    <a:bodyPr/>
                    <a:lstStyle/>
                    <a:p>
                      <a:endParaRPr lang="en-KE"/>
                    </a:p>
                  </a:txBody>
                  <a:tcPr/>
                </a:tc>
                <a:tc vMerge="1">
                  <a:txBody>
                    <a:bodyPr/>
                    <a:lstStyle/>
                    <a:p>
                      <a:endParaRPr lang="en-KE"/>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u="none" strike="noStrike" dirty="0">
                          <a:effectLst/>
                        </a:rPr>
                        <a:t>Groundwater conditions (16%)</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17307121"/>
                  </a:ext>
                </a:extLst>
              </a:tr>
              <a:tr h="289946">
                <a:tc vMerge="1">
                  <a:txBody>
                    <a:bodyPr/>
                    <a:lstStyle/>
                    <a:p>
                      <a:endParaRPr lang="en-KE"/>
                    </a:p>
                  </a:txBody>
                  <a:tcPr/>
                </a:tc>
                <a:tc vMerge="1">
                  <a:txBody>
                    <a:bodyPr/>
                    <a:lstStyle/>
                    <a:p>
                      <a:endParaRPr lang="en-KE"/>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u="none" strike="noStrike" dirty="0">
                          <a:effectLst/>
                        </a:rPr>
                        <a:t>Vegetation conditions (33%)</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92923785"/>
                  </a:ext>
                </a:extLst>
              </a:tr>
              <a:tr h="289946">
                <a:tc vMerge="1">
                  <a:txBody>
                    <a:bodyPr/>
                    <a:lstStyle/>
                    <a:p>
                      <a:endParaRPr lang="en-KE"/>
                    </a:p>
                  </a:txBody>
                  <a:tcPr/>
                </a:tc>
                <a:tc vMerge="1">
                  <a:txBody>
                    <a:bodyPr/>
                    <a:lstStyle/>
                    <a:p>
                      <a:endParaRPr lang="en-KE"/>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u="none" strike="noStrike" dirty="0">
                          <a:effectLst/>
                        </a:rPr>
                        <a:t>Soil moisture (17%)</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83615879"/>
                  </a:ext>
                </a:extLst>
              </a:tr>
              <a:tr h="537720">
                <a:tc vMerge="1">
                  <a:txBody>
                    <a:bodyPr/>
                    <a:lstStyle/>
                    <a:p>
                      <a:endParaRPr lang="en-KE"/>
                    </a:p>
                  </a:txBody>
                  <a:tcPr/>
                </a:tc>
                <a:tc>
                  <a:txBody>
                    <a:bodyPr/>
                    <a:lstStyle/>
                    <a:p>
                      <a:pPr algn="l" fontAlgn="ctr"/>
                      <a:r>
                        <a:rPr lang="en-GB" sz="1800" u="none" strike="noStrike" dirty="0">
                          <a:effectLst/>
                        </a:rPr>
                        <a:t>Communication and outreach (20%)</a:t>
                      </a:r>
                      <a:endParaRPr lang="en-GB"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1800" u="none" strike="noStrike" dirty="0">
                          <a:effectLst/>
                        </a:rPr>
                        <a:t>Communication strategy (100%)</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1283622"/>
                  </a:ext>
                </a:extLst>
              </a:tr>
            </a:tbl>
          </a:graphicData>
        </a:graphic>
      </p:graphicFrame>
      <p:graphicFrame>
        <p:nvGraphicFramePr>
          <p:cNvPr id="10" name="Table 9">
            <a:extLst>
              <a:ext uri="{FF2B5EF4-FFF2-40B4-BE49-F238E27FC236}">
                <a16:creationId xmlns:a16="http://schemas.microsoft.com/office/drawing/2014/main" id="{73282823-893A-ACC8-703E-6ACF08BEE65D}"/>
              </a:ext>
            </a:extLst>
          </p:cNvPr>
          <p:cNvGraphicFramePr>
            <a:graphicFrameLocks noGrp="1"/>
          </p:cNvGraphicFramePr>
          <p:nvPr>
            <p:extLst>
              <p:ext uri="{D42A27DB-BD31-4B8C-83A1-F6EECF244321}">
                <p14:modId xmlns:p14="http://schemas.microsoft.com/office/powerpoint/2010/main" val="2820856107"/>
              </p:ext>
            </p:extLst>
          </p:nvPr>
        </p:nvGraphicFramePr>
        <p:xfrm>
          <a:off x="866571" y="4779266"/>
          <a:ext cx="9649433" cy="1057568"/>
        </p:xfrm>
        <a:graphic>
          <a:graphicData uri="http://schemas.openxmlformats.org/drawingml/2006/table">
            <a:tbl>
              <a:tblPr>
                <a:tableStyleId>{616DA210-FB5B-4158-B5E0-FEB733F419BA}</a:tableStyleId>
              </a:tblPr>
              <a:tblGrid>
                <a:gridCol w="1913398">
                  <a:extLst>
                    <a:ext uri="{9D8B030D-6E8A-4147-A177-3AD203B41FA5}">
                      <a16:colId xmlns:a16="http://schemas.microsoft.com/office/drawing/2014/main" val="2776264340"/>
                    </a:ext>
                  </a:extLst>
                </a:gridCol>
                <a:gridCol w="2940300">
                  <a:extLst>
                    <a:ext uri="{9D8B030D-6E8A-4147-A177-3AD203B41FA5}">
                      <a16:colId xmlns:a16="http://schemas.microsoft.com/office/drawing/2014/main" val="3001534690"/>
                    </a:ext>
                  </a:extLst>
                </a:gridCol>
                <a:gridCol w="4795735">
                  <a:extLst>
                    <a:ext uri="{9D8B030D-6E8A-4147-A177-3AD203B41FA5}">
                      <a16:colId xmlns:a16="http://schemas.microsoft.com/office/drawing/2014/main" val="2094828197"/>
                    </a:ext>
                  </a:extLst>
                </a:gridCol>
              </a:tblGrid>
              <a:tr h="137191">
                <a:tc rowSpan="5">
                  <a:txBody>
                    <a:bodyPr/>
                    <a:lstStyle/>
                    <a:p>
                      <a:pPr algn="ctr" fontAlgn="ctr"/>
                      <a:r>
                        <a:rPr lang="en-GB" sz="2000" u="none" strike="noStrike" dirty="0">
                          <a:effectLst/>
                        </a:rPr>
                        <a:t>Calculation procedure</a:t>
                      </a:r>
                      <a:endParaRPr lang="en-GB" sz="2000" b="0" i="0" u="none" strike="noStrike" dirty="0">
                        <a:solidFill>
                          <a:srgbClr val="000000"/>
                        </a:solidFill>
                        <a:effectLst/>
                        <a:latin typeface="Calibri" panose="020F0502020204030204" pitchFamily="34" charset="0"/>
                      </a:endParaRPr>
                    </a:p>
                  </a:txBody>
                  <a:tcPr marL="9525" marR="9525" marT="9525" marB="0" anchor="ctr"/>
                </a:tc>
                <a:tc rowSpan="5">
                  <a:txBody>
                    <a:bodyPr/>
                    <a:lstStyle/>
                    <a:p>
                      <a:pPr algn="ctr" fontAlgn="ctr"/>
                      <a:r>
                        <a:rPr lang="en-GB" sz="1600" u="none" strike="noStrike" dirty="0">
                          <a:effectLst/>
                        </a:rPr>
                        <a:t>Dichotomous Question Type, with Yes/No answer. Yes = 1, No = 0</a:t>
                      </a: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n-KE"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60103136"/>
                  </a:ext>
                </a:extLst>
              </a:tr>
              <a:tr h="137191">
                <a:tc vMerge="1">
                  <a:txBody>
                    <a:bodyPr/>
                    <a:lstStyle/>
                    <a:p>
                      <a:endParaRPr lang="en-KE"/>
                    </a:p>
                  </a:txBody>
                  <a:tcPr/>
                </a:tc>
                <a:tc vMerge="1">
                  <a:txBody>
                    <a:bodyPr/>
                    <a:lstStyle/>
                    <a:p>
                      <a:endParaRPr lang="en-KE"/>
                    </a:p>
                  </a:txBody>
                  <a:tcPr/>
                </a:tc>
                <a:tc>
                  <a:txBody>
                    <a:bodyPr/>
                    <a:lstStyle/>
                    <a:p>
                      <a:pPr algn="l" fontAlgn="ctr"/>
                      <a:endParaRPr lang="en-KE"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06002348"/>
                  </a:ext>
                </a:extLst>
              </a:tr>
              <a:tr h="212337">
                <a:tc vMerge="1">
                  <a:txBody>
                    <a:bodyPr/>
                    <a:lstStyle/>
                    <a:p>
                      <a:endParaRPr lang="en-KE"/>
                    </a:p>
                  </a:txBody>
                  <a:tcPr/>
                </a:tc>
                <a:tc vMerge="1">
                  <a:txBody>
                    <a:bodyPr/>
                    <a:lstStyle/>
                    <a:p>
                      <a:endParaRPr lang="en-KE"/>
                    </a:p>
                  </a:txBody>
                  <a:tcPr/>
                </a:tc>
                <a:tc>
                  <a:txBody>
                    <a:bodyPr/>
                    <a:lstStyle/>
                    <a:p>
                      <a:pPr algn="l" fontAlgn="ctr"/>
                      <a:r>
                        <a:rPr lang="en-GB" sz="1600" u="none" strike="noStrike" dirty="0">
                          <a:effectLst/>
                        </a:rPr>
                        <a:t>Sub-criteria score = answer of the question * its weight</a:t>
                      </a:r>
                      <a:endParaRPr lang="en-GB"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33906835"/>
                  </a:ext>
                </a:extLst>
              </a:tr>
              <a:tr h="137191">
                <a:tc vMerge="1">
                  <a:txBody>
                    <a:bodyPr/>
                    <a:lstStyle/>
                    <a:p>
                      <a:endParaRPr lang="en-KE"/>
                    </a:p>
                  </a:txBody>
                  <a:tcPr/>
                </a:tc>
                <a:tc vMerge="1">
                  <a:txBody>
                    <a:bodyPr/>
                    <a:lstStyle/>
                    <a:p>
                      <a:endParaRPr lang="en-KE"/>
                    </a:p>
                  </a:txBody>
                  <a:tcPr/>
                </a:tc>
                <a:tc>
                  <a:txBody>
                    <a:bodyPr/>
                    <a:lstStyle/>
                    <a:p>
                      <a:pPr algn="l" fontAlgn="ctr"/>
                      <a:endParaRPr lang="en-KE"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4517315"/>
                  </a:ext>
                </a:extLst>
              </a:tr>
              <a:tr h="226988">
                <a:tc vMerge="1">
                  <a:txBody>
                    <a:bodyPr/>
                    <a:lstStyle/>
                    <a:p>
                      <a:endParaRPr lang="en-KE"/>
                    </a:p>
                  </a:txBody>
                  <a:tcPr/>
                </a:tc>
                <a:tc vMerge="1">
                  <a:txBody>
                    <a:bodyPr/>
                    <a:lstStyle/>
                    <a:p>
                      <a:endParaRPr lang="en-KE"/>
                    </a:p>
                  </a:txBody>
                  <a:tcPr/>
                </a:tc>
                <a:tc>
                  <a:txBody>
                    <a:bodyPr/>
                    <a:lstStyle/>
                    <a:p>
                      <a:pPr algn="l" fontAlgn="ctr"/>
                      <a:endParaRPr lang="en-KE"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77333072"/>
                  </a:ext>
                </a:extLst>
              </a:tr>
            </a:tbl>
          </a:graphicData>
        </a:graphic>
      </p:graphicFrame>
      <p:pic>
        <p:nvPicPr>
          <p:cNvPr id="11" name="Picture 10">
            <a:extLst>
              <a:ext uri="{FF2B5EF4-FFF2-40B4-BE49-F238E27FC236}">
                <a16:creationId xmlns:a16="http://schemas.microsoft.com/office/drawing/2014/main" id="{064977B2-7AE4-02B7-266C-734AE2D02DFE}"/>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20962" y="6049536"/>
            <a:ext cx="1546022" cy="62431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4A6F9240-B59E-B06D-9FC1-AABA3DFD7B9A}"/>
              </a:ext>
            </a:extLst>
          </p:cNvPr>
          <p:cNvGraphicFramePr>
            <a:graphicFrameLocks noGrp="1"/>
          </p:cNvGraphicFramePr>
          <p:nvPr>
            <p:extLst>
              <p:ext uri="{D42A27DB-BD31-4B8C-83A1-F6EECF244321}">
                <p14:modId xmlns:p14="http://schemas.microsoft.com/office/powerpoint/2010/main" val="1080291024"/>
              </p:ext>
            </p:extLst>
          </p:nvPr>
        </p:nvGraphicFramePr>
        <p:xfrm>
          <a:off x="4232821" y="6024136"/>
          <a:ext cx="2315252" cy="457200"/>
        </p:xfrm>
        <a:graphic>
          <a:graphicData uri="http://schemas.openxmlformats.org/drawingml/2006/table">
            <a:tbl>
              <a:tblPr>
                <a:tableStyleId>{5C22544A-7EE6-4342-B048-85BDC9FD1C3A}</a:tableStyleId>
              </a:tblPr>
              <a:tblGrid>
                <a:gridCol w="2315252">
                  <a:extLst>
                    <a:ext uri="{9D8B030D-6E8A-4147-A177-3AD203B41FA5}">
                      <a16:colId xmlns:a16="http://schemas.microsoft.com/office/drawing/2014/main" val="2994432206"/>
                    </a:ext>
                  </a:extLst>
                </a:gridCol>
              </a:tblGrid>
              <a:tr h="457200">
                <a:tc>
                  <a:txBody>
                    <a:bodyPr/>
                    <a:lstStyle/>
                    <a:p>
                      <a:pPr algn="just" fontAlgn="ctr"/>
                      <a:r>
                        <a:rPr lang="en-GB" sz="1600" u="none" strike="noStrike" dirty="0" err="1">
                          <a:effectLst/>
                        </a:rPr>
                        <a:t>X</a:t>
                      </a:r>
                      <a:r>
                        <a:rPr lang="en-GB" sz="1600" u="none" strike="noStrike" baseline="-25000" dirty="0" err="1">
                          <a:effectLst/>
                        </a:rPr>
                        <a:t>s</a:t>
                      </a:r>
                      <a:r>
                        <a:rPr lang="en-GB" sz="1600" u="none" strike="noStrike" dirty="0">
                          <a:effectLst/>
                        </a:rPr>
                        <a:t> = Weighed criteria score</a:t>
                      </a:r>
                      <a:endParaRPr lang="en-KE" sz="16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0445284"/>
                  </a:ext>
                </a:extLst>
              </a:tr>
            </a:tbl>
          </a:graphicData>
        </a:graphic>
      </p:graphicFrame>
      <p:graphicFrame>
        <p:nvGraphicFramePr>
          <p:cNvPr id="15" name="Table 14">
            <a:extLst>
              <a:ext uri="{FF2B5EF4-FFF2-40B4-BE49-F238E27FC236}">
                <a16:creationId xmlns:a16="http://schemas.microsoft.com/office/drawing/2014/main" id="{2E8A0BD9-F012-0C91-9CA3-9350367187DD}"/>
              </a:ext>
            </a:extLst>
          </p:cNvPr>
          <p:cNvGraphicFramePr>
            <a:graphicFrameLocks noGrp="1"/>
          </p:cNvGraphicFramePr>
          <p:nvPr>
            <p:extLst>
              <p:ext uri="{D42A27DB-BD31-4B8C-83A1-F6EECF244321}">
                <p14:modId xmlns:p14="http://schemas.microsoft.com/office/powerpoint/2010/main" val="64206215"/>
              </p:ext>
            </p:extLst>
          </p:nvPr>
        </p:nvGraphicFramePr>
        <p:xfrm>
          <a:off x="7001483" y="6049536"/>
          <a:ext cx="2056457" cy="431800"/>
        </p:xfrm>
        <a:graphic>
          <a:graphicData uri="http://schemas.openxmlformats.org/drawingml/2006/table">
            <a:tbl>
              <a:tblPr>
                <a:tableStyleId>{5C22544A-7EE6-4342-B048-85BDC9FD1C3A}</a:tableStyleId>
              </a:tblPr>
              <a:tblGrid>
                <a:gridCol w="2056457">
                  <a:extLst>
                    <a:ext uri="{9D8B030D-6E8A-4147-A177-3AD203B41FA5}">
                      <a16:colId xmlns:a16="http://schemas.microsoft.com/office/drawing/2014/main" val="703362883"/>
                    </a:ext>
                  </a:extLst>
                </a:gridCol>
              </a:tblGrid>
              <a:tr h="431800">
                <a:tc>
                  <a:txBody>
                    <a:bodyPr/>
                    <a:lstStyle/>
                    <a:p>
                      <a:pPr algn="just" fontAlgn="ctr"/>
                      <a:r>
                        <a:rPr lang="en-GB" sz="1600" u="none" strike="noStrike" dirty="0" err="1">
                          <a:effectLst/>
                        </a:rPr>
                        <a:t>I</a:t>
                      </a:r>
                      <a:r>
                        <a:rPr lang="en-GB" sz="1600" u="none" strike="noStrike" baseline="-25000" dirty="0" err="1">
                          <a:effectLst/>
                        </a:rPr>
                        <a:t>w</a:t>
                      </a:r>
                      <a:r>
                        <a:rPr lang="en-GB" sz="1600" u="none" strike="noStrike" dirty="0">
                          <a:effectLst/>
                        </a:rPr>
                        <a:t> = Indicator weight</a:t>
                      </a:r>
                      <a:endParaRPr lang="en-GB" sz="16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83001322"/>
                  </a:ext>
                </a:extLst>
              </a:tr>
            </a:tbl>
          </a:graphicData>
        </a:graphic>
      </p:graphicFrame>
      <p:sp>
        <p:nvSpPr>
          <p:cNvPr id="2" name="TextBox 1">
            <a:extLst>
              <a:ext uri="{FF2B5EF4-FFF2-40B4-BE49-F238E27FC236}">
                <a16:creationId xmlns:a16="http://schemas.microsoft.com/office/drawing/2014/main" id="{928F6778-4C59-BF97-83C8-6F3E2EE4F947}"/>
              </a:ext>
            </a:extLst>
          </p:cNvPr>
          <p:cNvSpPr txBox="1"/>
          <p:nvPr/>
        </p:nvSpPr>
        <p:spPr>
          <a:xfrm>
            <a:off x="2614247" y="352988"/>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826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E9FBD0-9CA1-A592-EA3E-ECBCBAE6E701}"/>
              </a:ext>
            </a:extLst>
          </p:cNvPr>
          <p:cNvSpPr txBox="1"/>
          <p:nvPr/>
        </p:nvSpPr>
        <p:spPr>
          <a:xfrm>
            <a:off x="3690715" y="5011980"/>
            <a:ext cx="3179008" cy="430887"/>
          </a:xfrm>
          <a:prstGeom prst="rect">
            <a:avLst/>
          </a:prstGeom>
          <a:solidFill>
            <a:schemeClr val="bg2"/>
          </a:solidFill>
          <a:ln w="19050">
            <a:solidFill>
              <a:schemeClr val="tx1"/>
            </a:solidFill>
          </a:ln>
        </p:spPr>
        <p:txBody>
          <a:bodyPr wrap="square" rtlCol="0">
            <a:spAutoFit/>
          </a:bodyPr>
          <a:lstStyle/>
          <a:p>
            <a:r>
              <a:rPr lang="en-KE" sz="2200" b="1" dirty="0"/>
              <a:t>((sum(X</a:t>
            </a:r>
            <a:r>
              <a:rPr lang="en-KE" sz="2200" b="1" baseline="-25000" dirty="0"/>
              <a:t>1-4</a:t>
            </a:r>
            <a:r>
              <a:rPr lang="en-KE" sz="2200" b="1" dirty="0"/>
              <a:t>)*w</a:t>
            </a:r>
            <a:r>
              <a:rPr lang="en-KE" sz="2200" b="1" baseline="-25000" dirty="0"/>
              <a:t>1-4</a:t>
            </a:r>
            <a:r>
              <a:rPr lang="en-KE" sz="2200" b="1" dirty="0"/>
              <a:t>))*W</a:t>
            </a:r>
            <a:r>
              <a:rPr lang="en-KE" sz="2200" b="1" baseline="-25000" dirty="0"/>
              <a:t>ind-2</a:t>
            </a:r>
            <a:endParaRPr lang="en-KE" sz="2200" b="1" dirty="0"/>
          </a:p>
        </p:txBody>
      </p:sp>
      <p:pic>
        <p:nvPicPr>
          <p:cNvPr id="7" name="Picture 6">
            <a:extLst>
              <a:ext uri="{FF2B5EF4-FFF2-40B4-BE49-F238E27FC236}">
                <a16:creationId xmlns:a16="http://schemas.microsoft.com/office/drawing/2014/main" id="{EBA9FC7C-8B3A-2AF5-85B6-F8F93BCAD3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graphicFrame>
        <p:nvGraphicFramePr>
          <p:cNvPr id="12" name="Table 11">
            <a:extLst>
              <a:ext uri="{FF2B5EF4-FFF2-40B4-BE49-F238E27FC236}">
                <a16:creationId xmlns:a16="http://schemas.microsoft.com/office/drawing/2014/main" id="{370B1D5A-069D-7FBD-CA4E-DB5EE4FBBD18}"/>
              </a:ext>
            </a:extLst>
          </p:cNvPr>
          <p:cNvGraphicFramePr>
            <a:graphicFrameLocks noGrp="1"/>
          </p:cNvGraphicFramePr>
          <p:nvPr>
            <p:extLst>
              <p:ext uri="{D42A27DB-BD31-4B8C-83A1-F6EECF244321}">
                <p14:modId xmlns:p14="http://schemas.microsoft.com/office/powerpoint/2010/main" val="856510416"/>
              </p:ext>
            </p:extLst>
          </p:nvPr>
        </p:nvGraphicFramePr>
        <p:xfrm>
          <a:off x="1873477" y="1651562"/>
          <a:ext cx="6813483" cy="2538654"/>
        </p:xfrm>
        <a:graphic>
          <a:graphicData uri="http://schemas.openxmlformats.org/drawingml/2006/table">
            <a:tbl>
              <a:tblPr>
                <a:tableStyleId>{616DA210-FB5B-4158-B5E0-FEB733F419BA}</a:tableStyleId>
              </a:tblPr>
              <a:tblGrid>
                <a:gridCol w="1613686">
                  <a:extLst>
                    <a:ext uri="{9D8B030D-6E8A-4147-A177-3AD203B41FA5}">
                      <a16:colId xmlns:a16="http://schemas.microsoft.com/office/drawing/2014/main" val="2435643931"/>
                    </a:ext>
                  </a:extLst>
                </a:gridCol>
                <a:gridCol w="5199797">
                  <a:extLst>
                    <a:ext uri="{9D8B030D-6E8A-4147-A177-3AD203B41FA5}">
                      <a16:colId xmlns:a16="http://schemas.microsoft.com/office/drawing/2014/main" val="2539741726"/>
                    </a:ext>
                  </a:extLst>
                </a:gridCol>
              </a:tblGrid>
              <a:tr h="646162">
                <a:tc rowSpan="4">
                  <a:txBody>
                    <a:bodyPr/>
                    <a:lstStyle/>
                    <a:p>
                      <a:pPr algn="ctr" fontAlgn="ctr"/>
                      <a:r>
                        <a:rPr lang="en-GB" sz="1800" u="none" strike="noStrike" dirty="0">
                          <a:effectLst/>
                        </a:rPr>
                        <a:t>Planning and preparedness for drought (17%) </a:t>
                      </a:r>
                      <a:endParaRPr lang="en-GB"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Proportion of the population supported by the social protection programs (20%)</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6228129"/>
                  </a:ext>
                </a:extLst>
              </a:tr>
              <a:tr h="675277">
                <a:tc vMerge="1">
                  <a:txBody>
                    <a:bodyPr/>
                    <a:lstStyle/>
                    <a:p>
                      <a:endParaRPr lang="en-KE"/>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Government spending on basic services, as percentage  of total government spending (35%)</a:t>
                      </a:r>
                      <a:endParaRPr lang="en-GB" b="0" dirty="0"/>
                    </a:p>
                  </a:txBody>
                  <a:tcPr marL="9525" marR="9525" marT="9525" marB="0" anchor="ctr"/>
                </a:tc>
                <a:extLst>
                  <a:ext uri="{0D108BD9-81ED-4DB2-BD59-A6C34878D82A}">
                    <a16:rowId xmlns:a16="http://schemas.microsoft.com/office/drawing/2014/main" val="4212149158"/>
                  </a:ext>
                </a:extLst>
              </a:tr>
              <a:tr h="330628">
                <a:tc vMerge="1">
                  <a:txBody>
                    <a:bodyPr/>
                    <a:lstStyle/>
                    <a:p>
                      <a:endParaRPr lang="en-KE"/>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Proportion of the population experiencing moderate and severe food insecurity (25%)</a:t>
                      </a:r>
                      <a:endParaRPr lang="en-GB" b="0" dirty="0"/>
                    </a:p>
                  </a:txBody>
                  <a:tcPr marL="9525" marR="9525" marT="9525" marB="0" anchor="ctr"/>
                </a:tc>
                <a:extLst>
                  <a:ext uri="{0D108BD9-81ED-4DB2-BD59-A6C34878D82A}">
                    <a16:rowId xmlns:a16="http://schemas.microsoft.com/office/drawing/2014/main" val="2959892925"/>
                  </a:ext>
                </a:extLst>
              </a:tr>
              <a:tr h="659050">
                <a:tc vMerge="1">
                  <a:txBody>
                    <a:bodyPr/>
                    <a:lstStyle/>
                    <a:p>
                      <a:endParaRPr lang="en-KE"/>
                    </a:p>
                  </a:txBody>
                  <a:tcPr/>
                </a:tc>
                <a:tc>
                  <a:txBody>
                    <a:bodyPr/>
                    <a:lstStyle/>
                    <a:p>
                      <a:pPr algn="ctr" fontAlgn="ctr"/>
                      <a:r>
                        <a:rPr lang="en-GB" sz="1800" b="0" u="none" strike="noStrike" dirty="0">
                          <a:effectLst/>
                        </a:rPr>
                        <a:t>Existence of formal drought preparedness and response manual (20%)</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7591340"/>
                  </a:ext>
                </a:extLst>
              </a:tr>
            </a:tbl>
          </a:graphicData>
        </a:graphic>
      </p:graphicFrame>
      <p:sp>
        <p:nvSpPr>
          <p:cNvPr id="2" name="TextBox 1">
            <a:extLst>
              <a:ext uri="{FF2B5EF4-FFF2-40B4-BE49-F238E27FC236}">
                <a16:creationId xmlns:a16="http://schemas.microsoft.com/office/drawing/2014/main" id="{7CAE7988-E208-11A5-444D-F8C472FD34A4}"/>
              </a:ext>
            </a:extLst>
          </p:cNvPr>
          <p:cNvSpPr txBox="1"/>
          <p:nvPr/>
        </p:nvSpPr>
        <p:spPr>
          <a:xfrm>
            <a:off x="2314193" y="692966"/>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802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2104245-9856-AEA1-CA4C-121AF180172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graphicFrame>
        <p:nvGraphicFramePr>
          <p:cNvPr id="2" name="Table 1">
            <a:extLst>
              <a:ext uri="{FF2B5EF4-FFF2-40B4-BE49-F238E27FC236}">
                <a16:creationId xmlns:a16="http://schemas.microsoft.com/office/drawing/2014/main" id="{3EFF352D-8E56-BDFA-BAC8-CCAB25ED5CCE}"/>
              </a:ext>
            </a:extLst>
          </p:cNvPr>
          <p:cNvGraphicFramePr>
            <a:graphicFrameLocks noGrp="1"/>
          </p:cNvGraphicFramePr>
          <p:nvPr>
            <p:extLst>
              <p:ext uri="{D42A27DB-BD31-4B8C-83A1-F6EECF244321}">
                <p14:modId xmlns:p14="http://schemas.microsoft.com/office/powerpoint/2010/main" val="1821702774"/>
              </p:ext>
            </p:extLst>
          </p:nvPr>
        </p:nvGraphicFramePr>
        <p:xfrm>
          <a:off x="1206012" y="1929612"/>
          <a:ext cx="8935434" cy="2007870"/>
        </p:xfrm>
        <a:graphic>
          <a:graphicData uri="http://schemas.openxmlformats.org/drawingml/2006/table">
            <a:tbl>
              <a:tblPr>
                <a:tableStyleId>{5940675A-B579-460E-94D1-54222C63F5DA}</a:tableStyleId>
              </a:tblPr>
              <a:tblGrid>
                <a:gridCol w="793720">
                  <a:extLst>
                    <a:ext uri="{9D8B030D-6E8A-4147-A177-3AD203B41FA5}">
                      <a16:colId xmlns:a16="http://schemas.microsoft.com/office/drawing/2014/main" val="3417663167"/>
                    </a:ext>
                  </a:extLst>
                </a:gridCol>
                <a:gridCol w="2973609">
                  <a:extLst>
                    <a:ext uri="{9D8B030D-6E8A-4147-A177-3AD203B41FA5}">
                      <a16:colId xmlns:a16="http://schemas.microsoft.com/office/drawing/2014/main" val="1387167466"/>
                    </a:ext>
                  </a:extLst>
                </a:gridCol>
                <a:gridCol w="2576321">
                  <a:extLst>
                    <a:ext uri="{9D8B030D-6E8A-4147-A177-3AD203B41FA5}">
                      <a16:colId xmlns:a16="http://schemas.microsoft.com/office/drawing/2014/main" val="4104566588"/>
                    </a:ext>
                  </a:extLst>
                </a:gridCol>
                <a:gridCol w="1456918">
                  <a:extLst>
                    <a:ext uri="{9D8B030D-6E8A-4147-A177-3AD203B41FA5}">
                      <a16:colId xmlns:a16="http://schemas.microsoft.com/office/drawing/2014/main" val="2272115927"/>
                    </a:ext>
                  </a:extLst>
                </a:gridCol>
                <a:gridCol w="1134866">
                  <a:extLst>
                    <a:ext uri="{9D8B030D-6E8A-4147-A177-3AD203B41FA5}">
                      <a16:colId xmlns:a16="http://schemas.microsoft.com/office/drawing/2014/main" val="551888444"/>
                    </a:ext>
                  </a:extLst>
                </a:gridCol>
              </a:tblGrid>
              <a:tr h="431800">
                <a:tc>
                  <a:txBody>
                    <a:bodyPr/>
                    <a:lstStyle/>
                    <a:p>
                      <a:pPr algn="l" fontAlgn="b"/>
                      <a:r>
                        <a:rPr lang="en-KE" sz="2200" u="none" strike="noStrike" dirty="0">
                          <a:effectLst/>
                        </a:rPr>
                        <a:t> </a:t>
                      </a:r>
                      <a:endParaRPr lang="en-KE"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GB" sz="2200" u="none" strike="noStrike" dirty="0">
                          <a:effectLst/>
                        </a:rPr>
                        <a:t>Indicator</a:t>
                      </a:r>
                      <a:endParaRPr lang="en-GB" sz="2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2200" u="none" strike="noStrike">
                          <a:effectLst/>
                        </a:rPr>
                        <a:t>Criteria</a:t>
                      </a:r>
                      <a:endParaRPr lang="en-GB" sz="2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GB" sz="2200" u="none" strike="noStrike">
                          <a:effectLst/>
                        </a:rPr>
                        <a:t>Observed Value</a:t>
                      </a:r>
                      <a:endParaRPr lang="en-GB" sz="2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GB" sz="2200" u="none" strike="noStrike">
                          <a:effectLst/>
                        </a:rPr>
                        <a:t>Indicator value</a:t>
                      </a:r>
                      <a:endParaRPr lang="en-GB" sz="22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45860342"/>
                  </a:ext>
                </a:extLst>
              </a:tr>
              <a:tr h="647700">
                <a:tc rowSpan="2">
                  <a:txBody>
                    <a:bodyPr/>
                    <a:lstStyle/>
                    <a:p>
                      <a:pPr algn="ctr" fontAlgn="ctr"/>
                      <a:r>
                        <a:rPr lang="en-KE" sz="2200" u="none" strike="noStrike">
                          <a:effectLst/>
                        </a:rPr>
                        <a:t>3</a:t>
                      </a:r>
                      <a:endParaRPr lang="en-KE" sz="2200" b="1" i="0" u="none" strike="noStrike">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n-GB" sz="2200" u="none" strike="noStrike" dirty="0">
                          <a:effectLst/>
                        </a:rPr>
                        <a:t>Adaptation to Climate Variability (14%)</a:t>
                      </a:r>
                      <a:endParaRPr lang="en-GB" sz="2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2200" u="none" strike="noStrike" dirty="0">
                          <a:effectLst/>
                        </a:rPr>
                        <a:t>Vulnerability</a:t>
                      </a:r>
                      <a:endParaRPr lang="en-GB" sz="2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KE" sz="2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endParaRPr lang="en-KE" sz="2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29058565"/>
                  </a:ext>
                </a:extLst>
              </a:tr>
              <a:tr h="431800">
                <a:tc vMerge="1">
                  <a:txBody>
                    <a:bodyPr/>
                    <a:lstStyle/>
                    <a:p>
                      <a:endParaRPr lang="en-KE"/>
                    </a:p>
                  </a:txBody>
                  <a:tcPr/>
                </a:tc>
                <a:tc vMerge="1">
                  <a:txBody>
                    <a:bodyPr/>
                    <a:lstStyle/>
                    <a:p>
                      <a:endParaRPr lang="en-KE"/>
                    </a:p>
                  </a:txBody>
                  <a:tcPr/>
                </a:tc>
                <a:tc>
                  <a:txBody>
                    <a:bodyPr/>
                    <a:lstStyle/>
                    <a:p>
                      <a:pPr algn="l" fontAlgn="ctr"/>
                      <a:r>
                        <a:rPr lang="en-GB" sz="2200" u="none" strike="noStrike" dirty="0">
                          <a:effectLst/>
                        </a:rPr>
                        <a:t>Readiness to climate variability</a:t>
                      </a:r>
                      <a:endParaRPr lang="en-GB" sz="2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KE" sz="2200" b="1"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n-KE"/>
                    </a:p>
                  </a:txBody>
                  <a:tcPr/>
                </a:tc>
                <a:extLst>
                  <a:ext uri="{0D108BD9-81ED-4DB2-BD59-A6C34878D82A}">
                    <a16:rowId xmlns:a16="http://schemas.microsoft.com/office/drawing/2014/main" val="3185943345"/>
                  </a:ext>
                </a:extLst>
              </a:tr>
            </a:tbl>
          </a:graphicData>
        </a:graphic>
      </p:graphicFrame>
      <p:sp>
        <p:nvSpPr>
          <p:cNvPr id="9" name="TextBox 8">
            <a:extLst>
              <a:ext uri="{FF2B5EF4-FFF2-40B4-BE49-F238E27FC236}">
                <a16:creationId xmlns:a16="http://schemas.microsoft.com/office/drawing/2014/main" id="{DFA96659-60B2-526B-1053-431F6EAE8365}"/>
              </a:ext>
            </a:extLst>
          </p:cNvPr>
          <p:cNvSpPr txBox="1"/>
          <p:nvPr/>
        </p:nvSpPr>
        <p:spPr>
          <a:xfrm>
            <a:off x="1588341" y="4371927"/>
            <a:ext cx="7555659" cy="646331"/>
          </a:xfrm>
          <a:prstGeom prst="rect">
            <a:avLst/>
          </a:prstGeom>
          <a:noFill/>
        </p:spPr>
        <p:txBody>
          <a:bodyPr wrap="square">
            <a:spAutoFit/>
          </a:bodyPr>
          <a:lstStyle/>
          <a:p>
            <a:pPr algn="just"/>
            <a:r>
              <a:rPr lang="en-GB" sz="1800" i="1" dirty="0">
                <a:solidFill>
                  <a:srgbClr val="000000"/>
                </a:solidFill>
                <a:effectLst/>
                <a:latin typeface="Calibri" panose="020F0502020204030204" pitchFamily="34" charset="0"/>
                <a:ea typeface="Times New Roman" panose="02020603050405020304" pitchFamily="18" charset="0"/>
              </a:rPr>
              <a:t>ND-GAIN Score = (((Readiness Score – Vulnerability Score + 1) * 50)/100))*0.14		</a:t>
            </a:r>
            <a:endParaRPr lang="en-KE" sz="1800" dirty="0">
              <a:solidFill>
                <a:srgbClr val="000000"/>
              </a:solidFill>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4CD162BF-5E99-6180-1C26-0CB0E049C823}"/>
              </a:ext>
            </a:extLst>
          </p:cNvPr>
          <p:cNvSpPr txBox="1"/>
          <p:nvPr/>
        </p:nvSpPr>
        <p:spPr>
          <a:xfrm>
            <a:off x="2314193" y="692966"/>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897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2DE3F48-AFB0-D401-1767-A7AC03F215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graphicFrame>
        <p:nvGraphicFramePr>
          <p:cNvPr id="4" name="Table 3">
            <a:extLst>
              <a:ext uri="{FF2B5EF4-FFF2-40B4-BE49-F238E27FC236}">
                <a16:creationId xmlns:a16="http://schemas.microsoft.com/office/drawing/2014/main" id="{19D1FBBE-2666-FF44-B67D-AF408F303196}"/>
              </a:ext>
            </a:extLst>
          </p:cNvPr>
          <p:cNvGraphicFramePr>
            <a:graphicFrameLocks noGrp="1"/>
          </p:cNvGraphicFramePr>
          <p:nvPr>
            <p:extLst>
              <p:ext uri="{D42A27DB-BD31-4B8C-83A1-F6EECF244321}">
                <p14:modId xmlns:p14="http://schemas.microsoft.com/office/powerpoint/2010/main" val="1186908925"/>
              </p:ext>
            </p:extLst>
          </p:nvPr>
        </p:nvGraphicFramePr>
        <p:xfrm>
          <a:off x="1588341" y="2565400"/>
          <a:ext cx="8349408" cy="2139315"/>
        </p:xfrm>
        <a:graphic>
          <a:graphicData uri="http://schemas.openxmlformats.org/drawingml/2006/table">
            <a:tbl>
              <a:tblPr>
                <a:tableStyleId>{5940675A-B579-460E-94D1-54222C63F5DA}</a:tableStyleId>
              </a:tblPr>
              <a:tblGrid>
                <a:gridCol w="2010644">
                  <a:extLst>
                    <a:ext uri="{9D8B030D-6E8A-4147-A177-3AD203B41FA5}">
                      <a16:colId xmlns:a16="http://schemas.microsoft.com/office/drawing/2014/main" val="4191410992"/>
                    </a:ext>
                  </a:extLst>
                </a:gridCol>
                <a:gridCol w="1246147">
                  <a:extLst>
                    <a:ext uri="{9D8B030D-6E8A-4147-A177-3AD203B41FA5}">
                      <a16:colId xmlns:a16="http://schemas.microsoft.com/office/drawing/2014/main" val="3011245570"/>
                    </a:ext>
                  </a:extLst>
                </a:gridCol>
                <a:gridCol w="3167283">
                  <a:extLst>
                    <a:ext uri="{9D8B030D-6E8A-4147-A177-3AD203B41FA5}">
                      <a16:colId xmlns:a16="http://schemas.microsoft.com/office/drawing/2014/main" val="3813104368"/>
                    </a:ext>
                  </a:extLst>
                </a:gridCol>
                <a:gridCol w="1925334">
                  <a:extLst>
                    <a:ext uri="{9D8B030D-6E8A-4147-A177-3AD203B41FA5}">
                      <a16:colId xmlns:a16="http://schemas.microsoft.com/office/drawing/2014/main" val="1965031739"/>
                    </a:ext>
                  </a:extLst>
                </a:gridCol>
              </a:tblGrid>
              <a:tr h="431800">
                <a:tc rowSpan="4">
                  <a:txBody>
                    <a:bodyPr/>
                    <a:lstStyle/>
                    <a:p>
                      <a:pPr algn="ctr" fontAlgn="ctr"/>
                      <a:r>
                        <a:rPr lang="en-GB" sz="1600" b="1" u="none" strike="noStrike" dirty="0">
                          <a:effectLst/>
                        </a:rPr>
                        <a:t>Food Security Readiness (14%)</a:t>
                      </a:r>
                      <a:endParaRPr lang="en-GB" sz="1600" b="1" i="0" u="none" strike="noStrike" dirty="0">
                        <a:solidFill>
                          <a:srgbClr val="000000"/>
                        </a:solidFill>
                        <a:effectLst/>
                        <a:latin typeface="Calibri" panose="020F0502020204030204" pitchFamily="34" charset="0"/>
                      </a:endParaRPr>
                    </a:p>
                  </a:txBody>
                  <a:tcPr marL="9525" marR="9525" marT="9525" marB="0" anchor="ctr"/>
                </a:tc>
                <a:tc rowSpan="4">
                  <a:txBody>
                    <a:bodyPr/>
                    <a:lstStyle/>
                    <a:p>
                      <a:pPr algn="ctr" fontAlgn="ctr"/>
                      <a:r>
                        <a:rPr lang="en-GB" sz="1600" u="none" strike="noStrike" dirty="0">
                          <a:effectLst/>
                        </a:rPr>
                        <a:t>Affordability (40%)</a:t>
                      </a:r>
                      <a:endParaRPr lang="en-GB"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1600" u="none" strike="noStrike" dirty="0">
                          <a:effectLst/>
                        </a:rPr>
                        <a:t>Proportion of unemployed work force (20%)</a:t>
                      </a:r>
                      <a:endParaRPr lang="en-GB"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endParaRPr lang="en-GB"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3588890"/>
                  </a:ext>
                </a:extLst>
              </a:tr>
              <a:tr h="215900">
                <a:tc vMerge="1">
                  <a:txBody>
                    <a:bodyPr/>
                    <a:lstStyle/>
                    <a:p>
                      <a:endParaRPr lang="en-KE"/>
                    </a:p>
                  </a:txBody>
                  <a:tcPr/>
                </a:tc>
                <a:tc vMerge="1">
                  <a:txBody>
                    <a:bodyPr/>
                    <a:lstStyle/>
                    <a:p>
                      <a:endParaRPr lang="en-KE"/>
                    </a:p>
                  </a:txBody>
                  <a:tcPr/>
                </a:tc>
                <a:tc>
                  <a:txBody>
                    <a:bodyPr/>
                    <a:lstStyle/>
                    <a:p>
                      <a:pPr algn="l" fontAlgn="b"/>
                      <a:r>
                        <a:rPr lang="en-GB" sz="1600" u="none" strike="noStrike" dirty="0">
                          <a:effectLst/>
                        </a:rPr>
                        <a:t>Dependency ratio (15%</a:t>
                      </a:r>
                      <a:endParaRPr lang="en-GB"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KE" sz="1600" u="none" strike="noStrike" dirty="0">
                          <a:effectLst/>
                        </a:rPr>
                        <a:t> </a:t>
                      </a:r>
                      <a:endParaRPr lang="en-K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764893"/>
                  </a:ext>
                </a:extLst>
              </a:tr>
              <a:tr h="431800">
                <a:tc vMerge="1">
                  <a:txBody>
                    <a:bodyPr/>
                    <a:lstStyle/>
                    <a:p>
                      <a:endParaRPr lang="en-KE"/>
                    </a:p>
                  </a:txBody>
                  <a:tcPr/>
                </a:tc>
                <a:tc vMerge="1">
                  <a:txBody>
                    <a:bodyPr/>
                    <a:lstStyle/>
                    <a:p>
                      <a:endParaRPr lang="en-KE"/>
                    </a:p>
                  </a:txBody>
                  <a:tcPr/>
                </a:tc>
                <a:tc>
                  <a:txBody>
                    <a:bodyPr/>
                    <a:lstStyle/>
                    <a:p>
                      <a:pPr algn="l" fontAlgn="ctr"/>
                      <a:r>
                        <a:rPr lang="en-GB" sz="1600" u="none" strike="noStrike" dirty="0">
                          <a:effectLst/>
                        </a:rPr>
                        <a:t>Proportion of people living below the national poverty line (16%) </a:t>
                      </a:r>
                      <a:endParaRPr lang="en-GB"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600" u="none" strike="noStrike" dirty="0">
                          <a:effectLst/>
                        </a:rPr>
                        <a:t>Member States' Ministries of Agriculture</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22895253"/>
                  </a:ext>
                </a:extLst>
              </a:tr>
              <a:tr h="647700">
                <a:tc vMerge="1">
                  <a:txBody>
                    <a:bodyPr/>
                    <a:lstStyle/>
                    <a:p>
                      <a:endParaRPr lang="en-KE"/>
                    </a:p>
                  </a:txBody>
                  <a:tcPr/>
                </a:tc>
                <a:tc vMerge="1">
                  <a:txBody>
                    <a:bodyPr/>
                    <a:lstStyle/>
                    <a:p>
                      <a:endParaRPr lang="en-KE"/>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600" u="none" strike="noStrike" dirty="0">
                          <a:effectLst/>
                        </a:rPr>
                        <a:t>Proportion of farmers/pastoralists with access to financial services (49%) </a:t>
                      </a:r>
                      <a:endParaRPr lang="en-KE" sz="1200" b="1" dirty="0">
                        <a:effectLst/>
                      </a:endParaRPr>
                    </a:p>
                  </a:txBody>
                  <a:tcPr marL="9525" marR="9525" marT="9525" marB="0" anchor="ctr"/>
                </a:tc>
                <a:tc>
                  <a:txBody>
                    <a:bodyPr/>
                    <a:lstStyle/>
                    <a:p>
                      <a:pPr algn="ctr" fontAlgn="ctr"/>
                      <a:r>
                        <a:rPr lang="en-GB" sz="1600" u="none" strike="noStrike" dirty="0">
                          <a:effectLst/>
                        </a:rPr>
                        <a:t>Countries' reports on Malabo Declaration</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8705642"/>
                  </a:ext>
                </a:extLst>
              </a:tr>
            </a:tbl>
          </a:graphicData>
        </a:graphic>
      </p:graphicFrame>
      <p:sp>
        <p:nvSpPr>
          <p:cNvPr id="2" name="TextBox 1">
            <a:extLst>
              <a:ext uri="{FF2B5EF4-FFF2-40B4-BE49-F238E27FC236}">
                <a16:creationId xmlns:a16="http://schemas.microsoft.com/office/drawing/2014/main" id="{3CB53350-16EB-BE6E-4AC2-8C1874706011}"/>
              </a:ext>
            </a:extLst>
          </p:cNvPr>
          <p:cNvSpPr txBox="1"/>
          <p:nvPr/>
        </p:nvSpPr>
        <p:spPr>
          <a:xfrm>
            <a:off x="2918350" y="1427752"/>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331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2DE3F48-AFB0-D401-1767-A7AC03F215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213" y="39922"/>
            <a:ext cx="1240790" cy="1136822"/>
          </a:xfrm>
          <a:prstGeom prst="rect">
            <a:avLst/>
          </a:prstGeom>
        </p:spPr>
      </p:pic>
      <p:graphicFrame>
        <p:nvGraphicFramePr>
          <p:cNvPr id="5" name="Table 4">
            <a:extLst>
              <a:ext uri="{FF2B5EF4-FFF2-40B4-BE49-F238E27FC236}">
                <a16:creationId xmlns:a16="http://schemas.microsoft.com/office/drawing/2014/main" id="{92758371-F66E-EE85-5E74-81B8EA81AD8D}"/>
              </a:ext>
            </a:extLst>
          </p:cNvPr>
          <p:cNvGraphicFramePr>
            <a:graphicFrameLocks noGrp="1"/>
          </p:cNvGraphicFramePr>
          <p:nvPr>
            <p:extLst>
              <p:ext uri="{D42A27DB-BD31-4B8C-83A1-F6EECF244321}">
                <p14:modId xmlns:p14="http://schemas.microsoft.com/office/powerpoint/2010/main" val="1540380483"/>
              </p:ext>
            </p:extLst>
          </p:nvPr>
        </p:nvGraphicFramePr>
        <p:xfrm>
          <a:off x="668214" y="1344423"/>
          <a:ext cx="10023233" cy="5273742"/>
        </p:xfrm>
        <a:graphic>
          <a:graphicData uri="http://schemas.openxmlformats.org/drawingml/2006/table">
            <a:tbl>
              <a:tblPr>
                <a:tableStyleId>{616DA210-FB5B-4158-B5E0-FEB733F419BA}</a:tableStyleId>
              </a:tblPr>
              <a:tblGrid>
                <a:gridCol w="2037627">
                  <a:extLst>
                    <a:ext uri="{9D8B030D-6E8A-4147-A177-3AD203B41FA5}">
                      <a16:colId xmlns:a16="http://schemas.microsoft.com/office/drawing/2014/main" val="10639071"/>
                    </a:ext>
                  </a:extLst>
                </a:gridCol>
                <a:gridCol w="2190742">
                  <a:extLst>
                    <a:ext uri="{9D8B030D-6E8A-4147-A177-3AD203B41FA5}">
                      <a16:colId xmlns:a16="http://schemas.microsoft.com/office/drawing/2014/main" val="137006578"/>
                    </a:ext>
                  </a:extLst>
                </a:gridCol>
                <a:gridCol w="2355636">
                  <a:extLst>
                    <a:ext uri="{9D8B030D-6E8A-4147-A177-3AD203B41FA5}">
                      <a16:colId xmlns:a16="http://schemas.microsoft.com/office/drawing/2014/main" val="277936026"/>
                    </a:ext>
                  </a:extLst>
                </a:gridCol>
                <a:gridCol w="3439228">
                  <a:extLst>
                    <a:ext uri="{9D8B030D-6E8A-4147-A177-3AD203B41FA5}">
                      <a16:colId xmlns:a16="http://schemas.microsoft.com/office/drawing/2014/main" val="2558546956"/>
                    </a:ext>
                  </a:extLst>
                </a:gridCol>
              </a:tblGrid>
              <a:tr h="564977">
                <a:tc rowSpan="8">
                  <a:txBody>
                    <a:bodyPr/>
                    <a:lstStyle/>
                    <a:p>
                      <a:pPr algn="ctr" fontAlgn="ctr"/>
                      <a:r>
                        <a:rPr lang="en-GB" sz="1400" b="1" u="none" strike="noStrike" dirty="0">
                          <a:effectLst/>
                        </a:rPr>
                        <a:t>Food safety (16%)</a:t>
                      </a:r>
                      <a:endParaRPr lang="en-GB" sz="1400" b="1" i="0" u="none" strike="noStrike" dirty="0">
                        <a:solidFill>
                          <a:srgbClr val="000000"/>
                        </a:solidFill>
                        <a:effectLst/>
                        <a:latin typeface="Calibri" panose="020F0502020204030204" pitchFamily="34" charset="0"/>
                      </a:endParaRPr>
                    </a:p>
                  </a:txBody>
                  <a:tcPr marL="7262" marR="7262" marT="7262" marB="0" anchor="ctr"/>
                </a:tc>
                <a:tc rowSpan="6">
                  <a:txBody>
                    <a:bodyPr/>
                    <a:lstStyle/>
                    <a:p>
                      <a:pPr algn="ctr" fontAlgn="ctr"/>
                      <a:r>
                        <a:rPr lang="en-US" sz="1400" u="none" strike="noStrike" dirty="0">
                          <a:effectLst/>
                        </a:rPr>
                        <a:t>Existence of Legal and Institutional Frameworks on Food Safety (50%)</a:t>
                      </a:r>
                      <a:endParaRPr lang="en-US" sz="1400" b="1" i="0" u="none" strike="noStrike" dirty="0">
                        <a:solidFill>
                          <a:srgbClr val="000000"/>
                        </a:solidFill>
                        <a:effectLst/>
                        <a:latin typeface="Calibri" panose="020F0502020204030204" pitchFamily="34" charset="0"/>
                      </a:endParaRPr>
                    </a:p>
                  </a:txBody>
                  <a:tcPr marL="7262" marR="7262" marT="7262" marB="0" anchor="ctr"/>
                </a:tc>
                <a:tc rowSpan="3">
                  <a:txBody>
                    <a:bodyPr/>
                    <a:lstStyle/>
                    <a:p>
                      <a:pPr algn="l" fontAlgn="ctr"/>
                      <a:r>
                        <a:rPr lang="en-GB" sz="1400" u="none" strike="noStrike" dirty="0">
                          <a:effectLst/>
                        </a:rPr>
                        <a:t>Existence of Food Safety Regulations and Policies (30%)</a:t>
                      </a:r>
                      <a:endParaRPr lang="en-GB" sz="1400" b="0" i="0" u="none" strike="noStrike" dirty="0">
                        <a:solidFill>
                          <a:srgbClr val="000000"/>
                        </a:solidFill>
                        <a:effectLst/>
                        <a:latin typeface="Calibri" panose="020F0502020204030204" pitchFamily="34" charset="0"/>
                      </a:endParaRPr>
                    </a:p>
                  </a:txBody>
                  <a:tcPr marL="7262" marR="7262" marT="7262" marB="0" anchor="ctr"/>
                </a:tc>
                <a:tc>
                  <a:txBody>
                    <a:bodyPr/>
                    <a:lstStyle/>
                    <a:p>
                      <a:pPr algn="l" fontAlgn="ctr"/>
                      <a:r>
                        <a:rPr lang="en-GB" sz="1400" u="none" strike="noStrike" dirty="0">
                          <a:effectLst/>
                        </a:rPr>
                        <a:t>Existence of competent regulatory institutions with clear mandates and coordination mechanism (50%)</a:t>
                      </a:r>
                      <a:endParaRPr lang="en-GB" sz="1400" b="0" i="0" u="none" strike="noStrike" dirty="0">
                        <a:solidFill>
                          <a:srgbClr val="000000"/>
                        </a:solidFill>
                        <a:effectLst/>
                        <a:latin typeface="Calibri" panose="020F0502020204030204" pitchFamily="34" charset="0"/>
                      </a:endParaRPr>
                    </a:p>
                  </a:txBody>
                  <a:tcPr marL="7262" marR="7262" marT="7262" marB="0" anchor="ctr"/>
                </a:tc>
                <a:extLst>
                  <a:ext uri="{0D108BD9-81ED-4DB2-BD59-A6C34878D82A}">
                    <a16:rowId xmlns:a16="http://schemas.microsoft.com/office/drawing/2014/main" val="4140059512"/>
                  </a:ext>
                </a:extLst>
              </a:tr>
              <a:tr h="564977">
                <a:tc vMerge="1">
                  <a:txBody>
                    <a:bodyPr/>
                    <a:lstStyle/>
                    <a:p>
                      <a:endParaRPr lang="en-KE"/>
                    </a:p>
                  </a:txBody>
                  <a:tcPr/>
                </a:tc>
                <a:tc vMerge="1">
                  <a:txBody>
                    <a:bodyPr/>
                    <a:lstStyle/>
                    <a:p>
                      <a:endParaRPr lang="en-KE"/>
                    </a:p>
                  </a:txBody>
                  <a:tcPr/>
                </a:tc>
                <a:tc vMerge="1">
                  <a:txBody>
                    <a:bodyPr/>
                    <a:lstStyle/>
                    <a:p>
                      <a:endParaRPr lang="en-KE"/>
                    </a:p>
                  </a:txBody>
                  <a:tcPr/>
                </a:tc>
                <a:tc>
                  <a:txBody>
                    <a:bodyPr/>
                    <a:lstStyle/>
                    <a:p>
                      <a:pPr algn="l" fontAlgn="b"/>
                      <a:r>
                        <a:rPr lang="en-GB" sz="1400" u="none" strike="noStrike" dirty="0">
                          <a:effectLst/>
                        </a:rPr>
                        <a:t>Existence of national food safety policy, act or law updated at least in the last 10 years and covering the entire food chain (30%)</a:t>
                      </a:r>
                      <a:endParaRPr lang="en-GB" sz="1400" b="0" i="0" u="none" strike="noStrike" dirty="0">
                        <a:solidFill>
                          <a:srgbClr val="000000"/>
                        </a:solidFill>
                        <a:effectLst/>
                        <a:latin typeface="Calibri" panose="020F0502020204030204" pitchFamily="34" charset="0"/>
                      </a:endParaRPr>
                    </a:p>
                  </a:txBody>
                  <a:tcPr marL="7262" marR="7262" marT="7262" marB="0" anchor="b"/>
                </a:tc>
                <a:extLst>
                  <a:ext uri="{0D108BD9-81ED-4DB2-BD59-A6C34878D82A}">
                    <a16:rowId xmlns:a16="http://schemas.microsoft.com/office/drawing/2014/main" val="3044289977"/>
                  </a:ext>
                </a:extLst>
              </a:tr>
              <a:tr h="522858">
                <a:tc vMerge="1">
                  <a:txBody>
                    <a:bodyPr/>
                    <a:lstStyle/>
                    <a:p>
                      <a:endParaRPr lang="en-KE"/>
                    </a:p>
                  </a:txBody>
                  <a:tcPr/>
                </a:tc>
                <a:tc vMerge="1">
                  <a:txBody>
                    <a:bodyPr/>
                    <a:lstStyle/>
                    <a:p>
                      <a:endParaRPr lang="en-KE"/>
                    </a:p>
                  </a:txBody>
                  <a:tcPr/>
                </a:tc>
                <a:tc vMerge="1">
                  <a:txBody>
                    <a:bodyPr/>
                    <a:lstStyle/>
                    <a:p>
                      <a:endParaRPr lang="en-KE"/>
                    </a:p>
                  </a:txBody>
                  <a:tcPr/>
                </a:tc>
                <a:tc>
                  <a:txBody>
                    <a:bodyPr/>
                    <a:lstStyle/>
                    <a:p>
                      <a:pPr algn="l" fontAlgn="ctr"/>
                      <a:r>
                        <a:rPr lang="en-GB" sz="1400" u="none" strike="noStrike" dirty="0">
                          <a:effectLst/>
                        </a:rPr>
                        <a:t>Existence of risk based food safety standards for at least 5 priority commodities (20%)</a:t>
                      </a:r>
                      <a:endParaRPr lang="en-GB" sz="1400" b="0" i="0" u="none" strike="noStrike" dirty="0">
                        <a:solidFill>
                          <a:srgbClr val="000000"/>
                        </a:solidFill>
                        <a:effectLst/>
                        <a:latin typeface="Calibri" panose="020F0502020204030204" pitchFamily="34" charset="0"/>
                      </a:endParaRPr>
                    </a:p>
                  </a:txBody>
                  <a:tcPr marL="7262" marR="7262" marT="7262" marB="0" anchor="ctr"/>
                </a:tc>
                <a:extLst>
                  <a:ext uri="{0D108BD9-81ED-4DB2-BD59-A6C34878D82A}">
                    <a16:rowId xmlns:a16="http://schemas.microsoft.com/office/drawing/2014/main" val="3691701872"/>
                  </a:ext>
                </a:extLst>
              </a:tr>
              <a:tr h="522858">
                <a:tc vMerge="1">
                  <a:txBody>
                    <a:bodyPr/>
                    <a:lstStyle/>
                    <a:p>
                      <a:endParaRPr lang="en-KE"/>
                    </a:p>
                  </a:txBody>
                  <a:tcPr/>
                </a:tc>
                <a:tc vMerge="1">
                  <a:txBody>
                    <a:bodyPr/>
                    <a:lstStyle/>
                    <a:p>
                      <a:endParaRPr lang="en-KE"/>
                    </a:p>
                  </a:txBody>
                  <a:tcPr/>
                </a:tc>
                <a:tc rowSpan="3">
                  <a:txBody>
                    <a:bodyPr/>
                    <a:lstStyle/>
                    <a:p>
                      <a:pPr algn="l" fontAlgn="ctr"/>
                      <a:r>
                        <a:rPr lang="en-GB" sz="1400" u="none" strike="noStrike" dirty="0">
                          <a:effectLst/>
                        </a:rPr>
                        <a:t>Existence of quality  monitoring and surveillance programs (20)</a:t>
                      </a:r>
                      <a:endParaRPr lang="en-GB" sz="1400" b="0" i="0" u="none" strike="noStrike" dirty="0">
                        <a:solidFill>
                          <a:srgbClr val="000000"/>
                        </a:solidFill>
                        <a:effectLst/>
                        <a:latin typeface="Calibri" panose="020F0502020204030204" pitchFamily="34" charset="0"/>
                      </a:endParaRPr>
                    </a:p>
                  </a:txBody>
                  <a:tcPr marL="7262" marR="7262" marT="7262" marB="0" anchor="ctr"/>
                </a:tc>
                <a:tc>
                  <a:txBody>
                    <a:bodyPr/>
                    <a:lstStyle/>
                    <a:p>
                      <a:pPr algn="l" fontAlgn="ctr"/>
                      <a:r>
                        <a:rPr lang="en-GB" sz="1400" u="none" strike="noStrike" dirty="0">
                          <a:effectLst/>
                        </a:rPr>
                        <a:t>Existence of a risk-based and coordinated food safety monitoring/surveillance plan (40)</a:t>
                      </a:r>
                      <a:endParaRPr lang="en-GB" sz="1400" b="0" i="0" u="none" strike="noStrike" dirty="0">
                        <a:solidFill>
                          <a:srgbClr val="000000"/>
                        </a:solidFill>
                        <a:effectLst/>
                        <a:latin typeface="Calibri" panose="020F0502020204030204" pitchFamily="34" charset="0"/>
                      </a:endParaRPr>
                    </a:p>
                  </a:txBody>
                  <a:tcPr marL="7262" marR="7262" marT="7262" marB="0" anchor="ctr"/>
                </a:tc>
                <a:extLst>
                  <a:ext uri="{0D108BD9-81ED-4DB2-BD59-A6C34878D82A}">
                    <a16:rowId xmlns:a16="http://schemas.microsoft.com/office/drawing/2014/main" val="1996148160"/>
                  </a:ext>
                </a:extLst>
              </a:tr>
              <a:tr h="991316">
                <a:tc vMerge="1">
                  <a:txBody>
                    <a:bodyPr/>
                    <a:lstStyle/>
                    <a:p>
                      <a:endParaRPr lang="en-KE"/>
                    </a:p>
                  </a:txBody>
                  <a:tcPr/>
                </a:tc>
                <a:tc vMerge="1">
                  <a:txBody>
                    <a:bodyPr/>
                    <a:lstStyle/>
                    <a:p>
                      <a:endParaRPr lang="en-KE"/>
                    </a:p>
                  </a:txBody>
                  <a:tcPr/>
                </a:tc>
                <a:tc vMerge="1">
                  <a:txBody>
                    <a:bodyPr/>
                    <a:lstStyle/>
                    <a:p>
                      <a:endParaRPr lang="en-KE"/>
                    </a:p>
                  </a:txBody>
                  <a:tcPr/>
                </a:tc>
                <a:tc>
                  <a:txBody>
                    <a:bodyPr/>
                    <a:lstStyle/>
                    <a:p>
                      <a:pPr algn="l" fontAlgn="ctr"/>
                      <a:r>
                        <a:rPr lang="en-GB" sz="1400" u="none" strike="noStrike" dirty="0">
                          <a:effectLst/>
                        </a:rPr>
                        <a:t>Existence of a national epidemiological database/system for storing information on food borne disease (30%)</a:t>
                      </a:r>
                      <a:endParaRPr lang="en-GB" sz="1400" b="0" i="0" u="none" strike="noStrike" dirty="0">
                        <a:solidFill>
                          <a:srgbClr val="000000"/>
                        </a:solidFill>
                        <a:effectLst/>
                        <a:latin typeface="Calibri" panose="020F0502020204030204" pitchFamily="34" charset="0"/>
                      </a:endParaRPr>
                    </a:p>
                  </a:txBody>
                  <a:tcPr marL="7262" marR="7262" marT="7262" marB="0" anchor="ctr"/>
                </a:tc>
                <a:extLst>
                  <a:ext uri="{0D108BD9-81ED-4DB2-BD59-A6C34878D82A}">
                    <a16:rowId xmlns:a16="http://schemas.microsoft.com/office/drawing/2014/main" val="2101447213"/>
                  </a:ext>
                </a:extLst>
              </a:tr>
              <a:tr h="564977">
                <a:tc vMerge="1">
                  <a:txBody>
                    <a:bodyPr/>
                    <a:lstStyle/>
                    <a:p>
                      <a:endParaRPr lang="en-KE"/>
                    </a:p>
                  </a:txBody>
                  <a:tcPr/>
                </a:tc>
                <a:tc vMerge="1">
                  <a:txBody>
                    <a:bodyPr/>
                    <a:lstStyle/>
                    <a:p>
                      <a:endParaRPr lang="en-KE"/>
                    </a:p>
                  </a:txBody>
                  <a:tcPr/>
                </a:tc>
                <a:tc vMerge="1">
                  <a:txBody>
                    <a:bodyPr/>
                    <a:lstStyle/>
                    <a:p>
                      <a:endParaRPr lang="en-KE"/>
                    </a:p>
                  </a:txBody>
                  <a:tcPr/>
                </a:tc>
                <a:tc>
                  <a:txBody>
                    <a:bodyPr/>
                    <a:lstStyle/>
                    <a:p>
                      <a:pPr algn="l" fontAlgn="ctr"/>
                      <a:r>
                        <a:rPr lang="en-GB" sz="1400" u="none" strike="noStrike" dirty="0">
                          <a:effectLst/>
                        </a:rPr>
                        <a:t>Existence of a food safety response system with standard operating procedure, traceability and recall system (30%)</a:t>
                      </a:r>
                      <a:endParaRPr lang="en-GB" sz="1400" b="0" i="0" u="none" strike="noStrike" dirty="0">
                        <a:solidFill>
                          <a:srgbClr val="000000"/>
                        </a:solidFill>
                        <a:effectLst/>
                        <a:latin typeface="Calibri" panose="020F0502020204030204" pitchFamily="34" charset="0"/>
                      </a:endParaRPr>
                    </a:p>
                  </a:txBody>
                  <a:tcPr marL="7262" marR="7262" marT="7262" marB="0" anchor="ctr"/>
                </a:tc>
                <a:extLst>
                  <a:ext uri="{0D108BD9-81ED-4DB2-BD59-A6C34878D82A}">
                    <a16:rowId xmlns:a16="http://schemas.microsoft.com/office/drawing/2014/main" val="3046140586"/>
                  </a:ext>
                </a:extLst>
              </a:tr>
              <a:tr h="522858">
                <a:tc vMerge="1">
                  <a:txBody>
                    <a:bodyPr/>
                    <a:lstStyle/>
                    <a:p>
                      <a:endParaRPr lang="en-KE"/>
                    </a:p>
                  </a:txBody>
                  <a:tcPr/>
                </a:tc>
                <a:tc>
                  <a:txBody>
                    <a:bodyPr/>
                    <a:lstStyle/>
                    <a:p>
                      <a:pPr algn="ctr" fontAlgn="ctr"/>
                      <a:r>
                        <a:rPr lang="en-GB" sz="1400" u="none" strike="noStrike" dirty="0">
                          <a:effectLst/>
                        </a:rPr>
                        <a:t>Water Supply and Sanitation (50%)</a:t>
                      </a:r>
                      <a:endParaRPr lang="en-GB" sz="1400" b="1" i="0" u="none" strike="noStrike" dirty="0">
                        <a:solidFill>
                          <a:srgbClr val="000000"/>
                        </a:solidFill>
                        <a:effectLst/>
                        <a:latin typeface="Calibri" panose="020F0502020204030204" pitchFamily="34" charset="0"/>
                      </a:endParaRPr>
                    </a:p>
                  </a:txBody>
                  <a:tcPr marL="7262" marR="7262" marT="7262" marB="0" anchor="ctr"/>
                </a:tc>
                <a:tc>
                  <a:txBody>
                    <a:bodyPr/>
                    <a:lstStyle/>
                    <a:p>
                      <a:pPr algn="l" fontAlgn="b"/>
                      <a:r>
                        <a:rPr lang="en-GB" sz="1400" u="none" strike="noStrike" dirty="0">
                          <a:effectLst/>
                        </a:rPr>
                        <a:t>Proportion of people with access to improved water supply (60%)</a:t>
                      </a:r>
                      <a:endParaRPr lang="en-GB" sz="1400" b="0" i="0" u="none" strike="noStrike" dirty="0">
                        <a:solidFill>
                          <a:srgbClr val="000000"/>
                        </a:solidFill>
                        <a:effectLst/>
                        <a:latin typeface="Calibri" panose="020F0502020204030204" pitchFamily="34" charset="0"/>
                      </a:endParaRPr>
                    </a:p>
                  </a:txBody>
                  <a:tcPr marL="7262" marR="7262" marT="7262" marB="0" anchor="b"/>
                </a:tc>
                <a:tc rowSpan="2">
                  <a:txBody>
                    <a:bodyPr/>
                    <a:lstStyle/>
                    <a:p>
                      <a:pPr algn="ctr" fontAlgn="b"/>
                      <a:r>
                        <a:rPr lang="en-KE" sz="1400" u="none" strike="noStrike" dirty="0">
                          <a:effectLst/>
                        </a:rPr>
                        <a:t> </a:t>
                      </a:r>
                      <a:endParaRPr lang="en-KE" sz="1400" b="0" i="0" u="none" strike="noStrike" dirty="0">
                        <a:solidFill>
                          <a:srgbClr val="000000"/>
                        </a:solidFill>
                        <a:effectLst/>
                        <a:latin typeface="Calibri" panose="020F0502020204030204" pitchFamily="34" charset="0"/>
                      </a:endParaRPr>
                    </a:p>
                  </a:txBody>
                  <a:tcPr marL="7262" marR="7262" marT="7262" marB="0" anchor="b"/>
                </a:tc>
                <a:extLst>
                  <a:ext uri="{0D108BD9-81ED-4DB2-BD59-A6C34878D82A}">
                    <a16:rowId xmlns:a16="http://schemas.microsoft.com/office/drawing/2014/main" val="1863604251"/>
                  </a:ext>
                </a:extLst>
              </a:tr>
              <a:tr h="522858">
                <a:tc vMerge="1">
                  <a:txBody>
                    <a:bodyPr/>
                    <a:lstStyle/>
                    <a:p>
                      <a:endParaRPr lang="en-KE"/>
                    </a:p>
                  </a:txBody>
                  <a:tcPr/>
                </a:tc>
                <a:tc>
                  <a:txBody>
                    <a:bodyPr/>
                    <a:lstStyle/>
                    <a:p>
                      <a:pPr algn="ctr" fontAlgn="ctr"/>
                      <a:r>
                        <a:rPr lang="en-KE" sz="1400" u="none" strike="noStrike">
                          <a:effectLst/>
                        </a:rPr>
                        <a:t> </a:t>
                      </a:r>
                      <a:endParaRPr lang="en-KE" sz="1400" b="1" i="0" u="none" strike="noStrike">
                        <a:solidFill>
                          <a:srgbClr val="000000"/>
                        </a:solidFill>
                        <a:effectLst/>
                        <a:latin typeface="Calibri" panose="020F0502020204030204" pitchFamily="34" charset="0"/>
                      </a:endParaRPr>
                    </a:p>
                  </a:txBody>
                  <a:tcPr marL="7262" marR="7262" marT="7262" marB="0" anchor="ctr"/>
                </a:tc>
                <a:tc>
                  <a:txBody>
                    <a:bodyPr/>
                    <a:lstStyle/>
                    <a:p>
                      <a:pPr algn="l" fontAlgn="b"/>
                      <a:r>
                        <a:rPr lang="en-GB" sz="1400" u="none" strike="noStrike" dirty="0">
                          <a:effectLst/>
                        </a:rPr>
                        <a:t>Proportion of people with access to improved sanitation (40%)</a:t>
                      </a:r>
                      <a:endParaRPr lang="en-GB" sz="1400" b="0" i="0" u="none" strike="noStrike" dirty="0">
                        <a:solidFill>
                          <a:srgbClr val="000000"/>
                        </a:solidFill>
                        <a:effectLst/>
                        <a:latin typeface="Calibri" panose="020F0502020204030204" pitchFamily="34" charset="0"/>
                      </a:endParaRPr>
                    </a:p>
                  </a:txBody>
                  <a:tcPr marL="7262" marR="7262" marT="7262" marB="0" anchor="b"/>
                </a:tc>
                <a:tc vMerge="1">
                  <a:txBody>
                    <a:bodyPr/>
                    <a:lstStyle/>
                    <a:p>
                      <a:endParaRPr lang="en-KE"/>
                    </a:p>
                  </a:txBody>
                  <a:tcPr/>
                </a:tc>
                <a:extLst>
                  <a:ext uri="{0D108BD9-81ED-4DB2-BD59-A6C34878D82A}">
                    <a16:rowId xmlns:a16="http://schemas.microsoft.com/office/drawing/2014/main" val="961864268"/>
                  </a:ext>
                </a:extLst>
              </a:tr>
            </a:tbl>
          </a:graphicData>
        </a:graphic>
      </p:graphicFrame>
      <p:sp>
        <p:nvSpPr>
          <p:cNvPr id="2" name="TextBox 1">
            <a:extLst>
              <a:ext uri="{FF2B5EF4-FFF2-40B4-BE49-F238E27FC236}">
                <a16:creationId xmlns:a16="http://schemas.microsoft.com/office/drawing/2014/main" id="{94836D78-676E-CEB5-C3EF-ABF58FAA0E29}"/>
              </a:ext>
            </a:extLst>
          </p:cNvPr>
          <p:cNvSpPr txBox="1"/>
          <p:nvPr/>
        </p:nvSpPr>
        <p:spPr>
          <a:xfrm>
            <a:off x="2314193" y="692966"/>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4197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D23424F-1F3F-FEF9-B672-4DAEBAC48428}"/>
              </a:ext>
            </a:extLst>
          </p:cNvPr>
          <p:cNvGraphicFramePr>
            <a:graphicFrameLocks noGrp="1"/>
          </p:cNvGraphicFramePr>
          <p:nvPr>
            <p:extLst>
              <p:ext uri="{D42A27DB-BD31-4B8C-83A1-F6EECF244321}">
                <p14:modId xmlns:p14="http://schemas.microsoft.com/office/powerpoint/2010/main" val="3613902082"/>
              </p:ext>
            </p:extLst>
          </p:nvPr>
        </p:nvGraphicFramePr>
        <p:xfrm>
          <a:off x="1382067" y="568411"/>
          <a:ext cx="10604507" cy="6000115"/>
        </p:xfrm>
        <a:graphic>
          <a:graphicData uri="http://schemas.openxmlformats.org/drawingml/2006/table">
            <a:tbl>
              <a:tblPr>
                <a:tableStyleId>{616DA210-FB5B-4158-B5E0-FEB733F419BA}</a:tableStyleId>
              </a:tblPr>
              <a:tblGrid>
                <a:gridCol w="1399186">
                  <a:extLst>
                    <a:ext uri="{9D8B030D-6E8A-4147-A177-3AD203B41FA5}">
                      <a16:colId xmlns:a16="http://schemas.microsoft.com/office/drawing/2014/main" val="3000918368"/>
                    </a:ext>
                  </a:extLst>
                </a:gridCol>
                <a:gridCol w="1160585">
                  <a:extLst>
                    <a:ext uri="{9D8B030D-6E8A-4147-A177-3AD203B41FA5}">
                      <a16:colId xmlns:a16="http://schemas.microsoft.com/office/drawing/2014/main" val="1334125077"/>
                    </a:ext>
                  </a:extLst>
                </a:gridCol>
                <a:gridCol w="2899834">
                  <a:extLst>
                    <a:ext uri="{9D8B030D-6E8A-4147-A177-3AD203B41FA5}">
                      <a16:colId xmlns:a16="http://schemas.microsoft.com/office/drawing/2014/main" val="3785487699"/>
                    </a:ext>
                  </a:extLst>
                </a:gridCol>
                <a:gridCol w="2821665">
                  <a:extLst>
                    <a:ext uri="{9D8B030D-6E8A-4147-A177-3AD203B41FA5}">
                      <a16:colId xmlns:a16="http://schemas.microsoft.com/office/drawing/2014/main" val="1592554370"/>
                    </a:ext>
                  </a:extLst>
                </a:gridCol>
                <a:gridCol w="2323237">
                  <a:extLst>
                    <a:ext uri="{9D8B030D-6E8A-4147-A177-3AD203B41FA5}">
                      <a16:colId xmlns:a16="http://schemas.microsoft.com/office/drawing/2014/main" val="584420650"/>
                    </a:ext>
                  </a:extLst>
                </a:gridCol>
              </a:tblGrid>
              <a:tr h="277495">
                <a:tc rowSpan="8">
                  <a:txBody>
                    <a:bodyPr/>
                    <a:lstStyle/>
                    <a:p>
                      <a:pPr algn="ctr" fontAlgn="ctr"/>
                      <a:r>
                        <a:rPr lang="en-KE" sz="1800" b="1" u="none" strike="noStrike" dirty="0">
                          <a:effectLst/>
                        </a:rPr>
                        <a:t>Food Security Readiness (10.5%)</a:t>
                      </a:r>
                      <a:endParaRPr lang="en-KE" sz="1800" b="1" i="0" u="none" strike="noStrike" dirty="0">
                        <a:solidFill>
                          <a:srgbClr val="000000"/>
                        </a:solidFill>
                        <a:effectLst/>
                        <a:latin typeface="Calibri" panose="020F0502020204030204" pitchFamily="34" charset="0"/>
                      </a:endParaRPr>
                    </a:p>
                  </a:txBody>
                  <a:tcPr marL="9525" marR="9525" marT="9525" marB="0" anchor="ctr"/>
                </a:tc>
                <a:tc rowSpan="8">
                  <a:txBody>
                    <a:bodyPr/>
                    <a:lstStyle/>
                    <a:p>
                      <a:pPr algn="ctr" fontAlgn="ctr"/>
                      <a:r>
                        <a:rPr lang="en-GB" sz="1800" b="1" u="none" strike="noStrike" dirty="0">
                          <a:effectLst/>
                        </a:rPr>
                        <a:t>Availability (44%)</a:t>
                      </a:r>
                      <a:endParaRPr lang="en-GB" sz="1800" b="1" i="0" u="none" strike="noStrike" dirty="0">
                        <a:solidFill>
                          <a:srgbClr val="000000"/>
                        </a:solidFill>
                        <a:effectLst/>
                        <a:latin typeface="Calibri" panose="020F0502020204030204" pitchFamily="34" charset="0"/>
                      </a:endParaRPr>
                    </a:p>
                  </a:txBody>
                  <a:tcPr marL="9525" marR="9525" marT="9525" marB="0" anchor="ctr"/>
                </a:tc>
                <a:tc rowSpan="3">
                  <a:txBody>
                    <a:bodyPr/>
                    <a:lstStyle/>
                    <a:p>
                      <a:pPr algn="l" fontAlgn="ctr"/>
                      <a:r>
                        <a:rPr lang="en-GB" sz="1600" u="none" strike="noStrike" dirty="0">
                          <a:effectLst/>
                        </a:rPr>
                        <a:t>Proportion of public expenditure in agriculture (29%)</a:t>
                      </a: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600" b="0" i="0" u="none" strike="noStrike" dirty="0">
                          <a:solidFill>
                            <a:srgbClr val="000000"/>
                          </a:solidFill>
                          <a:effectLst/>
                          <a:latin typeface="Calibri" panose="020F0502020204030204" pitchFamily="34" charset="0"/>
                        </a:rPr>
                        <a:t>Ratio of public expenditure in </a:t>
                      </a:r>
                      <a:r>
                        <a:rPr lang="en-GB" sz="1600" b="0" i="0" u="none" strike="noStrike" dirty="0" err="1">
                          <a:solidFill>
                            <a:srgbClr val="000000"/>
                          </a:solidFill>
                          <a:effectLst/>
                          <a:latin typeface="Calibri" panose="020F0502020204030204" pitchFamily="34" charset="0"/>
                        </a:rPr>
                        <a:t>agr</a:t>
                      </a:r>
                      <a:r>
                        <a:rPr lang="en-GB" sz="1600" b="0" i="0" u="none" strike="noStrike" dirty="0">
                          <a:solidFill>
                            <a:srgbClr val="000000"/>
                          </a:solidFill>
                          <a:effectLst/>
                          <a:latin typeface="Calibri" panose="020F0502020204030204" pitchFamily="34" charset="0"/>
                        </a:rPr>
                        <a:t>. to the total public expenditure (45%)</a:t>
                      </a:r>
                    </a:p>
                  </a:txBody>
                  <a:tcPr marL="9525" marR="9525" marT="9525" marB="0" anchor="ctr"/>
                </a:tc>
                <a:tc rowSpan="3">
                  <a:txBody>
                    <a:bodyPr/>
                    <a:lstStyle/>
                    <a:p>
                      <a:pPr algn="ctr" fontAlgn="ctr"/>
                      <a:r>
                        <a:rPr lang="en-GB" sz="1600" u="none" strike="noStrike" dirty="0">
                          <a:effectLst/>
                        </a:rPr>
                        <a:t>Countries' reports on Malabo Declaration</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87905687"/>
                  </a:ext>
                </a:extLst>
              </a:tr>
              <a:tr h="277495">
                <a:tc vMerge="1">
                  <a:txBody>
                    <a:bodyPr/>
                    <a:lstStyle/>
                    <a:p>
                      <a:endParaRPr lang="en-KE"/>
                    </a:p>
                  </a:txBody>
                  <a:tcPr/>
                </a:tc>
                <a:tc vMerge="1">
                  <a:txBody>
                    <a:bodyPr/>
                    <a:lstStyle/>
                    <a:p>
                      <a:endParaRPr lang="en-KE"/>
                    </a:p>
                  </a:txBody>
                  <a:tcPr/>
                </a:tc>
                <a:tc vMerge="1">
                  <a:txBody>
                    <a:bodyPr/>
                    <a:lstStyle/>
                    <a:p>
                      <a:endParaRPr lang="en-KE"/>
                    </a:p>
                  </a:txBody>
                  <a:tcPr/>
                </a:tc>
                <a:tc>
                  <a:txBody>
                    <a:bodyPr/>
                    <a:lstStyle/>
                    <a:p>
                      <a:pPr algn="ctr" fontAlgn="ctr"/>
                      <a:r>
                        <a:rPr lang="en-GB" sz="1600" kern="1200" dirty="0">
                          <a:solidFill>
                            <a:schemeClr val="tx1"/>
                          </a:solidFill>
                          <a:effectLst/>
                          <a:latin typeface="+mn-lt"/>
                          <a:ea typeface="+mn-ea"/>
                          <a:cs typeface="+mn-cs"/>
                        </a:rPr>
                        <a:t>Ratio of annual public </a:t>
                      </a:r>
                      <a:r>
                        <a:rPr lang="en-GB" sz="1600" kern="1200" dirty="0" err="1">
                          <a:solidFill>
                            <a:schemeClr val="tx1"/>
                          </a:solidFill>
                          <a:effectLst/>
                          <a:latin typeface="+mn-lt"/>
                          <a:ea typeface="+mn-ea"/>
                          <a:cs typeface="+mn-cs"/>
                        </a:rPr>
                        <a:t>agri</a:t>
                      </a:r>
                      <a:r>
                        <a:rPr lang="en-GB" sz="1600" kern="1200" dirty="0">
                          <a:solidFill>
                            <a:schemeClr val="tx1"/>
                          </a:solidFill>
                          <a:effectLst/>
                          <a:latin typeface="+mn-lt"/>
                          <a:ea typeface="+mn-ea"/>
                          <a:cs typeface="+mn-cs"/>
                        </a:rPr>
                        <a:t> expenditure in the total agriculture value added</a:t>
                      </a:r>
                      <a:r>
                        <a:rPr lang="en-KE" sz="1600" dirty="0">
                          <a:effectLst/>
                        </a:rPr>
                        <a:t> (35%)</a:t>
                      </a:r>
                      <a:endParaRPr lang="en-GB" sz="16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n-KE"/>
                    </a:p>
                  </a:txBody>
                  <a:tcPr/>
                </a:tc>
                <a:extLst>
                  <a:ext uri="{0D108BD9-81ED-4DB2-BD59-A6C34878D82A}">
                    <a16:rowId xmlns:a16="http://schemas.microsoft.com/office/drawing/2014/main" val="3969029467"/>
                  </a:ext>
                </a:extLst>
              </a:tr>
              <a:tr h="277495">
                <a:tc vMerge="1">
                  <a:txBody>
                    <a:bodyPr/>
                    <a:lstStyle/>
                    <a:p>
                      <a:endParaRPr lang="en-KE"/>
                    </a:p>
                  </a:txBody>
                  <a:tcPr/>
                </a:tc>
                <a:tc vMerge="1">
                  <a:txBody>
                    <a:bodyPr/>
                    <a:lstStyle/>
                    <a:p>
                      <a:endParaRPr lang="en-KE"/>
                    </a:p>
                  </a:txBody>
                  <a:tcPr/>
                </a:tc>
                <a:tc vMerge="1">
                  <a:txBody>
                    <a:bodyPr/>
                    <a:lstStyle/>
                    <a:p>
                      <a:endParaRPr lang="en-KE"/>
                    </a:p>
                  </a:txBody>
                  <a:tcPr/>
                </a:tc>
                <a:tc>
                  <a:txBody>
                    <a:bodyPr/>
                    <a:lstStyle/>
                    <a:p>
                      <a:pPr algn="ctr" fontAlgn="ctr"/>
                      <a:r>
                        <a:rPr lang="en-GB" sz="1600" u="none" strike="noStrike" dirty="0">
                          <a:effectLst/>
                        </a:rPr>
                        <a:t>Proportion of Official Development Assistance (ODA) committed to implement the NAIPs disbursed to country (20% </a:t>
                      </a:r>
                      <a:endParaRPr lang="en-GB" sz="16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n-KE"/>
                    </a:p>
                  </a:txBody>
                  <a:tcPr/>
                </a:tc>
                <a:extLst>
                  <a:ext uri="{0D108BD9-81ED-4DB2-BD59-A6C34878D82A}">
                    <a16:rowId xmlns:a16="http://schemas.microsoft.com/office/drawing/2014/main" val="787341854"/>
                  </a:ext>
                </a:extLst>
              </a:tr>
              <a:tr h="431800">
                <a:tc vMerge="1">
                  <a:txBody>
                    <a:bodyPr/>
                    <a:lstStyle/>
                    <a:p>
                      <a:endParaRPr lang="en-KE"/>
                    </a:p>
                  </a:txBody>
                  <a:tcPr/>
                </a:tc>
                <a:tc vMerge="1">
                  <a:txBody>
                    <a:bodyPr/>
                    <a:lstStyle/>
                    <a:p>
                      <a:endParaRPr lang="en-KE"/>
                    </a:p>
                  </a:txBody>
                  <a:tcPr/>
                </a:tc>
                <a:tc>
                  <a:txBody>
                    <a:bodyPr/>
                    <a:lstStyle/>
                    <a:p>
                      <a:pPr algn="l" fontAlgn="b"/>
                      <a:r>
                        <a:rPr lang="en-GB" sz="1600" u="none" strike="noStrike" dirty="0">
                          <a:effectLst/>
                        </a:rPr>
                        <a:t>Quantity of fertilizer use Kg per hectare of arable land (20%)</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600" u="none" strike="noStrike" dirty="0">
                          <a:effectLst/>
                        </a:rPr>
                        <a:t>Countries' reports on Malabo Declaration</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24255120"/>
                  </a:ext>
                </a:extLst>
              </a:tr>
              <a:tr h="419100">
                <a:tc vMerge="1">
                  <a:txBody>
                    <a:bodyPr/>
                    <a:lstStyle/>
                    <a:p>
                      <a:endParaRPr lang="en-KE"/>
                    </a:p>
                  </a:txBody>
                  <a:tcPr/>
                </a:tc>
                <a:tc vMerge="1">
                  <a:txBody>
                    <a:bodyPr/>
                    <a:lstStyle/>
                    <a:p>
                      <a:endParaRPr lang="en-KE"/>
                    </a:p>
                  </a:txBody>
                  <a:tcPr/>
                </a:tc>
                <a:tc>
                  <a:txBody>
                    <a:bodyPr/>
                    <a:lstStyle/>
                    <a:p>
                      <a:pPr algn="l" fontAlgn="ctr"/>
                      <a:r>
                        <a:rPr lang="en-GB" sz="1600" u="none" strike="noStrike" dirty="0">
                          <a:effectLst/>
                        </a:rPr>
                        <a:t>Proportion of irrigated area to the total irrigable land (15)</a:t>
                      </a: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600" u="none" strike="noStrike" dirty="0">
                          <a:effectLst/>
                        </a:rPr>
                        <a:t>Countries' reports on Malabo Declaration</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36766738"/>
                  </a:ext>
                </a:extLst>
              </a:tr>
              <a:tr h="812800">
                <a:tc vMerge="1">
                  <a:txBody>
                    <a:bodyPr/>
                    <a:lstStyle/>
                    <a:p>
                      <a:endParaRPr lang="en-KE"/>
                    </a:p>
                  </a:txBody>
                  <a:tcPr/>
                </a:tc>
                <a:tc vMerge="1">
                  <a:txBody>
                    <a:bodyPr/>
                    <a:lstStyle/>
                    <a:p>
                      <a:endParaRPr lang="en-KE"/>
                    </a:p>
                  </a:txBody>
                  <a:tcPr/>
                </a:tc>
                <a:tc>
                  <a:txBody>
                    <a:bodyPr/>
                    <a:lstStyle/>
                    <a:p>
                      <a:pPr algn="l" fontAlgn="ctr"/>
                      <a:r>
                        <a:rPr lang="en-GB" sz="1600" u="none" strike="noStrike" dirty="0">
                          <a:effectLst/>
                        </a:rPr>
                        <a:t>Proportion of farmers/pastoralists having access to Agricultural Advisory </a:t>
                      </a:r>
                      <a:r>
                        <a:rPr lang="en-GB" sz="1600" u="none" strike="noStrike">
                          <a:effectLst/>
                        </a:rPr>
                        <a:t>Services (10%)</a:t>
                      </a: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600" u="none" strike="noStrike" dirty="0">
                          <a:effectLst/>
                        </a:rPr>
                        <a:t>Countries' reports on Malabo Declaration</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52056920"/>
                  </a:ext>
                </a:extLst>
              </a:tr>
              <a:tr h="406400">
                <a:tc vMerge="1">
                  <a:txBody>
                    <a:bodyPr/>
                    <a:lstStyle/>
                    <a:p>
                      <a:endParaRPr lang="en-KE"/>
                    </a:p>
                  </a:txBody>
                  <a:tcPr/>
                </a:tc>
                <a:tc vMerge="1">
                  <a:txBody>
                    <a:bodyPr/>
                    <a:lstStyle/>
                    <a:p>
                      <a:endParaRPr lang="en-KE"/>
                    </a:p>
                  </a:txBody>
                  <a:tcPr/>
                </a:tc>
                <a:tc>
                  <a:txBody>
                    <a:bodyPr/>
                    <a:lstStyle/>
                    <a:p>
                      <a:pPr algn="l" fontAlgn="b"/>
                      <a:r>
                        <a:rPr lang="en-GB" sz="1600" u="none" strike="noStrike" dirty="0">
                          <a:effectLst/>
                        </a:rPr>
                        <a:t>Proportion of Agricultural Research Spending as a share of </a:t>
                      </a:r>
                      <a:r>
                        <a:rPr lang="en-GB" sz="1600" u="none" strike="noStrike" dirty="0" err="1">
                          <a:effectLst/>
                        </a:rPr>
                        <a:t>AgGDP</a:t>
                      </a:r>
                      <a:r>
                        <a:rPr lang="en-GB" sz="1600" u="none" strike="noStrike" dirty="0">
                          <a:effectLst/>
                        </a:rPr>
                        <a:t> (7%)</a:t>
                      </a:r>
                      <a:endParaRPr lang="en-GB"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600" u="none" strike="noStrike" dirty="0">
                          <a:effectLst/>
                        </a:rPr>
                        <a:t>Countries' reports on Malabo Declaration</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56195710"/>
                  </a:ext>
                </a:extLst>
              </a:tr>
              <a:tr h="762000">
                <a:tc vMerge="1">
                  <a:txBody>
                    <a:bodyPr/>
                    <a:lstStyle/>
                    <a:p>
                      <a:endParaRPr lang="en-KE"/>
                    </a:p>
                  </a:txBody>
                  <a:tcPr/>
                </a:tc>
                <a:tc vMerge="1">
                  <a:txBody>
                    <a:bodyPr/>
                    <a:lstStyle/>
                    <a:p>
                      <a:endParaRPr lang="en-KE"/>
                    </a:p>
                  </a:txBody>
                  <a:tcPr/>
                </a:tc>
                <a:tc>
                  <a:txBody>
                    <a:bodyPr/>
                    <a:lstStyle/>
                    <a:p>
                      <a:pPr algn="l" fontAlgn="ctr"/>
                      <a:r>
                        <a:rPr lang="en-GB" sz="1600" u="none" strike="noStrike" dirty="0">
                          <a:effectLst/>
                        </a:rPr>
                        <a:t>Proportion of adult agricultural population with ownership or secure land rights over agricultural land (35%)</a:t>
                      </a: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600" u="none" strike="noStrike" dirty="0">
                          <a:effectLst/>
                        </a:rPr>
                        <a:t>Countries' reports on Malabo Declaration</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2246870"/>
                  </a:ext>
                </a:extLst>
              </a:tr>
            </a:tbl>
          </a:graphicData>
        </a:graphic>
      </p:graphicFrame>
      <p:pic>
        <p:nvPicPr>
          <p:cNvPr id="4" name="Picture 3">
            <a:extLst>
              <a:ext uri="{FF2B5EF4-FFF2-40B4-BE49-F238E27FC236}">
                <a16:creationId xmlns:a16="http://schemas.microsoft.com/office/drawing/2014/main" id="{6699897F-553A-8DA8-A055-279BFE2F3D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spTree>
    <p:extLst>
      <p:ext uri="{BB962C8B-B14F-4D97-AF65-F5344CB8AC3E}">
        <p14:creationId xmlns:p14="http://schemas.microsoft.com/office/powerpoint/2010/main" val="1580972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A7EEF6A-3EB8-B6A3-A5D9-21E3B4923F96}"/>
                  </a:ext>
                </a:extLst>
              </p:cNvPr>
              <p:cNvSpPr txBox="1"/>
              <p:nvPr/>
            </p:nvSpPr>
            <p:spPr>
              <a:xfrm>
                <a:off x="3049621" y="1839078"/>
                <a:ext cx="7436796" cy="3060903"/>
              </a:xfrm>
              <a:prstGeom prst="rect">
                <a:avLst/>
              </a:prstGeom>
              <a:noFill/>
            </p:spPr>
            <p:txBody>
              <a:bodyPr wrap="square">
                <a:spAutoFit/>
              </a:bodyPr>
              <a:lstStyle/>
              <a:p>
                <a:pPr marL="1371600" indent="457200" algn="just">
                  <a:lnSpc>
                    <a:spcPct val="150000"/>
                  </a:lnSpc>
                </a:pPr>
                <a14:m>
                  <m:oMath xmlns:m="http://schemas.openxmlformats.org/officeDocument/2006/math">
                    <m:r>
                      <a:rPr lang="en-GB" sz="2000" i="1" smtClean="0">
                        <a:solidFill>
                          <a:srgbClr val="000000"/>
                        </a:solidFill>
                        <a:effectLst/>
                        <a:latin typeface="Cambria Math" panose="02040503050406030204" pitchFamily="18" charset="0"/>
                        <a:ea typeface="Times New Roman" panose="02020603050405020304" pitchFamily="18" charset="0"/>
                      </a:rPr>
                      <m:t>𝐶𝑆</m:t>
                    </m:r>
                    <m:r>
                      <a:rPr lang="en-GB" sz="2000" i="1" smtClean="0">
                        <a:solidFill>
                          <a:srgbClr val="000000"/>
                        </a:solidFill>
                        <a:effectLst/>
                        <a:latin typeface="Cambria Math" panose="02040503050406030204" pitchFamily="18" charset="0"/>
                        <a:ea typeface="Times New Roman" panose="02020603050405020304" pitchFamily="18" charset="0"/>
                      </a:rPr>
                      <m:t>=</m:t>
                    </m:r>
                    <m:f>
                      <m:fPr>
                        <m:ctrlPr>
                          <a:rPr lang="en-KE" sz="2000" i="1">
                            <a:solidFill>
                              <a:srgbClr val="000000"/>
                            </a:solidFill>
                            <a:effectLst/>
                            <a:latin typeface="Cambria Math" panose="02040503050406030204" pitchFamily="18" charset="0"/>
                            <a:ea typeface="Times New Roman" panose="02020603050405020304" pitchFamily="18" charset="0"/>
                          </a:rPr>
                        </m:ctrlPr>
                      </m:fPr>
                      <m:num>
                        <m:r>
                          <a:rPr lang="en-GB" sz="2000" i="1">
                            <a:solidFill>
                              <a:srgbClr val="000000"/>
                            </a:solidFill>
                            <a:effectLst/>
                            <a:latin typeface="Cambria Math" panose="02040503050406030204" pitchFamily="18" charset="0"/>
                            <a:ea typeface="Times New Roman" panose="02020603050405020304" pitchFamily="18" charset="0"/>
                          </a:rPr>
                          <m:t>𝑋</m:t>
                        </m:r>
                        <m:r>
                          <a:rPr lang="en-GB" sz="2000" i="1">
                            <a:solidFill>
                              <a:srgbClr val="000000"/>
                            </a:solidFill>
                            <a:effectLst/>
                            <a:latin typeface="Cambria Math" panose="02040503050406030204" pitchFamily="18" charset="0"/>
                            <a:ea typeface="Times New Roman" panose="02020603050405020304" pitchFamily="18" charset="0"/>
                          </a:rPr>
                          <m:t>−</m:t>
                        </m:r>
                        <m:sSub>
                          <m:sSubPr>
                            <m:ctrlPr>
                              <a:rPr lang="en-KE" sz="2000" i="1">
                                <a:solidFill>
                                  <a:srgbClr val="000000"/>
                                </a:solidFill>
                                <a:effectLst/>
                                <a:latin typeface="Cambria Math" panose="02040503050406030204" pitchFamily="18" charset="0"/>
                                <a:ea typeface="Times New Roman" panose="02020603050405020304" pitchFamily="18" charset="0"/>
                              </a:rPr>
                            </m:ctrlPr>
                          </m:sSubPr>
                          <m:e>
                            <m:r>
                              <a:rPr lang="en-GB" sz="2000" i="1">
                                <a:solidFill>
                                  <a:srgbClr val="000000"/>
                                </a:solidFill>
                                <a:effectLst/>
                                <a:latin typeface="Cambria Math" panose="02040503050406030204" pitchFamily="18" charset="0"/>
                                <a:ea typeface="Times New Roman" panose="02020603050405020304" pitchFamily="18" charset="0"/>
                              </a:rPr>
                              <m:t>𝑋</m:t>
                            </m:r>
                          </m:e>
                          <m:sub>
                            <m:r>
                              <a:rPr lang="en-GB" sz="2000" i="1">
                                <a:solidFill>
                                  <a:srgbClr val="000000"/>
                                </a:solidFill>
                                <a:effectLst/>
                                <a:latin typeface="Cambria Math" panose="02040503050406030204" pitchFamily="18" charset="0"/>
                                <a:ea typeface="Times New Roman" panose="02020603050405020304" pitchFamily="18" charset="0"/>
                              </a:rPr>
                              <m:t>𝑀𝑖𝑛</m:t>
                            </m:r>
                          </m:sub>
                        </m:sSub>
                      </m:num>
                      <m:den>
                        <m:sSub>
                          <m:sSubPr>
                            <m:ctrlPr>
                              <a:rPr lang="en-KE" sz="2000" i="1">
                                <a:solidFill>
                                  <a:srgbClr val="000000"/>
                                </a:solidFill>
                                <a:effectLst/>
                                <a:latin typeface="Cambria Math" panose="02040503050406030204" pitchFamily="18" charset="0"/>
                                <a:ea typeface="Times New Roman" panose="02020603050405020304" pitchFamily="18" charset="0"/>
                              </a:rPr>
                            </m:ctrlPr>
                          </m:sSubPr>
                          <m:e>
                            <m:r>
                              <a:rPr lang="en-GB" sz="2000" i="1">
                                <a:solidFill>
                                  <a:srgbClr val="000000"/>
                                </a:solidFill>
                                <a:effectLst/>
                                <a:latin typeface="Cambria Math" panose="02040503050406030204" pitchFamily="18" charset="0"/>
                                <a:ea typeface="Times New Roman" panose="02020603050405020304" pitchFamily="18" charset="0"/>
                              </a:rPr>
                              <m:t>𝑋</m:t>
                            </m:r>
                          </m:e>
                          <m:sub>
                            <m:r>
                              <a:rPr lang="en-GB" sz="2000" i="1">
                                <a:solidFill>
                                  <a:srgbClr val="000000"/>
                                </a:solidFill>
                                <a:effectLst/>
                                <a:latin typeface="Cambria Math" panose="02040503050406030204" pitchFamily="18" charset="0"/>
                                <a:ea typeface="Times New Roman" panose="02020603050405020304" pitchFamily="18" charset="0"/>
                              </a:rPr>
                              <m:t>𝑀𝑎𝑥</m:t>
                            </m:r>
                          </m:sub>
                        </m:sSub>
                        <m:r>
                          <a:rPr lang="en-GB" sz="2000" i="1">
                            <a:solidFill>
                              <a:srgbClr val="000000"/>
                            </a:solidFill>
                            <a:effectLst/>
                            <a:latin typeface="Cambria Math" panose="02040503050406030204" pitchFamily="18" charset="0"/>
                            <a:ea typeface="Times New Roman" panose="02020603050405020304" pitchFamily="18" charset="0"/>
                          </a:rPr>
                          <m:t>−</m:t>
                        </m:r>
                        <m:sSub>
                          <m:sSubPr>
                            <m:ctrlPr>
                              <a:rPr lang="en-KE" sz="2000" i="1">
                                <a:solidFill>
                                  <a:srgbClr val="000000"/>
                                </a:solidFill>
                                <a:effectLst/>
                                <a:latin typeface="Cambria Math" panose="02040503050406030204" pitchFamily="18" charset="0"/>
                                <a:ea typeface="Times New Roman" panose="02020603050405020304" pitchFamily="18" charset="0"/>
                              </a:rPr>
                            </m:ctrlPr>
                          </m:sSubPr>
                          <m:e>
                            <m:r>
                              <a:rPr lang="en-GB" sz="2000" i="1">
                                <a:solidFill>
                                  <a:srgbClr val="000000"/>
                                </a:solidFill>
                                <a:effectLst/>
                                <a:latin typeface="Cambria Math" panose="02040503050406030204" pitchFamily="18" charset="0"/>
                                <a:ea typeface="Times New Roman" panose="02020603050405020304" pitchFamily="18" charset="0"/>
                              </a:rPr>
                              <m:t>𝑋</m:t>
                            </m:r>
                          </m:e>
                          <m:sub>
                            <m:r>
                              <a:rPr lang="en-GB" sz="2000" i="1">
                                <a:solidFill>
                                  <a:srgbClr val="000000"/>
                                </a:solidFill>
                                <a:effectLst/>
                                <a:latin typeface="Cambria Math" panose="02040503050406030204" pitchFamily="18" charset="0"/>
                                <a:ea typeface="Times New Roman" panose="02020603050405020304" pitchFamily="18" charset="0"/>
                              </a:rPr>
                              <m:t>𝑀𝑖𝑛</m:t>
                            </m:r>
                          </m:sub>
                        </m:sSub>
                      </m:den>
                    </m:f>
                  </m:oMath>
                </a14:m>
                <a:r>
                  <a:rPr lang="en-GB" sz="1800" dirty="0">
                    <a:solidFill>
                      <a:srgbClr val="000000"/>
                    </a:solidFill>
                    <a:effectLst/>
                    <a:latin typeface="Times New Roman" panose="02020603050405020304" pitchFamily="18" charset="0"/>
                    <a:ea typeface="Times New Roman" panose="02020603050405020304" pitchFamily="18" charset="0"/>
                  </a:rPr>
                  <a:t>                               </a:t>
                </a:r>
                <a:endParaRPr lang="en-KE" sz="1800" dirty="0">
                  <a:effectLst/>
                  <a:latin typeface="Times New Roman" panose="02020603050405020304" pitchFamily="18" charset="0"/>
                  <a:ea typeface="Times New Roman" panose="02020603050405020304" pitchFamily="18" charset="0"/>
                </a:endParaRPr>
              </a:p>
              <a:p>
                <a:pPr algn="just">
                  <a:lnSpc>
                    <a:spcPct val="150000"/>
                  </a:lnSpc>
                </a:pPr>
                <a:endParaRPr lang="en-GB" sz="2000" dirty="0">
                  <a:solidFill>
                    <a:srgbClr val="000000"/>
                  </a:solidFill>
                  <a:effectLst/>
                  <a:latin typeface="Times New Roman" panose="02020603050405020304" pitchFamily="18" charset="0"/>
                  <a:ea typeface="Times New Roman" panose="02020603050405020304" pitchFamily="18" charset="0"/>
                </a:endParaRPr>
              </a:p>
              <a:p>
                <a:pPr algn="just">
                  <a:lnSpc>
                    <a:spcPct val="150000"/>
                  </a:lnSpc>
                </a:pPr>
                <a:r>
                  <a:rPr lang="en-GB" sz="2000" dirty="0">
                    <a:solidFill>
                      <a:srgbClr val="000000"/>
                    </a:solidFill>
                    <a:effectLst/>
                    <a:latin typeface="Times New Roman" panose="02020603050405020304" pitchFamily="18" charset="0"/>
                    <a:ea typeface="Times New Roman" panose="02020603050405020304" pitchFamily="18" charset="0"/>
                  </a:rPr>
                  <a:t>Where CS is the fertilizer use score, X is the reported value of country under the consideration </a:t>
                </a:r>
                <a:r>
                  <a:rPr lang="en-GB" sz="2000" dirty="0" err="1">
                    <a:solidFill>
                      <a:srgbClr val="000000"/>
                    </a:solidFill>
                    <a:effectLst/>
                    <a:latin typeface="Times New Roman" panose="02020603050405020304" pitchFamily="18" charset="0"/>
                    <a:ea typeface="Times New Roman" panose="02020603050405020304" pitchFamily="18" charset="0"/>
                  </a:rPr>
                  <a:t>X</a:t>
                </a:r>
                <a:r>
                  <a:rPr lang="en-GB" sz="2000" baseline="-25000" dirty="0" err="1">
                    <a:solidFill>
                      <a:srgbClr val="000000"/>
                    </a:solidFill>
                    <a:effectLst/>
                    <a:latin typeface="Times New Roman" panose="02020603050405020304" pitchFamily="18" charset="0"/>
                    <a:ea typeface="Times New Roman" panose="02020603050405020304" pitchFamily="18" charset="0"/>
                  </a:rPr>
                  <a:t>Max</a:t>
                </a:r>
                <a:r>
                  <a:rPr lang="en-GB" sz="2000" baseline="-25000" dirty="0">
                    <a:solidFill>
                      <a:srgbClr val="000000"/>
                    </a:solidFill>
                    <a:effectLst/>
                    <a:latin typeface="Times New Roman" panose="02020603050405020304" pitchFamily="18" charset="0"/>
                    <a:ea typeface="Times New Roman" panose="02020603050405020304" pitchFamily="18" charset="0"/>
                  </a:rPr>
                  <a:t> </a:t>
                </a:r>
                <a:r>
                  <a:rPr lang="en-GB" sz="2000" dirty="0">
                    <a:solidFill>
                      <a:srgbClr val="000000"/>
                    </a:solidFill>
                    <a:effectLst/>
                    <a:latin typeface="Times New Roman" panose="02020603050405020304" pitchFamily="18" charset="0"/>
                    <a:ea typeface="Times New Roman" panose="02020603050405020304" pitchFamily="18" charset="0"/>
                  </a:rPr>
                  <a:t>and </a:t>
                </a:r>
                <a:r>
                  <a:rPr lang="en-GB" sz="2000" dirty="0" err="1">
                    <a:solidFill>
                      <a:srgbClr val="000000"/>
                    </a:solidFill>
                    <a:effectLst/>
                    <a:latin typeface="Times New Roman" panose="02020603050405020304" pitchFamily="18" charset="0"/>
                    <a:ea typeface="Times New Roman" panose="02020603050405020304" pitchFamily="18" charset="0"/>
                  </a:rPr>
                  <a:t>X</a:t>
                </a:r>
                <a:r>
                  <a:rPr lang="en-GB" sz="2000" baseline="-25000" dirty="0" err="1">
                    <a:solidFill>
                      <a:srgbClr val="000000"/>
                    </a:solidFill>
                    <a:effectLst/>
                    <a:latin typeface="Times New Roman" panose="02020603050405020304" pitchFamily="18" charset="0"/>
                    <a:ea typeface="Times New Roman" panose="02020603050405020304" pitchFamily="18" charset="0"/>
                  </a:rPr>
                  <a:t>Min</a:t>
                </a:r>
                <a:r>
                  <a:rPr lang="en-GB" sz="2000" dirty="0">
                    <a:solidFill>
                      <a:srgbClr val="000000"/>
                    </a:solidFill>
                    <a:effectLst/>
                    <a:latin typeface="Times New Roman" panose="02020603050405020304" pitchFamily="18" charset="0"/>
                    <a:ea typeface="Times New Roman" panose="02020603050405020304" pitchFamily="18" charset="0"/>
                  </a:rPr>
                  <a:t> are the continental requirement (50 kg/h) and 0, respectively. With this equation, the performance of the countries can be measured against the global average.</a:t>
                </a:r>
                <a:endParaRPr lang="en-KE" sz="2000" dirty="0">
                  <a:effectLst/>
                  <a:latin typeface="Times New Roman" panose="02020603050405020304" pitchFamily="18" charset="0"/>
                  <a:ea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5A7EEF6A-3EB8-B6A3-A5D9-21E3B4923F96}"/>
                  </a:ext>
                </a:extLst>
              </p:cNvPr>
              <p:cNvSpPr txBox="1">
                <a:spLocks noRot="1" noChangeAspect="1" noMove="1" noResize="1" noEditPoints="1" noAdjustHandles="1" noChangeArrowheads="1" noChangeShapeType="1" noTextEdit="1"/>
              </p:cNvSpPr>
              <p:nvPr/>
            </p:nvSpPr>
            <p:spPr>
              <a:xfrm>
                <a:off x="3049621" y="1839078"/>
                <a:ext cx="7436796" cy="3060903"/>
              </a:xfrm>
              <a:prstGeom prst="rect">
                <a:avLst/>
              </a:prstGeom>
              <a:blipFill>
                <a:blip r:embed="rId2"/>
                <a:stretch>
                  <a:fillRect l="-853" r="-853" b="-2893"/>
                </a:stretch>
              </a:blipFill>
            </p:spPr>
            <p:txBody>
              <a:bodyPr/>
              <a:lstStyle/>
              <a:p>
                <a:r>
                  <a:rPr lang="en-KE">
                    <a:noFill/>
                  </a:rPr>
                  <a:t> </a:t>
                </a:r>
              </a:p>
            </p:txBody>
          </p:sp>
        </mc:Fallback>
      </mc:AlternateContent>
      <p:sp>
        <p:nvSpPr>
          <p:cNvPr id="2" name="TextBox 1">
            <a:extLst>
              <a:ext uri="{FF2B5EF4-FFF2-40B4-BE49-F238E27FC236}">
                <a16:creationId xmlns:a16="http://schemas.microsoft.com/office/drawing/2014/main" id="{7F1EE614-34CD-F253-5811-CC53F5DCE68F}"/>
              </a:ext>
            </a:extLst>
          </p:cNvPr>
          <p:cNvSpPr txBox="1"/>
          <p:nvPr/>
        </p:nvSpPr>
        <p:spPr>
          <a:xfrm>
            <a:off x="2900347" y="568411"/>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F703FC3-5826-BED6-9202-BD2ABA87B4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pic>
        <p:nvPicPr>
          <p:cNvPr id="6" name="Picture 5" descr="U.S. Agency for International Development">
            <a:extLst>
              <a:ext uri="{FF2B5EF4-FFF2-40B4-BE49-F238E27FC236}">
                <a16:creationId xmlns:a16="http://schemas.microsoft.com/office/drawing/2014/main" id="{61DC8AE0-7C45-8706-3F17-567BFD2EB9E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983645" y="117086"/>
            <a:ext cx="1861185" cy="661390"/>
          </a:xfrm>
          <a:prstGeom prst="rect">
            <a:avLst/>
          </a:prstGeom>
          <a:noFill/>
          <a:ln>
            <a:noFill/>
          </a:ln>
        </p:spPr>
      </p:pic>
    </p:spTree>
    <p:extLst>
      <p:ext uri="{BB962C8B-B14F-4D97-AF65-F5344CB8AC3E}">
        <p14:creationId xmlns:p14="http://schemas.microsoft.com/office/powerpoint/2010/main" val="1794648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9C84C22-E48F-B308-D7DA-41813FB5D86E}"/>
              </a:ext>
            </a:extLst>
          </p:cNvPr>
          <p:cNvGraphicFramePr>
            <a:graphicFrameLocks noGrp="1"/>
          </p:cNvGraphicFramePr>
          <p:nvPr>
            <p:extLst>
              <p:ext uri="{D42A27DB-BD31-4B8C-83A1-F6EECF244321}">
                <p14:modId xmlns:p14="http://schemas.microsoft.com/office/powerpoint/2010/main" val="2976899515"/>
              </p:ext>
            </p:extLst>
          </p:nvPr>
        </p:nvGraphicFramePr>
        <p:xfrm>
          <a:off x="1203527" y="1374281"/>
          <a:ext cx="8699230" cy="1083945"/>
        </p:xfrm>
        <a:graphic>
          <a:graphicData uri="http://schemas.openxmlformats.org/drawingml/2006/table">
            <a:tbl>
              <a:tblPr>
                <a:tableStyleId>{5940675A-B579-460E-94D1-54222C63F5DA}</a:tableStyleId>
              </a:tblPr>
              <a:tblGrid>
                <a:gridCol w="2765358">
                  <a:extLst>
                    <a:ext uri="{9D8B030D-6E8A-4147-A177-3AD203B41FA5}">
                      <a16:colId xmlns:a16="http://schemas.microsoft.com/office/drawing/2014/main" val="258616315"/>
                    </a:ext>
                  </a:extLst>
                </a:gridCol>
                <a:gridCol w="2616741">
                  <a:extLst>
                    <a:ext uri="{9D8B030D-6E8A-4147-A177-3AD203B41FA5}">
                      <a16:colId xmlns:a16="http://schemas.microsoft.com/office/drawing/2014/main" val="1338188385"/>
                    </a:ext>
                  </a:extLst>
                </a:gridCol>
                <a:gridCol w="3317131">
                  <a:extLst>
                    <a:ext uri="{9D8B030D-6E8A-4147-A177-3AD203B41FA5}">
                      <a16:colId xmlns:a16="http://schemas.microsoft.com/office/drawing/2014/main" val="209861964"/>
                    </a:ext>
                  </a:extLst>
                </a:gridCol>
              </a:tblGrid>
              <a:tr h="0">
                <a:tc>
                  <a:txBody>
                    <a:bodyPr/>
                    <a:lstStyle/>
                    <a:p>
                      <a:pPr algn="l" fontAlgn="b"/>
                      <a:r>
                        <a:rPr lang="en-GB" sz="1800" u="none" strike="noStrike" dirty="0">
                          <a:effectLst/>
                        </a:rPr>
                        <a:t>Indicator</a:t>
                      </a:r>
                      <a:endParaRPr lang="en-GB"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800" u="none" strike="noStrike">
                          <a:effectLst/>
                        </a:rPr>
                        <a:t>Criteria</a:t>
                      </a:r>
                      <a:endParaRPr lang="en-GB"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800" u="none" strike="noStrike" dirty="0">
                          <a:effectLst/>
                        </a:rPr>
                        <a:t>Source of Data</a:t>
                      </a:r>
                      <a:endParaRPr lang="en-GB"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33521232"/>
                  </a:ext>
                </a:extLst>
              </a:tr>
              <a:tr h="368300">
                <a:tc rowSpan="2">
                  <a:txBody>
                    <a:bodyPr/>
                    <a:lstStyle/>
                    <a:p>
                      <a:pPr algn="ctr" fontAlgn="ctr"/>
                      <a:r>
                        <a:rPr lang="en-GB" sz="1800" u="none" strike="noStrike" dirty="0">
                          <a:effectLst/>
                        </a:rPr>
                        <a:t>Food and feed balance sheets (4%)</a:t>
                      </a:r>
                      <a:endParaRPr lang="en-GB"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1800" u="none" strike="noStrike" dirty="0">
                          <a:effectLst/>
                        </a:rPr>
                        <a:t>Food Balance Sheet (67%)</a:t>
                      </a:r>
                      <a:endParaRPr lang="en-GB" sz="1800" b="0"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n-GB" sz="1800" u="none" strike="noStrike" dirty="0">
                          <a:effectLst/>
                        </a:rPr>
                        <a:t>Countries' Ministries of Agriculture + Statistics Bureaus</a:t>
                      </a:r>
                      <a:endParaRPr lang="en-GB"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2063605"/>
                  </a:ext>
                </a:extLst>
              </a:tr>
              <a:tr h="431800">
                <a:tc vMerge="1">
                  <a:txBody>
                    <a:bodyPr/>
                    <a:lstStyle/>
                    <a:p>
                      <a:endParaRPr lang="en-KE"/>
                    </a:p>
                  </a:txBody>
                  <a:tcPr/>
                </a:tc>
                <a:tc>
                  <a:txBody>
                    <a:bodyPr/>
                    <a:lstStyle/>
                    <a:p>
                      <a:pPr algn="l" fontAlgn="ctr"/>
                      <a:r>
                        <a:rPr lang="en-GB" sz="1800" u="none" strike="noStrike" dirty="0">
                          <a:effectLst/>
                        </a:rPr>
                        <a:t>Feed Balance Sheet (33%)</a:t>
                      </a:r>
                      <a:endParaRPr lang="en-GB" sz="18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n-KE"/>
                    </a:p>
                  </a:txBody>
                  <a:tcPr/>
                </a:tc>
                <a:extLst>
                  <a:ext uri="{0D108BD9-81ED-4DB2-BD59-A6C34878D82A}">
                    <a16:rowId xmlns:a16="http://schemas.microsoft.com/office/drawing/2014/main" val="1095807976"/>
                  </a:ext>
                </a:extLst>
              </a:tr>
            </a:tbl>
          </a:graphicData>
        </a:graphic>
      </p:graphicFrame>
      <p:graphicFrame>
        <p:nvGraphicFramePr>
          <p:cNvPr id="3" name="Table 2">
            <a:extLst>
              <a:ext uri="{FF2B5EF4-FFF2-40B4-BE49-F238E27FC236}">
                <a16:creationId xmlns:a16="http://schemas.microsoft.com/office/drawing/2014/main" id="{65B97CAA-9293-4848-9D9C-7DC06A4AA876}"/>
              </a:ext>
            </a:extLst>
          </p:cNvPr>
          <p:cNvGraphicFramePr>
            <a:graphicFrameLocks noGrp="1"/>
          </p:cNvGraphicFramePr>
          <p:nvPr>
            <p:extLst>
              <p:ext uri="{D42A27DB-BD31-4B8C-83A1-F6EECF244321}">
                <p14:modId xmlns:p14="http://schemas.microsoft.com/office/powerpoint/2010/main" val="2783353154"/>
              </p:ext>
            </p:extLst>
          </p:nvPr>
        </p:nvGraphicFramePr>
        <p:xfrm>
          <a:off x="3281732" y="2954141"/>
          <a:ext cx="3715967" cy="558165"/>
        </p:xfrm>
        <a:graphic>
          <a:graphicData uri="http://schemas.openxmlformats.org/drawingml/2006/table">
            <a:tbl>
              <a:tblPr>
                <a:tableStyleId>{5C22544A-7EE6-4342-B048-85BDC9FD1C3A}</a:tableStyleId>
              </a:tblPr>
              <a:tblGrid>
                <a:gridCol w="1464890">
                  <a:extLst>
                    <a:ext uri="{9D8B030D-6E8A-4147-A177-3AD203B41FA5}">
                      <a16:colId xmlns:a16="http://schemas.microsoft.com/office/drawing/2014/main" val="1271718779"/>
                    </a:ext>
                  </a:extLst>
                </a:gridCol>
                <a:gridCol w="801543">
                  <a:extLst>
                    <a:ext uri="{9D8B030D-6E8A-4147-A177-3AD203B41FA5}">
                      <a16:colId xmlns:a16="http://schemas.microsoft.com/office/drawing/2014/main" val="4151107004"/>
                    </a:ext>
                  </a:extLst>
                </a:gridCol>
                <a:gridCol w="1449534">
                  <a:extLst>
                    <a:ext uri="{9D8B030D-6E8A-4147-A177-3AD203B41FA5}">
                      <a16:colId xmlns:a16="http://schemas.microsoft.com/office/drawing/2014/main" val="215936926"/>
                    </a:ext>
                  </a:extLst>
                </a:gridCol>
              </a:tblGrid>
              <a:tr h="431800">
                <a:tc>
                  <a:txBody>
                    <a:bodyPr/>
                    <a:lstStyle/>
                    <a:p>
                      <a:pPr algn="l" fontAlgn="ctr"/>
                      <a:r>
                        <a:rPr lang="en-GB" sz="1800" u="none" strike="noStrike">
                          <a:effectLst/>
                        </a:rPr>
                        <a:t>Balance sheet available</a:t>
                      </a:r>
                      <a:endParaRPr lang="en-GB"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800" u="none" strike="noStrike">
                          <a:effectLst/>
                        </a:rPr>
                        <a:t>Yes (1)</a:t>
                      </a:r>
                      <a:endParaRPr lang="en-GB"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800" u="none" strike="noStrike" dirty="0">
                          <a:effectLst/>
                        </a:rPr>
                        <a:t>No (0)</a:t>
                      </a:r>
                      <a:endParaRPr lang="en-GB"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14599332"/>
                  </a:ext>
                </a:extLst>
              </a:tr>
            </a:tbl>
          </a:graphicData>
        </a:graphic>
      </p:graphicFrame>
      <p:graphicFrame>
        <p:nvGraphicFramePr>
          <p:cNvPr id="4" name="Table 3">
            <a:extLst>
              <a:ext uri="{FF2B5EF4-FFF2-40B4-BE49-F238E27FC236}">
                <a16:creationId xmlns:a16="http://schemas.microsoft.com/office/drawing/2014/main" id="{B433F120-C038-6D5A-5C01-608ABB639956}"/>
              </a:ext>
            </a:extLst>
          </p:cNvPr>
          <p:cNvGraphicFramePr>
            <a:graphicFrameLocks noGrp="1"/>
          </p:cNvGraphicFramePr>
          <p:nvPr>
            <p:extLst>
              <p:ext uri="{D42A27DB-BD31-4B8C-83A1-F6EECF244321}">
                <p14:modId xmlns:p14="http://schemas.microsoft.com/office/powerpoint/2010/main" val="1276133383"/>
              </p:ext>
            </p:extLst>
          </p:nvPr>
        </p:nvGraphicFramePr>
        <p:xfrm>
          <a:off x="1351808" y="3903859"/>
          <a:ext cx="8699230" cy="1075690"/>
        </p:xfrm>
        <a:graphic>
          <a:graphicData uri="http://schemas.openxmlformats.org/drawingml/2006/table">
            <a:tbl>
              <a:tblPr>
                <a:tableStyleId>{5940675A-B579-460E-94D1-54222C63F5DA}</a:tableStyleId>
              </a:tblPr>
              <a:tblGrid>
                <a:gridCol w="3466209">
                  <a:extLst>
                    <a:ext uri="{9D8B030D-6E8A-4147-A177-3AD203B41FA5}">
                      <a16:colId xmlns:a16="http://schemas.microsoft.com/office/drawing/2014/main" val="1411087176"/>
                    </a:ext>
                  </a:extLst>
                </a:gridCol>
                <a:gridCol w="2061804">
                  <a:extLst>
                    <a:ext uri="{9D8B030D-6E8A-4147-A177-3AD203B41FA5}">
                      <a16:colId xmlns:a16="http://schemas.microsoft.com/office/drawing/2014/main" val="3010941310"/>
                    </a:ext>
                  </a:extLst>
                </a:gridCol>
                <a:gridCol w="3171217">
                  <a:extLst>
                    <a:ext uri="{9D8B030D-6E8A-4147-A177-3AD203B41FA5}">
                      <a16:colId xmlns:a16="http://schemas.microsoft.com/office/drawing/2014/main" val="879277582"/>
                    </a:ext>
                  </a:extLst>
                </a:gridCol>
              </a:tblGrid>
              <a:tr h="241300">
                <a:tc>
                  <a:txBody>
                    <a:bodyPr/>
                    <a:lstStyle/>
                    <a:p>
                      <a:pPr algn="l" fontAlgn="ctr"/>
                      <a:r>
                        <a:rPr lang="en-GB" sz="1800" u="none" strike="noStrike">
                          <a:effectLst/>
                        </a:rPr>
                        <a:t>Indicator</a:t>
                      </a:r>
                      <a:endParaRPr lang="en-GB" sz="18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GB" sz="1800" u="none" strike="noStrike">
                          <a:effectLst/>
                        </a:rPr>
                        <a:t>Criteria</a:t>
                      </a:r>
                      <a:endParaRPr lang="en-GB" sz="18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GB" sz="1800" u="none" strike="noStrike">
                          <a:effectLst/>
                        </a:rPr>
                        <a:t>Source of Data</a:t>
                      </a:r>
                      <a:endParaRPr lang="en-GB" sz="18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0541853"/>
                  </a:ext>
                </a:extLst>
              </a:tr>
              <a:tr h="215900">
                <a:tc rowSpan="2">
                  <a:txBody>
                    <a:bodyPr/>
                    <a:lstStyle/>
                    <a:p>
                      <a:pPr algn="ctr" fontAlgn="ctr"/>
                      <a:r>
                        <a:rPr lang="en-GB" sz="1800" u="none" strike="noStrike" dirty="0">
                          <a:effectLst/>
                        </a:rPr>
                        <a:t>Food and feed reserve (6%)</a:t>
                      </a:r>
                      <a:endParaRPr lang="en-GB"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1800" u="none" strike="noStrike" dirty="0">
                          <a:effectLst/>
                        </a:rPr>
                        <a:t>Food reserve (67%)</a:t>
                      </a:r>
                      <a:endParaRPr lang="en-GB" sz="1800" b="0"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n-GB" sz="1800" u="none" strike="noStrike">
                          <a:effectLst/>
                        </a:rPr>
                        <a:t>Countries' Ministries of Agriculture </a:t>
                      </a:r>
                      <a:endParaRPr lang="en-GB"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13648386"/>
                  </a:ext>
                </a:extLst>
              </a:tr>
              <a:tr h="508000">
                <a:tc vMerge="1">
                  <a:txBody>
                    <a:bodyPr/>
                    <a:lstStyle/>
                    <a:p>
                      <a:endParaRPr lang="en-KE"/>
                    </a:p>
                  </a:txBody>
                  <a:tcPr/>
                </a:tc>
                <a:tc>
                  <a:txBody>
                    <a:bodyPr/>
                    <a:lstStyle/>
                    <a:p>
                      <a:pPr algn="l" fontAlgn="ctr"/>
                      <a:r>
                        <a:rPr lang="en-GB" sz="1800" u="none" strike="noStrike" dirty="0">
                          <a:effectLst/>
                        </a:rPr>
                        <a:t>Feed reserve (33%)</a:t>
                      </a:r>
                      <a:endParaRPr lang="en-GB" sz="18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n-KE"/>
                    </a:p>
                  </a:txBody>
                  <a:tcPr/>
                </a:tc>
                <a:extLst>
                  <a:ext uri="{0D108BD9-81ED-4DB2-BD59-A6C34878D82A}">
                    <a16:rowId xmlns:a16="http://schemas.microsoft.com/office/drawing/2014/main" val="2902628248"/>
                  </a:ext>
                </a:extLst>
              </a:tr>
            </a:tbl>
          </a:graphicData>
        </a:graphic>
      </p:graphicFrame>
      <p:graphicFrame>
        <p:nvGraphicFramePr>
          <p:cNvPr id="5" name="Table 4">
            <a:extLst>
              <a:ext uri="{FF2B5EF4-FFF2-40B4-BE49-F238E27FC236}">
                <a16:creationId xmlns:a16="http://schemas.microsoft.com/office/drawing/2014/main" id="{A1B3CC3E-7ED2-AB5A-ADD6-267C0362B232}"/>
              </a:ext>
            </a:extLst>
          </p:cNvPr>
          <p:cNvGraphicFramePr>
            <a:graphicFrameLocks noGrp="1"/>
          </p:cNvGraphicFramePr>
          <p:nvPr>
            <p:extLst>
              <p:ext uri="{D42A27DB-BD31-4B8C-83A1-F6EECF244321}">
                <p14:modId xmlns:p14="http://schemas.microsoft.com/office/powerpoint/2010/main" val="1291199662"/>
              </p:ext>
            </p:extLst>
          </p:nvPr>
        </p:nvGraphicFramePr>
        <p:xfrm>
          <a:off x="3281732" y="5475464"/>
          <a:ext cx="4542820" cy="558165"/>
        </p:xfrm>
        <a:graphic>
          <a:graphicData uri="http://schemas.openxmlformats.org/drawingml/2006/table">
            <a:tbl>
              <a:tblPr>
                <a:tableStyleId>{5C22544A-7EE6-4342-B048-85BDC9FD1C3A}</a:tableStyleId>
              </a:tblPr>
              <a:tblGrid>
                <a:gridCol w="1887536">
                  <a:extLst>
                    <a:ext uri="{9D8B030D-6E8A-4147-A177-3AD203B41FA5}">
                      <a16:colId xmlns:a16="http://schemas.microsoft.com/office/drawing/2014/main" val="390257297"/>
                    </a:ext>
                  </a:extLst>
                </a:gridCol>
                <a:gridCol w="753130">
                  <a:extLst>
                    <a:ext uri="{9D8B030D-6E8A-4147-A177-3AD203B41FA5}">
                      <a16:colId xmlns:a16="http://schemas.microsoft.com/office/drawing/2014/main" val="1019461193"/>
                    </a:ext>
                  </a:extLst>
                </a:gridCol>
                <a:gridCol w="1902154">
                  <a:extLst>
                    <a:ext uri="{9D8B030D-6E8A-4147-A177-3AD203B41FA5}">
                      <a16:colId xmlns:a16="http://schemas.microsoft.com/office/drawing/2014/main" val="1182906160"/>
                    </a:ext>
                  </a:extLst>
                </a:gridCol>
              </a:tblGrid>
              <a:tr h="431800">
                <a:tc>
                  <a:txBody>
                    <a:bodyPr/>
                    <a:lstStyle/>
                    <a:p>
                      <a:pPr algn="l" fontAlgn="ctr"/>
                      <a:r>
                        <a:rPr lang="en-GB" sz="1800" u="none" strike="noStrike" dirty="0">
                          <a:effectLst/>
                        </a:rPr>
                        <a:t>Food and feed reserve established</a:t>
                      </a:r>
                      <a:endParaRPr lang="en-GB"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800" u="none" strike="noStrike">
                          <a:effectLst/>
                        </a:rPr>
                        <a:t>Yes (1)</a:t>
                      </a:r>
                      <a:endParaRPr lang="en-GB"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GB" sz="1800" u="none" strike="noStrike" dirty="0">
                          <a:effectLst/>
                        </a:rPr>
                        <a:t>No (0)</a:t>
                      </a:r>
                      <a:endParaRPr lang="en-GB"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43857437"/>
                  </a:ext>
                </a:extLst>
              </a:tr>
            </a:tbl>
          </a:graphicData>
        </a:graphic>
      </p:graphicFrame>
      <p:pic>
        <p:nvPicPr>
          <p:cNvPr id="8" name="Picture 7">
            <a:extLst>
              <a:ext uri="{FF2B5EF4-FFF2-40B4-BE49-F238E27FC236}">
                <a16:creationId xmlns:a16="http://schemas.microsoft.com/office/drawing/2014/main" id="{6E5A736A-C4DA-63FA-50D4-3AADA5C8391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sp>
        <p:nvSpPr>
          <p:cNvPr id="10" name="TextBox 9">
            <a:extLst>
              <a:ext uri="{FF2B5EF4-FFF2-40B4-BE49-F238E27FC236}">
                <a16:creationId xmlns:a16="http://schemas.microsoft.com/office/drawing/2014/main" id="{9BCD1E68-361E-D35A-1C7A-A3CA6FE240C3}"/>
              </a:ext>
            </a:extLst>
          </p:cNvPr>
          <p:cNvSpPr txBox="1"/>
          <p:nvPr/>
        </p:nvSpPr>
        <p:spPr>
          <a:xfrm>
            <a:off x="2900347" y="568411"/>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53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B746AD-D5DB-8AD4-0C6C-60B24DD5D417}"/>
              </a:ext>
            </a:extLst>
          </p:cNvPr>
          <p:cNvSpPr txBox="1"/>
          <p:nvPr/>
        </p:nvSpPr>
        <p:spPr>
          <a:xfrm>
            <a:off x="2634525" y="1291365"/>
            <a:ext cx="7834184" cy="2665473"/>
          </a:xfrm>
          <a:prstGeom prst="rect">
            <a:avLst/>
          </a:prstGeom>
          <a:noFill/>
        </p:spPr>
        <p:txBody>
          <a:bodyPr wrap="square" rtlCol="0">
            <a:spAutoFit/>
          </a:bodyPr>
          <a:lstStyle/>
          <a:p>
            <a:r>
              <a:rPr lang="en-KE" sz="2600" b="1" dirty="0">
                <a:solidFill>
                  <a:schemeClr val="accent1">
                    <a:lumMod val="75000"/>
                  </a:schemeClr>
                </a:solidFill>
              </a:rPr>
              <a:t>Introduction</a:t>
            </a:r>
          </a:p>
          <a:p>
            <a:pPr algn="just">
              <a:lnSpc>
                <a:spcPct val="150000"/>
              </a:lnSpc>
            </a:pPr>
            <a:endParaRPr lang="en-GB" sz="2200" dirty="0">
              <a:effectLst/>
              <a:latin typeface="Calibri" panose="020F0502020204030204" pitchFamily="34" charset="0"/>
            </a:endParaRPr>
          </a:p>
          <a:p>
            <a:pPr algn="just">
              <a:lnSpc>
                <a:spcPct val="150000"/>
              </a:lnSpc>
            </a:pPr>
            <a:r>
              <a:rPr lang="en-KE" sz="2000" b="1" dirty="0">
                <a:latin typeface="Calibri" panose="020F0502020204030204" pitchFamily="34" charset="0"/>
                <a:ea typeface="Times New Roman" panose="02020603050405020304" pitchFamily="18" charset="0"/>
              </a:rPr>
              <a:t>“W</a:t>
            </a:r>
            <a:r>
              <a:rPr lang="en-KE" sz="2000" b="1" dirty="0">
                <a:effectLst/>
                <a:latin typeface="Calibri" panose="020F0502020204030204" pitchFamily="34" charset="0"/>
                <a:ea typeface="Times New Roman" panose="02020603050405020304" pitchFamily="18" charset="0"/>
              </a:rPr>
              <a:t>hat gets measured gets improved”. </a:t>
            </a:r>
            <a:r>
              <a:rPr lang="en-KE" sz="1800" dirty="0">
                <a:effectLst/>
                <a:latin typeface="Calibri" panose="020F0502020204030204" pitchFamily="34" charset="0"/>
                <a:ea typeface="Times New Roman" panose="02020603050405020304" pitchFamily="18" charset="0"/>
              </a:rPr>
              <a:t>If we cannot measure resilience, it is challenging, if not impossible, to know the effectiveness of our resilience-strengthening interventions or to make data-driven decisions to manage and conceptualize resilience and improve it as necessary.</a:t>
            </a:r>
          </a:p>
        </p:txBody>
      </p:sp>
      <p:pic>
        <p:nvPicPr>
          <p:cNvPr id="5" name="Picture 4">
            <a:extLst>
              <a:ext uri="{FF2B5EF4-FFF2-40B4-BE49-F238E27FC236}">
                <a16:creationId xmlns:a16="http://schemas.microsoft.com/office/drawing/2014/main" id="{B4507935-9FB4-F265-8473-5EDB48D640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0826" y="-1"/>
            <a:ext cx="1699573" cy="1406769"/>
          </a:xfrm>
          <a:prstGeom prst="rect">
            <a:avLst/>
          </a:prstGeom>
        </p:spPr>
      </p:pic>
      <p:sp>
        <p:nvSpPr>
          <p:cNvPr id="7" name="TextBox 6">
            <a:extLst>
              <a:ext uri="{FF2B5EF4-FFF2-40B4-BE49-F238E27FC236}">
                <a16:creationId xmlns:a16="http://schemas.microsoft.com/office/drawing/2014/main" id="{E66649D4-5DAD-57E3-E068-487328B6A432}"/>
              </a:ext>
            </a:extLst>
          </p:cNvPr>
          <p:cNvSpPr txBox="1"/>
          <p:nvPr/>
        </p:nvSpPr>
        <p:spPr>
          <a:xfrm>
            <a:off x="1723291" y="3956838"/>
            <a:ext cx="7549661" cy="2125390"/>
          </a:xfrm>
          <a:prstGeom prst="rect">
            <a:avLst/>
          </a:prstGeom>
          <a:noFill/>
        </p:spPr>
        <p:txBody>
          <a:bodyPr wrap="square">
            <a:spAutoFit/>
          </a:bodyPr>
          <a:lstStyle/>
          <a:p>
            <a:pPr algn="just">
              <a:lnSpc>
                <a:spcPct val="150000"/>
              </a:lnSpc>
            </a:pPr>
            <a:r>
              <a:rPr lang="en-KE" sz="1800" b="1" dirty="0">
                <a:solidFill>
                  <a:schemeClr val="accent1">
                    <a:lumMod val="50000"/>
                  </a:schemeClr>
                </a:solidFill>
                <a:effectLst/>
                <a:latin typeface="Calibri" panose="020F0502020204030204" pitchFamily="34" charset="0"/>
                <a:ea typeface="Times New Roman" panose="02020603050405020304" pitchFamily="18" charset="0"/>
              </a:rPr>
              <a:t>While progress has been made globally, on resilience measurement and analysis, how evidence from such measurement activities may support country and regional level decision making requires a focused response. To be effective, resilience measurement evidence is required to be more directly connected to decision making within countries and across regions.</a:t>
            </a:r>
            <a:endParaRPr lang="en-KE" sz="1800" b="1" dirty="0">
              <a:solidFill>
                <a:schemeClr val="accent1">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8701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EBC30CE-364C-AEFA-BE0D-5DF612DF42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graphicFrame>
        <p:nvGraphicFramePr>
          <p:cNvPr id="2" name="Table 1">
            <a:extLst>
              <a:ext uri="{FF2B5EF4-FFF2-40B4-BE49-F238E27FC236}">
                <a16:creationId xmlns:a16="http://schemas.microsoft.com/office/drawing/2014/main" id="{7B9918E0-560E-E5B2-7533-CA06DA35B75F}"/>
              </a:ext>
            </a:extLst>
          </p:cNvPr>
          <p:cNvGraphicFramePr>
            <a:graphicFrameLocks noGrp="1"/>
          </p:cNvGraphicFramePr>
          <p:nvPr>
            <p:extLst>
              <p:ext uri="{D42A27DB-BD31-4B8C-83A1-F6EECF244321}">
                <p14:modId xmlns:p14="http://schemas.microsoft.com/office/powerpoint/2010/main" val="527706100"/>
              </p:ext>
            </p:extLst>
          </p:nvPr>
        </p:nvGraphicFramePr>
        <p:xfrm>
          <a:off x="838200" y="1768475"/>
          <a:ext cx="10515599" cy="3518025"/>
        </p:xfrm>
        <a:graphic>
          <a:graphicData uri="http://schemas.openxmlformats.org/drawingml/2006/table">
            <a:tbl>
              <a:tblPr>
                <a:tableStyleId>{616DA210-FB5B-4158-B5E0-FEB733F419BA}</a:tableStyleId>
              </a:tblPr>
              <a:tblGrid>
                <a:gridCol w="2661938">
                  <a:extLst>
                    <a:ext uri="{9D8B030D-6E8A-4147-A177-3AD203B41FA5}">
                      <a16:colId xmlns:a16="http://schemas.microsoft.com/office/drawing/2014/main" val="3793004980"/>
                    </a:ext>
                  </a:extLst>
                </a:gridCol>
                <a:gridCol w="2661938">
                  <a:extLst>
                    <a:ext uri="{9D8B030D-6E8A-4147-A177-3AD203B41FA5}">
                      <a16:colId xmlns:a16="http://schemas.microsoft.com/office/drawing/2014/main" val="2998864688"/>
                    </a:ext>
                  </a:extLst>
                </a:gridCol>
                <a:gridCol w="2661938">
                  <a:extLst>
                    <a:ext uri="{9D8B030D-6E8A-4147-A177-3AD203B41FA5}">
                      <a16:colId xmlns:a16="http://schemas.microsoft.com/office/drawing/2014/main" val="2821943643"/>
                    </a:ext>
                  </a:extLst>
                </a:gridCol>
                <a:gridCol w="2529785">
                  <a:extLst>
                    <a:ext uri="{9D8B030D-6E8A-4147-A177-3AD203B41FA5}">
                      <a16:colId xmlns:a16="http://schemas.microsoft.com/office/drawing/2014/main" val="1395978087"/>
                    </a:ext>
                  </a:extLst>
                </a:gridCol>
              </a:tblGrid>
              <a:tr h="256478">
                <a:tc>
                  <a:txBody>
                    <a:bodyPr/>
                    <a:lstStyle/>
                    <a:p>
                      <a:pPr algn="l" rtl="0" fontAlgn="b"/>
                      <a:r>
                        <a:rPr lang="en-GB" sz="1600" u="none" strike="noStrike" dirty="0">
                          <a:effectLst/>
                        </a:rPr>
                        <a:t>Indicator</a:t>
                      </a:r>
                      <a:endParaRPr lang="en-GB" sz="1600" b="1" i="0" u="none" strike="noStrike" dirty="0">
                        <a:solidFill>
                          <a:srgbClr val="000000"/>
                        </a:solidFill>
                        <a:effectLst/>
                        <a:latin typeface="Calibri" panose="020F0502020204030204" pitchFamily="34" charset="0"/>
                      </a:endParaRPr>
                    </a:p>
                  </a:txBody>
                  <a:tcPr marL="8363" marR="8363" marT="8363" marB="0" anchor="b"/>
                </a:tc>
                <a:tc>
                  <a:txBody>
                    <a:bodyPr/>
                    <a:lstStyle/>
                    <a:p>
                      <a:pPr algn="l" rtl="0" fontAlgn="b"/>
                      <a:r>
                        <a:rPr lang="en-GB" sz="1600" u="none" strike="noStrike" dirty="0">
                          <a:effectLst/>
                        </a:rPr>
                        <a:t>Criteria</a:t>
                      </a:r>
                      <a:endParaRPr lang="en-GB" sz="1600" b="1" i="0" u="none" strike="noStrike" dirty="0">
                        <a:solidFill>
                          <a:srgbClr val="000000"/>
                        </a:solidFill>
                        <a:effectLst/>
                        <a:latin typeface="Calibri" panose="020F0502020204030204" pitchFamily="34" charset="0"/>
                      </a:endParaRPr>
                    </a:p>
                  </a:txBody>
                  <a:tcPr marL="8363" marR="8363" marT="8363" marB="0" anchor="b"/>
                </a:tc>
                <a:tc>
                  <a:txBody>
                    <a:bodyPr/>
                    <a:lstStyle/>
                    <a:p>
                      <a:pPr algn="l" rtl="0" fontAlgn="b"/>
                      <a:r>
                        <a:rPr lang="en-GB" sz="1600" u="none" strike="noStrike" dirty="0">
                          <a:effectLst/>
                        </a:rPr>
                        <a:t>Sub-criteria</a:t>
                      </a:r>
                      <a:endParaRPr lang="en-GB" sz="1600" b="1" i="0" u="none" strike="noStrike" dirty="0">
                        <a:solidFill>
                          <a:srgbClr val="000000"/>
                        </a:solidFill>
                        <a:effectLst/>
                        <a:latin typeface="Calibri" panose="020F0502020204030204" pitchFamily="34" charset="0"/>
                      </a:endParaRPr>
                    </a:p>
                  </a:txBody>
                  <a:tcPr marL="8363" marR="8363" marT="8363" marB="0" anchor="b"/>
                </a:tc>
                <a:tc>
                  <a:txBody>
                    <a:bodyPr/>
                    <a:lstStyle/>
                    <a:p>
                      <a:pPr algn="l" rtl="0" fontAlgn="b"/>
                      <a:r>
                        <a:rPr lang="en-GB" sz="1600" u="none" strike="noStrike" dirty="0">
                          <a:effectLst/>
                        </a:rPr>
                        <a:t>Source of Data</a:t>
                      </a:r>
                      <a:endParaRPr lang="en-GB" sz="1600" b="1" i="0" u="none" strike="noStrike" dirty="0">
                        <a:solidFill>
                          <a:srgbClr val="000000"/>
                        </a:solidFill>
                        <a:effectLst/>
                        <a:latin typeface="Calibri" panose="020F0502020204030204" pitchFamily="34" charset="0"/>
                      </a:endParaRPr>
                    </a:p>
                  </a:txBody>
                  <a:tcPr marL="8363" marR="8363" marT="8363" marB="0" anchor="b"/>
                </a:tc>
                <a:extLst>
                  <a:ext uri="{0D108BD9-81ED-4DB2-BD59-A6C34878D82A}">
                    <a16:rowId xmlns:a16="http://schemas.microsoft.com/office/drawing/2014/main" val="3678677906"/>
                  </a:ext>
                </a:extLst>
              </a:tr>
              <a:tr h="256478">
                <a:tc rowSpan="9">
                  <a:txBody>
                    <a:bodyPr/>
                    <a:lstStyle/>
                    <a:p>
                      <a:pPr algn="ctr" rtl="0" fontAlgn="ctr"/>
                      <a:r>
                        <a:rPr lang="en-GB" sz="1600" u="none" strike="noStrike" dirty="0">
                          <a:effectLst/>
                        </a:rPr>
                        <a:t>Natural Resources Management (14%)</a:t>
                      </a:r>
                      <a:endParaRPr lang="en-GB" sz="1600" b="1" i="0" u="none" strike="noStrike" dirty="0">
                        <a:solidFill>
                          <a:srgbClr val="000000"/>
                        </a:solidFill>
                        <a:effectLst/>
                        <a:latin typeface="Calibri" panose="020F0502020204030204" pitchFamily="34" charset="0"/>
                      </a:endParaRPr>
                    </a:p>
                  </a:txBody>
                  <a:tcPr marL="8363" marR="8363" marT="8363" marB="0" anchor="ctr"/>
                </a:tc>
                <a:tc rowSpan="4">
                  <a:txBody>
                    <a:bodyPr/>
                    <a:lstStyle/>
                    <a:p>
                      <a:pPr algn="l" rtl="0" fontAlgn="ctr"/>
                      <a:r>
                        <a:rPr lang="en-GB" sz="1600" u="none" strike="noStrike" dirty="0">
                          <a:effectLst/>
                        </a:rPr>
                        <a:t> Sustainable Energy (32%)</a:t>
                      </a:r>
                      <a:endParaRPr lang="en-GB" sz="1600" b="0" i="0" u="none" strike="noStrike" dirty="0">
                        <a:solidFill>
                          <a:srgbClr val="000000"/>
                        </a:solidFill>
                        <a:effectLst/>
                        <a:latin typeface="Calibri" panose="020F0502020204030204" pitchFamily="34" charset="0"/>
                      </a:endParaRPr>
                    </a:p>
                  </a:txBody>
                  <a:tcPr marL="8363" marR="8363" marT="8363" marB="0" anchor="ctr"/>
                </a:tc>
                <a:tc>
                  <a:txBody>
                    <a:bodyPr/>
                    <a:lstStyle/>
                    <a:p>
                      <a:pPr algn="l" rtl="0" fontAlgn="ctr"/>
                      <a:r>
                        <a:rPr lang="en-GB" sz="1600" u="none" strike="noStrike" dirty="0">
                          <a:effectLst/>
                        </a:rPr>
                        <a:t>Electricity Access (47%)</a:t>
                      </a:r>
                      <a:endParaRPr lang="en-GB" sz="1600" b="0" i="0" u="none" strike="noStrike" dirty="0">
                        <a:solidFill>
                          <a:srgbClr val="000000"/>
                        </a:solidFill>
                        <a:effectLst/>
                        <a:latin typeface="Calibri" panose="020F0502020204030204" pitchFamily="34" charset="0"/>
                      </a:endParaRPr>
                    </a:p>
                  </a:txBody>
                  <a:tcPr marL="8363" marR="8363" marT="8363" marB="0" anchor="ctr"/>
                </a:tc>
                <a:tc rowSpan="4">
                  <a:txBody>
                    <a:bodyPr/>
                    <a:lstStyle/>
                    <a:p>
                      <a:pPr algn="l" rtl="0" fontAlgn="ctr"/>
                      <a:r>
                        <a:rPr lang="en-GB" sz="1600" b="0" i="0" u="none" strike="noStrike" dirty="0">
                          <a:solidFill>
                            <a:srgbClr val="000000"/>
                          </a:solidFill>
                          <a:effectLst/>
                          <a:latin typeface="Calibri" panose="020F0502020204030204" pitchFamily="34" charset="0"/>
                        </a:rPr>
                        <a:t>SDG 7</a:t>
                      </a:r>
                    </a:p>
                  </a:txBody>
                  <a:tcPr marL="8363" marR="8363" marT="8363" marB="0" anchor="ctr"/>
                </a:tc>
                <a:extLst>
                  <a:ext uri="{0D108BD9-81ED-4DB2-BD59-A6C34878D82A}">
                    <a16:rowId xmlns:a16="http://schemas.microsoft.com/office/drawing/2014/main" val="473697945"/>
                  </a:ext>
                </a:extLst>
              </a:tr>
              <a:tr h="301083">
                <a:tc vMerge="1">
                  <a:txBody>
                    <a:bodyPr/>
                    <a:lstStyle/>
                    <a:p>
                      <a:endParaRPr lang="en-KE"/>
                    </a:p>
                  </a:txBody>
                  <a:tcPr/>
                </a:tc>
                <a:tc vMerge="1">
                  <a:txBody>
                    <a:bodyPr/>
                    <a:lstStyle/>
                    <a:p>
                      <a:endParaRPr lang="en-KE"/>
                    </a:p>
                  </a:txBody>
                  <a:tcPr/>
                </a:tc>
                <a:tc>
                  <a:txBody>
                    <a:bodyPr/>
                    <a:lstStyle/>
                    <a:p>
                      <a:pPr algn="l" rtl="0" fontAlgn="ctr"/>
                      <a:r>
                        <a:rPr lang="en-GB" sz="1600" u="none" strike="noStrike" dirty="0">
                          <a:effectLst/>
                        </a:rPr>
                        <a:t>Clean Cooking (8%) </a:t>
                      </a:r>
                      <a:endParaRPr lang="en-GB" sz="1600" b="0" i="0" u="none" strike="noStrike" dirty="0">
                        <a:solidFill>
                          <a:srgbClr val="000000"/>
                        </a:solidFill>
                        <a:effectLst/>
                        <a:latin typeface="Calibri" panose="020F0502020204030204" pitchFamily="34" charset="0"/>
                      </a:endParaRPr>
                    </a:p>
                  </a:txBody>
                  <a:tcPr marL="8363" marR="8363" marT="8363" marB="0" anchor="ctr"/>
                </a:tc>
                <a:tc vMerge="1">
                  <a:txBody>
                    <a:bodyPr/>
                    <a:lstStyle/>
                    <a:p>
                      <a:endParaRPr lang="en-KE"/>
                    </a:p>
                  </a:txBody>
                  <a:tcPr/>
                </a:tc>
                <a:extLst>
                  <a:ext uri="{0D108BD9-81ED-4DB2-BD59-A6C34878D82A}">
                    <a16:rowId xmlns:a16="http://schemas.microsoft.com/office/drawing/2014/main" val="859118777"/>
                  </a:ext>
                </a:extLst>
              </a:tr>
              <a:tr h="434898">
                <a:tc vMerge="1">
                  <a:txBody>
                    <a:bodyPr/>
                    <a:lstStyle/>
                    <a:p>
                      <a:endParaRPr lang="en-KE"/>
                    </a:p>
                  </a:txBody>
                  <a:tcPr/>
                </a:tc>
                <a:tc vMerge="1">
                  <a:txBody>
                    <a:bodyPr/>
                    <a:lstStyle/>
                    <a:p>
                      <a:endParaRPr lang="en-KE"/>
                    </a:p>
                  </a:txBody>
                  <a:tcPr/>
                </a:tc>
                <a:tc>
                  <a:txBody>
                    <a:bodyPr/>
                    <a:lstStyle/>
                    <a:p>
                      <a:pPr algn="l" rtl="0" fontAlgn="ctr"/>
                      <a:r>
                        <a:rPr lang="en-GB" sz="1600" u="none" strike="noStrike" dirty="0">
                          <a:effectLst/>
                        </a:rPr>
                        <a:t>Renewable Energy (27%) </a:t>
                      </a:r>
                      <a:endParaRPr lang="en-GB" sz="1600" b="0" i="0" u="none" strike="noStrike" dirty="0">
                        <a:solidFill>
                          <a:srgbClr val="000000"/>
                        </a:solidFill>
                        <a:effectLst/>
                        <a:latin typeface="Calibri" panose="020F0502020204030204" pitchFamily="34" charset="0"/>
                      </a:endParaRPr>
                    </a:p>
                  </a:txBody>
                  <a:tcPr marL="8363" marR="8363" marT="8363" marB="0" anchor="ctr"/>
                </a:tc>
                <a:tc vMerge="1">
                  <a:txBody>
                    <a:bodyPr/>
                    <a:lstStyle/>
                    <a:p>
                      <a:endParaRPr lang="en-KE"/>
                    </a:p>
                  </a:txBody>
                  <a:tcPr/>
                </a:tc>
                <a:extLst>
                  <a:ext uri="{0D108BD9-81ED-4DB2-BD59-A6C34878D82A}">
                    <a16:rowId xmlns:a16="http://schemas.microsoft.com/office/drawing/2014/main" val="2871834924"/>
                  </a:ext>
                </a:extLst>
              </a:tr>
              <a:tr h="334537">
                <a:tc vMerge="1">
                  <a:txBody>
                    <a:bodyPr/>
                    <a:lstStyle/>
                    <a:p>
                      <a:endParaRPr lang="en-KE"/>
                    </a:p>
                  </a:txBody>
                  <a:tcPr/>
                </a:tc>
                <a:tc vMerge="1">
                  <a:txBody>
                    <a:bodyPr/>
                    <a:lstStyle/>
                    <a:p>
                      <a:endParaRPr lang="en-KE"/>
                    </a:p>
                  </a:txBody>
                  <a:tcPr/>
                </a:tc>
                <a:tc>
                  <a:txBody>
                    <a:bodyPr/>
                    <a:lstStyle/>
                    <a:p>
                      <a:pPr algn="l" rtl="0" fontAlgn="ctr"/>
                      <a:r>
                        <a:rPr lang="en-GB" sz="1600" u="none" strike="noStrike" dirty="0">
                          <a:effectLst/>
                        </a:rPr>
                        <a:t>Energy Efficiency (18%) </a:t>
                      </a:r>
                      <a:endParaRPr lang="en-GB" sz="1600" b="0" i="0" u="none" strike="noStrike" dirty="0">
                        <a:solidFill>
                          <a:srgbClr val="000000"/>
                        </a:solidFill>
                        <a:effectLst/>
                        <a:latin typeface="Calibri" panose="020F0502020204030204" pitchFamily="34" charset="0"/>
                      </a:endParaRPr>
                    </a:p>
                  </a:txBody>
                  <a:tcPr marL="8363" marR="8363" marT="8363" marB="0" anchor="ctr"/>
                </a:tc>
                <a:tc vMerge="1">
                  <a:txBody>
                    <a:bodyPr/>
                    <a:lstStyle/>
                    <a:p>
                      <a:endParaRPr lang="en-KE"/>
                    </a:p>
                  </a:txBody>
                  <a:tcPr/>
                </a:tc>
                <a:extLst>
                  <a:ext uri="{0D108BD9-81ED-4DB2-BD59-A6C34878D82A}">
                    <a16:rowId xmlns:a16="http://schemas.microsoft.com/office/drawing/2014/main" val="1953059634"/>
                  </a:ext>
                </a:extLst>
              </a:tr>
              <a:tr h="301083">
                <a:tc vMerge="1">
                  <a:txBody>
                    <a:bodyPr/>
                    <a:lstStyle/>
                    <a:p>
                      <a:endParaRPr lang="en-KE"/>
                    </a:p>
                  </a:txBody>
                  <a:tcPr/>
                </a:tc>
                <a:tc rowSpan="4">
                  <a:txBody>
                    <a:bodyPr/>
                    <a:lstStyle/>
                    <a:p>
                      <a:pPr algn="ctr" rtl="0" fontAlgn="ctr"/>
                      <a:r>
                        <a:rPr lang="en-GB" sz="1600" u="none" strike="noStrike" dirty="0">
                          <a:effectLst/>
                        </a:rPr>
                        <a:t>Integrated Water Resources Management (46%)</a:t>
                      </a:r>
                      <a:endParaRPr lang="en-GB" sz="1600" b="0" i="0" u="none" strike="noStrike" dirty="0">
                        <a:solidFill>
                          <a:srgbClr val="000000"/>
                        </a:solidFill>
                        <a:effectLst/>
                        <a:latin typeface="Calibri" panose="020F0502020204030204" pitchFamily="34" charset="0"/>
                      </a:endParaRPr>
                    </a:p>
                  </a:txBody>
                  <a:tcPr marL="8363" marR="8363" marT="8363" marB="0" anchor="ctr"/>
                </a:tc>
                <a:tc>
                  <a:txBody>
                    <a:bodyPr/>
                    <a:lstStyle/>
                    <a:p>
                      <a:pPr algn="l" rtl="0" fontAlgn="ctr"/>
                      <a:r>
                        <a:rPr lang="en-GB" sz="1600" u="none" strike="noStrike" dirty="0">
                          <a:effectLst/>
                        </a:rPr>
                        <a:t>Enabling environment (41)</a:t>
                      </a:r>
                      <a:endParaRPr lang="en-GB" sz="1600" b="0" i="0" u="none" strike="noStrike" dirty="0">
                        <a:solidFill>
                          <a:srgbClr val="000000"/>
                        </a:solidFill>
                        <a:effectLst/>
                        <a:latin typeface="Calibri" panose="020F0502020204030204" pitchFamily="34" charset="0"/>
                      </a:endParaRPr>
                    </a:p>
                  </a:txBody>
                  <a:tcPr marL="8363" marR="8363" marT="8363" marB="0" anchor="ctr"/>
                </a:tc>
                <a:tc rowSpan="4">
                  <a:txBody>
                    <a:bodyPr/>
                    <a:lstStyle/>
                    <a:p>
                      <a:pPr algn="l" rtl="0" fontAlgn="ctr"/>
                      <a:r>
                        <a:rPr lang="en-GB" sz="1600" u="none" strike="noStrike" dirty="0">
                          <a:effectLst/>
                        </a:rPr>
                        <a:t>SDG Reports</a:t>
                      </a:r>
                      <a:endParaRPr lang="en-GB" sz="1600" b="0" i="0" u="none" strike="noStrike" dirty="0">
                        <a:solidFill>
                          <a:srgbClr val="000000"/>
                        </a:solidFill>
                        <a:effectLst/>
                        <a:latin typeface="Calibri" panose="020F0502020204030204" pitchFamily="34" charset="0"/>
                      </a:endParaRPr>
                    </a:p>
                  </a:txBody>
                  <a:tcPr marL="8363" marR="8363" marT="8363" marB="0" anchor="ctr"/>
                </a:tc>
                <a:extLst>
                  <a:ext uri="{0D108BD9-81ED-4DB2-BD59-A6C34878D82A}">
                    <a16:rowId xmlns:a16="http://schemas.microsoft.com/office/drawing/2014/main" val="3098232225"/>
                  </a:ext>
                </a:extLst>
              </a:tr>
              <a:tr h="301083">
                <a:tc vMerge="1">
                  <a:txBody>
                    <a:bodyPr/>
                    <a:lstStyle/>
                    <a:p>
                      <a:endParaRPr lang="en-KE"/>
                    </a:p>
                  </a:txBody>
                  <a:tcPr/>
                </a:tc>
                <a:tc vMerge="1">
                  <a:txBody>
                    <a:bodyPr/>
                    <a:lstStyle/>
                    <a:p>
                      <a:endParaRPr lang="en-KE"/>
                    </a:p>
                  </a:txBody>
                  <a:tcPr/>
                </a:tc>
                <a:tc>
                  <a:txBody>
                    <a:bodyPr/>
                    <a:lstStyle/>
                    <a:p>
                      <a:pPr algn="l" rtl="0" fontAlgn="ctr"/>
                      <a:r>
                        <a:rPr lang="en-GB" sz="1600" u="none" strike="noStrike" dirty="0">
                          <a:effectLst/>
                        </a:rPr>
                        <a:t>Institutions and participation (45)</a:t>
                      </a:r>
                      <a:endParaRPr lang="en-GB" sz="1600" b="0" i="0" u="none" strike="noStrike" dirty="0">
                        <a:solidFill>
                          <a:srgbClr val="000000"/>
                        </a:solidFill>
                        <a:effectLst/>
                        <a:latin typeface="Calibri" panose="020F0502020204030204" pitchFamily="34" charset="0"/>
                      </a:endParaRPr>
                    </a:p>
                  </a:txBody>
                  <a:tcPr marL="8363" marR="8363" marT="8363" marB="0" anchor="ctr"/>
                </a:tc>
                <a:tc vMerge="1">
                  <a:txBody>
                    <a:bodyPr/>
                    <a:lstStyle/>
                    <a:p>
                      <a:endParaRPr lang="en-KE"/>
                    </a:p>
                  </a:txBody>
                  <a:tcPr/>
                </a:tc>
                <a:extLst>
                  <a:ext uri="{0D108BD9-81ED-4DB2-BD59-A6C34878D82A}">
                    <a16:rowId xmlns:a16="http://schemas.microsoft.com/office/drawing/2014/main" val="2250892797"/>
                  </a:ext>
                </a:extLst>
              </a:tr>
              <a:tr h="301083">
                <a:tc vMerge="1">
                  <a:txBody>
                    <a:bodyPr/>
                    <a:lstStyle/>
                    <a:p>
                      <a:endParaRPr lang="en-KE"/>
                    </a:p>
                  </a:txBody>
                  <a:tcPr/>
                </a:tc>
                <a:tc vMerge="1">
                  <a:txBody>
                    <a:bodyPr/>
                    <a:lstStyle/>
                    <a:p>
                      <a:endParaRPr lang="en-KE"/>
                    </a:p>
                  </a:txBody>
                  <a:tcPr/>
                </a:tc>
                <a:tc>
                  <a:txBody>
                    <a:bodyPr/>
                    <a:lstStyle/>
                    <a:p>
                      <a:pPr algn="l" rtl="0" fontAlgn="ctr"/>
                      <a:r>
                        <a:rPr lang="en-GB" sz="1600" u="none" strike="noStrike" dirty="0">
                          <a:effectLst/>
                        </a:rPr>
                        <a:t>Management instrument (39)</a:t>
                      </a:r>
                      <a:endParaRPr lang="en-GB" sz="1600" b="0" i="0" u="none" strike="noStrike" dirty="0">
                        <a:solidFill>
                          <a:srgbClr val="000000"/>
                        </a:solidFill>
                        <a:effectLst/>
                        <a:latin typeface="Calibri" panose="020F0502020204030204" pitchFamily="34" charset="0"/>
                      </a:endParaRPr>
                    </a:p>
                  </a:txBody>
                  <a:tcPr marL="8363" marR="8363" marT="8363" marB="0" anchor="ctr"/>
                </a:tc>
                <a:tc vMerge="1">
                  <a:txBody>
                    <a:bodyPr/>
                    <a:lstStyle/>
                    <a:p>
                      <a:endParaRPr lang="en-KE"/>
                    </a:p>
                  </a:txBody>
                  <a:tcPr/>
                </a:tc>
                <a:extLst>
                  <a:ext uri="{0D108BD9-81ED-4DB2-BD59-A6C34878D82A}">
                    <a16:rowId xmlns:a16="http://schemas.microsoft.com/office/drawing/2014/main" val="3436769893"/>
                  </a:ext>
                </a:extLst>
              </a:tr>
              <a:tr h="289932">
                <a:tc vMerge="1">
                  <a:txBody>
                    <a:bodyPr/>
                    <a:lstStyle/>
                    <a:p>
                      <a:endParaRPr lang="en-KE"/>
                    </a:p>
                  </a:txBody>
                  <a:tcPr/>
                </a:tc>
                <a:tc vMerge="1">
                  <a:txBody>
                    <a:bodyPr/>
                    <a:lstStyle/>
                    <a:p>
                      <a:endParaRPr lang="en-KE"/>
                    </a:p>
                  </a:txBody>
                  <a:tcPr/>
                </a:tc>
                <a:tc>
                  <a:txBody>
                    <a:bodyPr/>
                    <a:lstStyle/>
                    <a:p>
                      <a:pPr algn="l" rtl="0" fontAlgn="ctr"/>
                      <a:r>
                        <a:rPr lang="en-GB" sz="1600" u="none" strike="noStrike" dirty="0">
                          <a:effectLst/>
                        </a:rPr>
                        <a:t>Financing (37)</a:t>
                      </a:r>
                      <a:endParaRPr lang="en-GB" sz="1600" b="0" i="0" u="none" strike="noStrike" dirty="0">
                        <a:solidFill>
                          <a:srgbClr val="000000"/>
                        </a:solidFill>
                        <a:effectLst/>
                        <a:latin typeface="Calibri" panose="020F0502020204030204" pitchFamily="34" charset="0"/>
                      </a:endParaRPr>
                    </a:p>
                  </a:txBody>
                  <a:tcPr marL="8363" marR="8363" marT="8363" marB="0" anchor="ctr"/>
                </a:tc>
                <a:tc vMerge="1">
                  <a:txBody>
                    <a:bodyPr/>
                    <a:lstStyle/>
                    <a:p>
                      <a:endParaRPr lang="en-KE"/>
                    </a:p>
                  </a:txBody>
                  <a:tcPr/>
                </a:tc>
                <a:extLst>
                  <a:ext uri="{0D108BD9-81ED-4DB2-BD59-A6C34878D82A}">
                    <a16:rowId xmlns:a16="http://schemas.microsoft.com/office/drawing/2014/main" val="4081889224"/>
                  </a:ext>
                </a:extLst>
              </a:tr>
              <a:tr h="546410">
                <a:tc vMerge="1">
                  <a:txBody>
                    <a:bodyPr/>
                    <a:lstStyle/>
                    <a:p>
                      <a:endParaRPr lang="en-KE"/>
                    </a:p>
                  </a:txBody>
                  <a:tcPr/>
                </a:tc>
                <a:tc>
                  <a:txBody>
                    <a:bodyPr/>
                    <a:lstStyle/>
                    <a:p>
                      <a:pPr algn="l" rtl="0" fontAlgn="ctr"/>
                      <a:r>
                        <a:rPr lang="en-GB" sz="1600" u="none" strike="noStrike" dirty="0">
                          <a:effectLst/>
                        </a:rPr>
                        <a:t>Sustainable Land Management (22%)</a:t>
                      </a:r>
                      <a:endParaRPr lang="en-GB" sz="1600" b="0" i="0" u="none" strike="noStrike" dirty="0">
                        <a:solidFill>
                          <a:srgbClr val="000000"/>
                        </a:solidFill>
                        <a:effectLst/>
                        <a:latin typeface="Calibri" panose="020F0502020204030204" pitchFamily="34" charset="0"/>
                      </a:endParaRPr>
                    </a:p>
                  </a:txBody>
                  <a:tcPr marL="8363" marR="8363" marT="8363" marB="0" anchor="ctr"/>
                </a:tc>
                <a:tc>
                  <a:txBody>
                    <a:bodyPr/>
                    <a:lstStyle/>
                    <a:p>
                      <a:pPr algn="l" rtl="0" fontAlgn="ctr"/>
                      <a:r>
                        <a:rPr lang="en-GB" sz="1600" u="none" strike="noStrike" dirty="0">
                          <a:effectLst/>
                        </a:rPr>
                        <a:t>Proportion of agricultural land under SLM</a:t>
                      </a:r>
                      <a:endParaRPr lang="en-GB" sz="1600" b="0" i="0" u="none" strike="noStrike" dirty="0">
                        <a:solidFill>
                          <a:srgbClr val="000000"/>
                        </a:solidFill>
                        <a:effectLst/>
                        <a:latin typeface="Calibri" panose="020F0502020204030204" pitchFamily="34" charset="0"/>
                      </a:endParaRPr>
                    </a:p>
                  </a:txBody>
                  <a:tcPr marL="8363" marR="8363" marT="8363" marB="0" anchor="ctr"/>
                </a:tc>
                <a:tc>
                  <a:txBody>
                    <a:bodyPr/>
                    <a:lstStyle/>
                    <a:p>
                      <a:pPr algn="l" rtl="0" fontAlgn="ctr"/>
                      <a:r>
                        <a:rPr lang="en-GB" sz="1600" u="none" strike="noStrike" dirty="0">
                          <a:effectLst/>
                        </a:rPr>
                        <a:t>Malabo Biennial Reports</a:t>
                      </a:r>
                      <a:endParaRPr lang="en-GB" sz="1600" b="0" i="0" u="none" strike="noStrike" dirty="0">
                        <a:solidFill>
                          <a:srgbClr val="000000"/>
                        </a:solidFill>
                        <a:effectLst/>
                        <a:latin typeface="Calibri" panose="020F0502020204030204" pitchFamily="34" charset="0"/>
                      </a:endParaRPr>
                    </a:p>
                  </a:txBody>
                  <a:tcPr marL="8363" marR="8363" marT="8363" marB="0" anchor="ctr"/>
                </a:tc>
                <a:extLst>
                  <a:ext uri="{0D108BD9-81ED-4DB2-BD59-A6C34878D82A}">
                    <a16:rowId xmlns:a16="http://schemas.microsoft.com/office/drawing/2014/main" val="142871086"/>
                  </a:ext>
                </a:extLst>
              </a:tr>
            </a:tbl>
          </a:graphicData>
        </a:graphic>
      </p:graphicFrame>
      <p:sp>
        <p:nvSpPr>
          <p:cNvPr id="3" name="TextBox 2">
            <a:extLst>
              <a:ext uri="{FF2B5EF4-FFF2-40B4-BE49-F238E27FC236}">
                <a16:creationId xmlns:a16="http://schemas.microsoft.com/office/drawing/2014/main" id="{54BA2AB0-81F1-92DF-7A44-1D66FCCD6E87}"/>
              </a:ext>
            </a:extLst>
          </p:cNvPr>
          <p:cNvSpPr txBox="1"/>
          <p:nvPr/>
        </p:nvSpPr>
        <p:spPr>
          <a:xfrm>
            <a:off x="2900347" y="568411"/>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416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F832D77-E393-017E-6152-F71E7F2720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graphicFrame>
        <p:nvGraphicFramePr>
          <p:cNvPr id="3" name="Table 2">
            <a:extLst>
              <a:ext uri="{FF2B5EF4-FFF2-40B4-BE49-F238E27FC236}">
                <a16:creationId xmlns:a16="http://schemas.microsoft.com/office/drawing/2014/main" id="{33474A90-434D-B39A-C3B1-676CF2C123D6}"/>
              </a:ext>
            </a:extLst>
          </p:cNvPr>
          <p:cNvGraphicFramePr>
            <a:graphicFrameLocks noGrp="1"/>
          </p:cNvGraphicFramePr>
          <p:nvPr>
            <p:extLst>
              <p:ext uri="{D42A27DB-BD31-4B8C-83A1-F6EECF244321}">
                <p14:modId xmlns:p14="http://schemas.microsoft.com/office/powerpoint/2010/main" val="1982571390"/>
              </p:ext>
            </p:extLst>
          </p:nvPr>
        </p:nvGraphicFramePr>
        <p:xfrm>
          <a:off x="776614" y="1515301"/>
          <a:ext cx="8467593" cy="3639855"/>
        </p:xfrm>
        <a:graphic>
          <a:graphicData uri="http://schemas.openxmlformats.org/drawingml/2006/table">
            <a:tbl>
              <a:tblPr>
                <a:tableStyleId>{616DA210-FB5B-4158-B5E0-FEB733F419BA}</a:tableStyleId>
              </a:tblPr>
              <a:tblGrid>
                <a:gridCol w="2370927">
                  <a:extLst>
                    <a:ext uri="{9D8B030D-6E8A-4147-A177-3AD203B41FA5}">
                      <a16:colId xmlns:a16="http://schemas.microsoft.com/office/drawing/2014/main" val="3861998125"/>
                    </a:ext>
                  </a:extLst>
                </a:gridCol>
                <a:gridCol w="4079219">
                  <a:extLst>
                    <a:ext uri="{9D8B030D-6E8A-4147-A177-3AD203B41FA5}">
                      <a16:colId xmlns:a16="http://schemas.microsoft.com/office/drawing/2014/main" val="3970565352"/>
                    </a:ext>
                  </a:extLst>
                </a:gridCol>
                <a:gridCol w="2017447">
                  <a:extLst>
                    <a:ext uri="{9D8B030D-6E8A-4147-A177-3AD203B41FA5}">
                      <a16:colId xmlns:a16="http://schemas.microsoft.com/office/drawing/2014/main" val="3855983222"/>
                    </a:ext>
                  </a:extLst>
                </a:gridCol>
              </a:tblGrid>
              <a:tr h="388655">
                <a:tc>
                  <a:txBody>
                    <a:bodyPr/>
                    <a:lstStyle/>
                    <a:p>
                      <a:pPr algn="ctr" fontAlgn="b"/>
                      <a:r>
                        <a:rPr lang="en-GB" sz="1800" b="1" u="none" strike="noStrike" dirty="0">
                          <a:effectLst/>
                        </a:rPr>
                        <a:t>Indicator</a:t>
                      </a:r>
                      <a:endParaRPr lang="en-GB"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GB" sz="1800" b="1" u="none" strike="noStrike">
                          <a:effectLst/>
                        </a:rPr>
                        <a:t>Criteria</a:t>
                      </a:r>
                      <a:endParaRPr lang="en-GB"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800" b="1" u="none" strike="noStrike" dirty="0">
                          <a:effectLst/>
                        </a:rPr>
                        <a:t>Source of Data</a:t>
                      </a:r>
                      <a:endParaRPr lang="en-GB"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88154969"/>
                  </a:ext>
                </a:extLst>
              </a:tr>
              <a:tr h="812800">
                <a:tc rowSpan="4">
                  <a:txBody>
                    <a:bodyPr/>
                    <a:lstStyle/>
                    <a:p>
                      <a:pPr algn="ctr" fontAlgn="ctr"/>
                      <a:r>
                        <a:rPr lang="en-GB" sz="1800" u="none" strike="noStrike" dirty="0">
                          <a:effectLst/>
                        </a:rPr>
                        <a:t>Roles and extent of women's engagement in agriculture sector (10%)</a:t>
                      </a:r>
                      <a:endParaRPr lang="en-GB"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1800" u="none" strike="noStrike" dirty="0">
                          <a:effectLst/>
                        </a:rPr>
                        <a:t>Proportion of women that make decisions about agricultural production (18%)</a:t>
                      </a:r>
                      <a:endParaRPr lang="en-GB"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KE" sz="1800" u="none" strike="noStrike" dirty="0">
                          <a:effectLst/>
                        </a:rPr>
                        <a:t>Malabo Report</a:t>
                      </a:r>
                      <a:endParaRPr lang="en-KE"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48008810"/>
                  </a:ext>
                </a:extLst>
              </a:tr>
              <a:tr h="1219200">
                <a:tc vMerge="1">
                  <a:txBody>
                    <a:bodyPr/>
                    <a:lstStyle/>
                    <a:p>
                      <a:endParaRPr lang="en-KE"/>
                    </a:p>
                  </a:txBody>
                  <a:tcPr/>
                </a:tc>
                <a:tc>
                  <a:txBody>
                    <a:bodyPr/>
                    <a:lstStyle/>
                    <a:p>
                      <a:pPr algn="l" fontAlgn="ctr"/>
                      <a:r>
                        <a:rPr lang="en-GB" sz="1800" u="none" strike="noStrike" dirty="0">
                          <a:effectLst/>
                        </a:rPr>
                        <a:t>Proportion of women that have access to and decision-making power about productive resources (20%)</a:t>
                      </a:r>
                      <a:endParaRPr lang="en-GB"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KE" sz="1800" u="none" strike="noStrike" dirty="0">
                          <a:effectLst/>
                        </a:rPr>
                        <a:t>Malabo Report</a:t>
                      </a:r>
                      <a:endParaRPr lang="en-KE" sz="1800" b="0" i="0" u="none" strike="noStrike" dirty="0">
                        <a:solidFill>
                          <a:srgbClr val="000000"/>
                        </a:solidFill>
                        <a:effectLst/>
                        <a:latin typeface="Calibri" panose="020F0502020204030204" pitchFamily="34" charset="0"/>
                      </a:endParaRPr>
                    </a:p>
                    <a:p>
                      <a:pPr algn="ctr" fontAlgn="ctr"/>
                      <a:endParaRPr lang="en-KE"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37393758"/>
                  </a:ext>
                </a:extLst>
              </a:tr>
              <a:tr h="609600">
                <a:tc vMerge="1">
                  <a:txBody>
                    <a:bodyPr/>
                    <a:lstStyle/>
                    <a:p>
                      <a:endParaRPr lang="en-KE"/>
                    </a:p>
                  </a:txBody>
                  <a:tcPr/>
                </a:tc>
                <a:tc>
                  <a:txBody>
                    <a:bodyPr/>
                    <a:lstStyle/>
                    <a:p>
                      <a:pPr algn="l" fontAlgn="ctr"/>
                      <a:r>
                        <a:rPr lang="en-GB" sz="1800" u="none" strike="noStrike" dirty="0">
                          <a:effectLst/>
                        </a:rPr>
                        <a:t>Proportion of women that have control over use of income (22%)</a:t>
                      </a:r>
                      <a:endParaRPr lang="en-GB"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KE" sz="1800" u="none" strike="noStrike" dirty="0">
                          <a:effectLst/>
                        </a:rPr>
                        <a:t>Malabo Report</a:t>
                      </a:r>
                      <a:endParaRPr lang="en-KE"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97815967"/>
                  </a:ext>
                </a:extLst>
              </a:tr>
              <a:tr h="609600">
                <a:tc vMerge="1">
                  <a:txBody>
                    <a:bodyPr/>
                    <a:lstStyle/>
                    <a:p>
                      <a:endParaRPr lang="en-KE"/>
                    </a:p>
                  </a:txBody>
                  <a:tcPr/>
                </a:tc>
                <a:tc>
                  <a:txBody>
                    <a:bodyPr/>
                    <a:lstStyle/>
                    <a:p>
                      <a:pPr algn="l" fontAlgn="ctr"/>
                      <a:r>
                        <a:rPr lang="en-GB" sz="1800" u="none" strike="noStrike" dirty="0">
                          <a:effectLst/>
                        </a:rPr>
                        <a:t>Proportion of women that is in leadership in the community (40%)</a:t>
                      </a:r>
                      <a:endParaRPr lang="en-GB"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KE" sz="1800" u="none" strike="noStrike" dirty="0">
                          <a:effectLst/>
                        </a:rPr>
                        <a:t>Malabo Report</a:t>
                      </a:r>
                      <a:endParaRPr lang="en-KE"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76402065"/>
                  </a:ext>
                </a:extLst>
              </a:tr>
            </a:tbl>
          </a:graphicData>
        </a:graphic>
      </p:graphicFrame>
      <p:sp>
        <p:nvSpPr>
          <p:cNvPr id="2" name="TextBox 1">
            <a:extLst>
              <a:ext uri="{FF2B5EF4-FFF2-40B4-BE49-F238E27FC236}">
                <a16:creationId xmlns:a16="http://schemas.microsoft.com/office/drawing/2014/main" id="{75F7FD4D-FECB-1CFB-DF59-EB4774F5C743}"/>
              </a:ext>
            </a:extLst>
          </p:cNvPr>
          <p:cNvSpPr txBox="1"/>
          <p:nvPr/>
        </p:nvSpPr>
        <p:spPr>
          <a:xfrm>
            <a:off x="2900347" y="568411"/>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654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C626593-BB03-D45A-A60E-13E21CF744D8}"/>
              </a:ext>
            </a:extLst>
          </p:cNvPr>
          <p:cNvGraphicFramePr>
            <a:graphicFrameLocks noGrp="1"/>
          </p:cNvGraphicFramePr>
          <p:nvPr>
            <p:extLst>
              <p:ext uri="{D42A27DB-BD31-4B8C-83A1-F6EECF244321}">
                <p14:modId xmlns:p14="http://schemas.microsoft.com/office/powerpoint/2010/main" val="215583140"/>
              </p:ext>
            </p:extLst>
          </p:nvPr>
        </p:nvGraphicFramePr>
        <p:xfrm>
          <a:off x="1577858" y="1596104"/>
          <a:ext cx="8588578" cy="1583055"/>
        </p:xfrm>
        <a:graphic>
          <a:graphicData uri="http://schemas.openxmlformats.org/drawingml/2006/table">
            <a:tbl>
              <a:tblPr>
                <a:tableStyleId>{616DA210-FB5B-4158-B5E0-FEB733F419BA}</a:tableStyleId>
              </a:tblPr>
              <a:tblGrid>
                <a:gridCol w="646365">
                  <a:extLst>
                    <a:ext uri="{9D8B030D-6E8A-4147-A177-3AD203B41FA5}">
                      <a16:colId xmlns:a16="http://schemas.microsoft.com/office/drawing/2014/main" val="3721252377"/>
                    </a:ext>
                  </a:extLst>
                </a:gridCol>
                <a:gridCol w="1590051">
                  <a:extLst>
                    <a:ext uri="{9D8B030D-6E8A-4147-A177-3AD203B41FA5}">
                      <a16:colId xmlns:a16="http://schemas.microsoft.com/office/drawing/2014/main" val="1017153521"/>
                    </a:ext>
                  </a:extLst>
                </a:gridCol>
                <a:gridCol w="2840477">
                  <a:extLst>
                    <a:ext uri="{9D8B030D-6E8A-4147-A177-3AD203B41FA5}">
                      <a16:colId xmlns:a16="http://schemas.microsoft.com/office/drawing/2014/main" val="573074175"/>
                    </a:ext>
                  </a:extLst>
                </a:gridCol>
                <a:gridCol w="3511685">
                  <a:extLst>
                    <a:ext uri="{9D8B030D-6E8A-4147-A177-3AD203B41FA5}">
                      <a16:colId xmlns:a16="http://schemas.microsoft.com/office/drawing/2014/main" val="3648257149"/>
                    </a:ext>
                  </a:extLst>
                </a:gridCol>
              </a:tblGrid>
              <a:tr h="203200">
                <a:tc>
                  <a:txBody>
                    <a:bodyPr/>
                    <a:lstStyle/>
                    <a:p>
                      <a:pPr algn="l" fontAlgn="b"/>
                      <a:r>
                        <a:rPr lang="en-KE" sz="1200" u="none" strike="noStrike" dirty="0">
                          <a:effectLst/>
                        </a:rPr>
                        <a:t> </a:t>
                      </a:r>
                      <a:endParaRPr lang="en-KE"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2200" b="1" u="none" strike="noStrike" dirty="0">
                          <a:effectLst/>
                        </a:rPr>
                        <a:t>Indicator</a:t>
                      </a:r>
                      <a:endParaRPr lang="en-GB" sz="2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GB" sz="2200" b="1" u="none" strike="noStrike">
                          <a:effectLst/>
                        </a:rPr>
                        <a:t>Criteria</a:t>
                      </a:r>
                      <a:endParaRPr lang="en-GB" sz="2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GB" sz="2200" b="1" u="none" strike="noStrike" dirty="0">
                          <a:effectLst/>
                        </a:rPr>
                        <a:t>Source of data</a:t>
                      </a:r>
                      <a:endParaRPr lang="en-GB" sz="2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3817829"/>
                  </a:ext>
                </a:extLst>
              </a:tr>
              <a:tr h="431800">
                <a:tc rowSpan="2">
                  <a:txBody>
                    <a:bodyPr/>
                    <a:lstStyle/>
                    <a:p>
                      <a:pPr algn="ctr" fontAlgn="b"/>
                      <a:r>
                        <a:rPr lang="en-KE" sz="1200" u="none" strike="noStrike" dirty="0">
                          <a:effectLst/>
                        </a:rPr>
                        <a:t> </a:t>
                      </a:r>
                      <a:endParaRPr lang="en-KE" sz="1200" b="0" i="0" u="none" strike="noStrike" dirty="0">
                        <a:solidFill>
                          <a:srgbClr val="000000"/>
                        </a:solidFill>
                        <a:effectLst/>
                        <a:latin typeface="Calibri" panose="020F0502020204030204" pitchFamily="34" charset="0"/>
                      </a:endParaRPr>
                    </a:p>
                  </a:txBody>
                  <a:tcPr marL="9525" marR="9525" marT="9525" marB="0" anchor="b"/>
                </a:tc>
                <a:tc rowSpan="2">
                  <a:txBody>
                    <a:bodyPr/>
                    <a:lstStyle/>
                    <a:p>
                      <a:pPr algn="ctr" fontAlgn="ctr"/>
                      <a:r>
                        <a:rPr lang="en-GB" sz="2000" b="1" u="none" strike="noStrike" dirty="0">
                          <a:effectLst/>
                        </a:rPr>
                        <a:t>Literacy (6%)</a:t>
                      </a:r>
                      <a:endParaRPr lang="en-GB"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GB" sz="2000" b="1" u="none" strike="noStrike" dirty="0">
                          <a:effectLst/>
                        </a:rPr>
                        <a:t>Average adult years of schooling</a:t>
                      </a:r>
                      <a:endParaRPr lang="en-GB" sz="20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n-GB" sz="2000" b="1" u="none" strike="noStrike" dirty="0">
                          <a:effectLst/>
                        </a:rPr>
                        <a:t>Member States’ Ministries of Education + UNDP's HDI reports</a:t>
                      </a:r>
                      <a:endParaRPr lang="en-GB" sz="2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31720157"/>
                  </a:ext>
                </a:extLst>
              </a:tr>
              <a:tr h="431800">
                <a:tc vMerge="1">
                  <a:txBody>
                    <a:bodyPr/>
                    <a:lstStyle/>
                    <a:p>
                      <a:endParaRPr lang="en-KE"/>
                    </a:p>
                  </a:txBody>
                  <a:tcPr/>
                </a:tc>
                <a:tc vMerge="1">
                  <a:txBody>
                    <a:bodyPr/>
                    <a:lstStyle/>
                    <a:p>
                      <a:endParaRPr lang="en-KE"/>
                    </a:p>
                  </a:txBody>
                  <a:tcPr/>
                </a:tc>
                <a:tc>
                  <a:txBody>
                    <a:bodyPr/>
                    <a:lstStyle/>
                    <a:p>
                      <a:pPr algn="l" fontAlgn="b"/>
                      <a:r>
                        <a:rPr lang="en-GB" sz="2000" b="1" u="none" strike="noStrike" dirty="0">
                          <a:effectLst/>
                        </a:rPr>
                        <a:t>Expected years of schooling</a:t>
                      </a:r>
                      <a:endParaRPr lang="en-GB" sz="2000" b="1"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n-KE"/>
                    </a:p>
                  </a:txBody>
                  <a:tcPr/>
                </a:tc>
                <a:extLst>
                  <a:ext uri="{0D108BD9-81ED-4DB2-BD59-A6C34878D82A}">
                    <a16:rowId xmlns:a16="http://schemas.microsoft.com/office/drawing/2014/main" val="4079304708"/>
                  </a:ext>
                </a:extLst>
              </a:tr>
            </a:tbl>
          </a:graphicData>
        </a:graphic>
      </p:graphicFrame>
      <p:pic>
        <p:nvPicPr>
          <p:cNvPr id="4" name="Picture 3">
            <a:extLst>
              <a:ext uri="{FF2B5EF4-FFF2-40B4-BE49-F238E27FC236}">
                <a16:creationId xmlns:a16="http://schemas.microsoft.com/office/drawing/2014/main" id="{0B5DAC60-DB91-A205-6291-59A46C972C8B}"/>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33766" y="3429000"/>
            <a:ext cx="1917700" cy="11334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4998A74-DB2D-EB35-0907-CE9D633EE695}"/>
              </a:ext>
            </a:extLst>
          </p:cNvPr>
          <p:cNvSpPr txBox="1"/>
          <p:nvPr/>
        </p:nvSpPr>
        <p:spPr>
          <a:xfrm>
            <a:off x="2656773" y="4812261"/>
            <a:ext cx="6099242" cy="1477328"/>
          </a:xfrm>
          <a:prstGeom prst="rect">
            <a:avLst/>
          </a:prstGeom>
          <a:noFill/>
        </p:spPr>
        <p:txBody>
          <a:bodyPr wrap="square">
            <a:spAutoFit/>
          </a:bodyPr>
          <a:lstStyle/>
          <a:p>
            <a:r>
              <a:rPr lang="en-KE" dirty="0"/>
              <a:t>MYS = Mean years of schooling; EYS = Expected years of schooling. The mean years of schooling is 15 and is the projected maximum of this indicator for 2025, whereas the expected years of schooling is18, which is equivalent to achieving a master’s degree in most countries</a:t>
            </a:r>
          </a:p>
        </p:txBody>
      </p:sp>
      <p:pic>
        <p:nvPicPr>
          <p:cNvPr id="7" name="Picture 6">
            <a:extLst>
              <a:ext uri="{FF2B5EF4-FFF2-40B4-BE49-F238E27FC236}">
                <a16:creationId xmlns:a16="http://schemas.microsoft.com/office/drawing/2014/main" id="{09A1900E-89EC-8002-CAEF-F3F0E30877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sp>
        <p:nvSpPr>
          <p:cNvPr id="2" name="TextBox 1">
            <a:extLst>
              <a:ext uri="{FF2B5EF4-FFF2-40B4-BE49-F238E27FC236}">
                <a16:creationId xmlns:a16="http://schemas.microsoft.com/office/drawing/2014/main" id="{1D435D46-4E22-D0B7-69E9-3602EDCF0498}"/>
              </a:ext>
            </a:extLst>
          </p:cNvPr>
          <p:cNvSpPr txBox="1"/>
          <p:nvPr/>
        </p:nvSpPr>
        <p:spPr>
          <a:xfrm>
            <a:off x="2900347" y="568411"/>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0509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4998A74-DB2D-EB35-0907-CE9D633EE695}"/>
              </a:ext>
            </a:extLst>
          </p:cNvPr>
          <p:cNvSpPr txBox="1"/>
          <p:nvPr/>
        </p:nvSpPr>
        <p:spPr>
          <a:xfrm>
            <a:off x="2694420" y="2950458"/>
            <a:ext cx="7651613" cy="1477328"/>
          </a:xfrm>
          <a:prstGeom prst="rect">
            <a:avLst/>
          </a:prstGeom>
          <a:noFill/>
        </p:spPr>
        <p:txBody>
          <a:bodyPr wrap="square">
            <a:spAutoFit/>
          </a:bodyPr>
          <a:lstStyle/>
          <a:p>
            <a:pPr algn="just">
              <a:lnSpc>
                <a:spcPct val="150000"/>
              </a:lnSpc>
            </a:pPr>
            <a:r>
              <a:rPr lang="en-KE" sz="2400" b="1" dirty="0"/>
              <a:t>Total resilience Index (RI) = SUM(weighed Inficators)*100;</a:t>
            </a:r>
          </a:p>
          <a:p>
            <a:pPr algn="just">
              <a:lnSpc>
                <a:spcPct val="150000"/>
              </a:lnSpc>
            </a:pPr>
            <a:r>
              <a:rPr lang="en-KE" sz="2400" b="1" dirty="0"/>
              <a:t>Ranges between 0 and 100</a:t>
            </a:r>
          </a:p>
          <a:p>
            <a:endParaRPr lang="en-KE" dirty="0"/>
          </a:p>
        </p:txBody>
      </p:sp>
      <p:pic>
        <p:nvPicPr>
          <p:cNvPr id="7" name="Picture 6">
            <a:extLst>
              <a:ext uri="{FF2B5EF4-FFF2-40B4-BE49-F238E27FC236}">
                <a16:creationId xmlns:a16="http://schemas.microsoft.com/office/drawing/2014/main" id="{A8B7015B-8C68-F3D0-635B-28106E00B1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44635" y="177455"/>
            <a:ext cx="1646022" cy="1396850"/>
          </a:xfrm>
          <a:prstGeom prst="rect">
            <a:avLst/>
          </a:prstGeom>
        </p:spPr>
      </p:pic>
      <p:sp>
        <p:nvSpPr>
          <p:cNvPr id="2" name="TextBox 1">
            <a:extLst>
              <a:ext uri="{FF2B5EF4-FFF2-40B4-BE49-F238E27FC236}">
                <a16:creationId xmlns:a16="http://schemas.microsoft.com/office/drawing/2014/main" id="{51484960-581E-37F4-7B9D-3964DA034F68}"/>
              </a:ext>
            </a:extLst>
          </p:cNvPr>
          <p:cNvSpPr txBox="1"/>
          <p:nvPr/>
        </p:nvSpPr>
        <p:spPr>
          <a:xfrm>
            <a:off x="2893230" y="1574305"/>
            <a:ext cx="5943600" cy="547714"/>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Indicators, Criteri</a:t>
            </a:r>
            <a:r>
              <a:rPr lang="en-US" sz="2200" b="1"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t>a</a:t>
            </a: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Sub-Criteria &amp; Attributes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127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Thank you message Images | Free Vectors, Stock Photos &amp; PSD">
            <a:extLst>
              <a:ext uri="{FF2B5EF4-FFF2-40B4-BE49-F238E27FC236}">
                <a16:creationId xmlns:a16="http://schemas.microsoft.com/office/drawing/2014/main" id="{D1430128-2351-3E03-D8C7-62266451E3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118" y="1136822"/>
            <a:ext cx="10552671" cy="534017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0D10E714-7815-FBA9-0F54-64483C9350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pic>
        <p:nvPicPr>
          <p:cNvPr id="4" name="Picture 3" descr="U.S. Agency for International Development">
            <a:extLst>
              <a:ext uri="{FF2B5EF4-FFF2-40B4-BE49-F238E27FC236}">
                <a16:creationId xmlns:a16="http://schemas.microsoft.com/office/drawing/2014/main" id="{FEBD647D-2D49-A846-3F74-42DB06226FF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983645" y="117086"/>
            <a:ext cx="1861185" cy="661390"/>
          </a:xfrm>
          <a:prstGeom prst="rect">
            <a:avLst/>
          </a:prstGeom>
          <a:noFill/>
          <a:ln>
            <a:noFill/>
          </a:ln>
        </p:spPr>
      </p:pic>
    </p:spTree>
    <p:extLst>
      <p:ext uri="{BB962C8B-B14F-4D97-AF65-F5344CB8AC3E}">
        <p14:creationId xmlns:p14="http://schemas.microsoft.com/office/powerpoint/2010/main" val="217053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B746AD-D5DB-8AD4-0C6C-60B24DD5D417}"/>
              </a:ext>
            </a:extLst>
          </p:cNvPr>
          <p:cNvSpPr txBox="1"/>
          <p:nvPr/>
        </p:nvSpPr>
        <p:spPr>
          <a:xfrm>
            <a:off x="2846523" y="3002357"/>
            <a:ext cx="7834184" cy="1438855"/>
          </a:xfrm>
          <a:prstGeom prst="rect">
            <a:avLst/>
          </a:prstGeom>
          <a:noFill/>
        </p:spPr>
        <p:txBody>
          <a:bodyPr wrap="square" rtlCol="0">
            <a:spAutoFit/>
          </a:bodyPr>
          <a:lstStyle/>
          <a:p>
            <a:pPr algn="just">
              <a:lnSpc>
                <a:spcPct val="150000"/>
              </a:lnSpc>
            </a:pPr>
            <a:r>
              <a:rPr lang="en-KE" sz="2000" dirty="0">
                <a:solidFill>
                  <a:srgbClr val="000000"/>
                </a:solidFill>
                <a:effectLst/>
                <a:latin typeface="Calibri" panose="020F0502020204030204" pitchFamily="34" charset="0"/>
                <a:ea typeface="Times New Roman" panose="02020603050405020304" pitchFamily="18" charset="0"/>
              </a:rPr>
              <a:t>The IGAD Resilience Index (IRI) is a collaborative and demand driven effort that seeks to meet stakeholders’ needs for evidence that has both technical rigour and practical value. </a:t>
            </a:r>
            <a:endParaRPr lang="en-KE" sz="2000" b="1" dirty="0">
              <a:solidFill>
                <a:schemeClr val="accent1">
                  <a:lumMod val="75000"/>
                </a:schemeClr>
              </a:solidFill>
              <a:latin typeface="APPLE CHANCERY" panose="03020702040506060504" pitchFamily="66" charset="-79"/>
              <a:cs typeface="APPLE CHANCERY" panose="03020702040506060504" pitchFamily="66" charset="-79"/>
            </a:endParaRPr>
          </a:p>
        </p:txBody>
      </p:sp>
      <p:pic>
        <p:nvPicPr>
          <p:cNvPr id="3" name="Picture 2">
            <a:extLst>
              <a:ext uri="{FF2B5EF4-FFF2-40B4-BE49-F238E27FC236}">
                <a16:creationId xmlns:a16="http://schemas.microsoft.com/office/drawing/2014/main" id="{9E3A018E-AC68-8F8E-28C8-03FAAD763B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5210" y="32218"/>
            <a:ext cx="1545590" cy="1275569"/>
          </a:xfrm>
          <a:prstGeom prst="rect">
            <a:avLst/>
          </a:prstGeom>
        </p:spPr>
      </p:pic>
      <p:sp>
        <p:nvSpPr>
          <p:cNvPr id="5" name="TextBox 4">
            <a:extLst>
              <a:ext uri="{FF2B5EF4-FFF2-40B4-BE49-F238E27FC236}">
                <a16:creationId xmlns:a16="http://schemas.microsoft.com/office/drawing/2014/main" id="{DE783D26-8E2A-78B5-B249-552D18E5D75B}"/>
              </a:ext>
            </a:extLst>
          </p:cNvPr>
          <p:cNvSpPr txBox="1"/>
          <p:nvPr/>
        </p:nvSpPr>
        <p:spPr>
          <a:xfrm>
            <a:off x="3979985" y="1970406"/>
            <a:ext cx="4841630" cy="369332"/>
          </a:xfrm>
          <a:prstGeom prst="rect">
            <a:avLst/>
          </a:prstGeom>
          <a:noFill/>
        </p:spPr>
        <p:txBody>
          <a:bodyPr wrap="square" rtlCol="0">
            <a:spAutoFit/>
          </a:bodyPr>
          <a:lstStyle/>
          <a:p>
            <a:r>
              <a:rPr lang="en-KE" b="1" dirty="0">
                <a:solidFill>
                  <a:srgbClr val="002060"/>
                </a:solidFill>
                <a:latin typeface="APPLE CHANCERY" panose="03020702040506060504" pitchFamily="66" charset="-79"/>
                <a:cs typeface="APPLE CHANCERY" panose="03020702040506060504" pitchFamily="66" charset="-79"/>
              </a:rPr>
              <a:t>IGAD Resilience Index (IRI)</a:t>
            </a:r>
          </a:p>
        </p:txBody>
      </p:sp>
    </p:spTree>
    <p:extLst>
      <p:ext uri="{BB962C8B-B14F-4D97-AF65-F5344CB8AC3E}">
        <p14:creationId xmlns:p14="http://schemas.microsoft.com/office/powerpoint/2010/main" val="2863716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B746AD-D5DB-8AD4-0C6C-60B24DD5D417}"/>
              </a:ext>
            </a:extLst>
          </p:cNvPr>
          <p:cNvSpPr txBox="1"/>
          <p:nvPr/>
        </p:nvSpPr>
        <p:spPr>
          <a:xfrm>
            <a:off x="3010646" y="1982450"/>
            <a:ext cx="7834184" cy="2185214"/>
          </a:xfrm>
          <a:prstGeom prst="rect">
            <a:avLst/>
          </a:prstGeom>
          <a:noFill/>
        </p:spPr>
        <p:txBody>
          <a:bodyPr wrap="square" rtlCol="0">
            <a:spAutoFit/>
          </a:bodyPr>
          <a:lstStyle/>
          <a:p>
            <a:r>
              <a:rPr lang="en-KE" sz="2600" b="1" dirty="0">
                <a:solidFill>
                  <a:schemeClr val="accent1">
                    <a:lumMod val="75000"/>
                  </a:schemeClr>
                </a:solidFill>
              </a:rPr>
              <a:t>Assessment process</a:t>
            </a:r>
          </a:p>
          <a:p>
            <a:endParaRPr lang="en-GB" dirty="0">
              <a:latin typeface="Calibri" panose="020F0502020204030204" pitchFamily="34" charset="0"/>
            </a:endParaRPr>
          </a:p>
          <a:p>
            <a:pPr algn="just">
              <a:lnSpc>
                <a:spcPct val="150000"/>
              </a:lnSpc>
            </a:pPr>
            <a:r>
              <a:rPr lang="en-GB" sz="2200" dirty="0">
                <a:effectLst/>
                <a:latin typeface="Calibri" panose="020F0502020204030204" pitchFamily="34" charset="0"/>
                <a:cs typeface="Calibri" panose="020F0502020204030204" pitchFamily="34" charset="0"/>
              </a:rPr>
              <a:t>There are 9 high-level indicators, assessed with 25 criteria and 31 sub-criteria, and 11 attributes.</a:t>
            </a:r>
            <a:endParaRPr lang="en-GB" sz="2200" dirty="0">
              <a:latin typeface="Calibri" panose="020F0502020204030204" pitchFamily="34" charset="0"/>
              <a:cs typeface="Calibri" panose="020F0502020204030204" pitchFamily="34" charset="0"/>
            </a:endParaRPr>
          </a:p>
          <a:p>
            <a:endParaRPr lang="en-KE" sz="2600" b="1" dirty="0">
              <a:solidFill>
                <a:schemeClr val="accent1">
                  <a:lumMod val="75000"/>
                </a:schemeClr>
              </a:solidFill>
              <a:latin typeface="APPLE CHANCERY" panose="03020702040506060504" pitchFamily="66" charset="-79"/>
              <a:cs typeface="APPLE CHANCERY" panose="03020702040506060504" pitchFamily="66" charset="-79"/>
            </a:endParaRPr>
          </a:p>
        </p:txBody>
      </p:sp>
      <p:pic>
        <p:nvPicPr>
          <p:cNvPr id="3" name="Picture 2">
            <a:extLst>
              <a:ext uri="{FF2B5EF4-FFF2-40B4-BE49-F238E27FC236}">
                <a16:creationId xmlns:a16="http://schemas.microsoft.com/office/drawing/2014/main" id="{9E3A018E-AC68-8F8E-28C8-03FAAD763B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9209" y="368434"/>
            <a:ext cx="2065847" cy="1614015"/>
          </a:xfrm>
          <a:prstGeom prst="rect">
            <a:avLst/>
          </a:prstGeom>
        </p:spPr>
      </p:pic>
      <p:sp>
        <p:nvSpPr>
          <p:cNvPr id="6" name="TextBox 5">
            <a:extLst>
              <a:ext uri="{FF2B5EF4-FFF2-40B4-BE49-F238E27FC236}">
                <a16:creationId xmlns:a16="http://schemas.microsoft.com/office/drawing/2014/main" id="{29082611-C6E3-9329-C2CD-1922D2705D3B}"/>
              </a:ext>
            </a:extLst>
          </p:cNvPr>
          <p:cNvSpPr txBox="1"/>
          <p:nvPr/>
        </p:nvSpPr>
        <p:spPr>
          <a:xfrm>
            <a:off x="3010646" y="4073659"/>
            <a:ext cx="7938708" cy="1891287"/>
          </a:xfrm>
          <a:prstGeom prst="rect">
            <a:avLst/>
          </a:prstGeom>
          <a:noFill/>
        </p:spPr>
        <p:txBody>
          <a:bodyPr wrap="square">
            <a:spAutoFit/>
          </a:bodyPr>
          <a:lstStyle/>
          <a:p>
            <a:pPr algn="just">
              <a:lnSpc>
                <a:spcPct val="150000"/>
              </a:lnSpc>
            </a:pPr>
            <a:r>
              <a:rPr lang="en-US" sz="2000" b="1" dirty="0">
                <a:solidFill>
                  <a:schemeClr val="accent1"/>
                </a:solidFill>
                <a:effectLst/>
                <a:latin typeface="Calibri" panose="020F0502020204030204" pitchFamily="34" charset="0"/>
                <a:ea typeface="Times New Roman" panose="02020603050405020304" pitchFamily="18" charset="0"/>
              </a:rPr>
              <a:t>Each</a:t>
            </a:r>
            <a:r>
              <a:rPr lang="en-KE" sz="2000" b="1" dirty="0">
                <a:solidFill>
                  <a:schemeClr val="accent1"/>
                </a:solidFill>
                <a:effectLst/>
                <a:latin typeface="Calibri" panose="020F0502020204030204" pitchFamily="34" charset="0"/>
                <a:ea typeface="Times New Roman" panose="02020603050405020304" pitchFamily="18" charset="0"/>
              </a:rPr>
              <a:t> of the nine overarching indicators (along with their corresponding criteria) will be categorized within a minimum of one of the capacities: Transformative, Anticipatory, Absorptive, and Adaptive, which are embraced by both the TANGO and RIMA-II frameworks. </a:t>
            </a:r>
            <a:endParaRPr lang="en-KE" sz="2000" b="1" dirty="0">
              <a:solidFill>
                <a:schemeClr val="accent1"/>
              </a:solidFill>
            </a:endParaRPr>
          </a:p>
        </p:txBody>
      </p:sp>
    </p:spTree>
    <p:extLst>
      <p:ext uri="{BB962C8B-B14F-4D97-AF65-F5344CB8AC3E}">
        <p14:creationId xmlns:p14="http://schemas.microsoft.com/office/powerpoint/2010/main" val="152525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3A018E-AC68-8F8E-28C8-03FAAD763B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1" y="0"/>
            <a:ext cx="1240790" cy="1136822"/>
          </a:xfrm>
          <a:prstGeom prst="rect">
            <a:avLst/>
          </a:prstGeom>
        </p:spPr>
      </p:pic>
      <p:pic>
        <p:nvPicPr>
          <p:cNvPr id="5" name="Picture 4">
            <a:extLst>
              <a:ext uri="{FF2B5EF4-FFF2-40B4-BE49-F238E27FC236}">
                <a16:creationId xmlns:a16="http://schemas.microsoft.com/office/drawing/2014/main" id="{9C6C249B-B2FF-A34B-2ABD-89A1E6F36750}"/>
              </a:ext>
            </a:extLst>
          </p:cNvPr>
          <p:cNvPicPr>
            <a:picLocks noChangeAspect="1"/>
          </p:cNvPicPr>
          <p:nvPr/>
        </p:nvPicPr>
        <p:blipFill>
          <a:blip r:embed="rId3"/>
          <a:stretch>
            <a:fillRect/>
          </a:stretch>
        </p:blipFill>
        <p:spPr>
          <a:xfrm>
            <a:off x="1679594" y="962687"/>
            <a:ext cx="7710589" cy="5696019"/>
          </a:xfrm>
          <a:prstGeom prst="rect">
            <a:avLst/>
          </a:prstGeom>
        </p:spPr>
      </p:pic>
      <p:sp>
        <p:nvSpPr>
          <p:cNvPr id="6" name="TextBox 5">
            <a:extLst>
              <a:ext uri="{FF2B5EF4-FFF2-40B4-BE49-F238E27FC236}">
                <a16:creationId xmlns:a16="http://schemas.microsoft.com/office/drawing/2014/main" id="{0D3B51D1-B348-1989-2C4F-09E7B757B518}"/>
              </a:ext>
            </a:extLst>
          </p:cNvPr>
          <p:cNvSpPr txBox="1"/>
          <p:nvPr/>
        </p:nvSpPr>
        <p:spPr>
          <a:xfrm>
            <a:off x="4443465" y="352967"/>
            <a:ext cx="2661138" cy="430887"/>
          </a:xfrm>
          <a:prstGeom prst="rect">
            <a:avLst/>
          </a:prstGeom>
          <a:noFill/>
        </p:spPr>
        <p:txBody>
          <a:bodyPr wrap="square">
            <a:spAutoFit/>
          </a:bodyPr>
          <a:lstStyle/>
          <a:p>
            <a:r>
              <a:rPr lang="en-KE" sz="2200" b="1" dirty="0">
                <a:solidFill>
                  <a:schemeClr val="accent1">
                    <a:lumMod val="75000"/>
                  </a:schemeClr>
                </a:solidFill>
              </a:rPr>
              <a:t>Assessment process</a:t>
            </a:r>
          </a:p>
        </p:txBody>
      </p:sp>
    </p:spTree>
    <p:extLst>
      <p:ext uri="{BB962C8B-B14F-4D97-AF65-F5344CB8AC3E}">
        <p14:creationId xmlns:p14="http://schemas.microsoft.com/office/powerpoint/2010/main" val="843226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0B746AD-D5DB-8AD4-0C6C-60B24DD5D417}"/>
                  </a:ext>
                </a:extLst>
              </p:cNvPr>
              <p:cNvSpPr txBox="1"/>
              <p:nvPr/>
            </p:nvSpPr>
            <p:spPr>
              <a:xfrm>
                <a:off x="2637690" y="2420722"/>
                <a:ext cx="7834184" cy="1908215"/>
              </a:xfrm>
              <a:prstGeom prst="rect">
                <a:avLst/>
              </a:prstGeom>
              <a:noFill/>
            </p:spPr>
            <p:txBody>
              <a:bodyPr wrap="square" rtlCol="0">
                <a:spAutoFit/>
              </a:bodyPr>
              <a:lstStyle/>
              <a:p>
                <a:pPr algn="just">
                  <a:lnSpc>
                    <a:spcPct val="150000"/>
                  </a:lnSpc>
                </a:pPr>
                <a:r>
                  <a:rPr lang="en-KE" sz="2000" dirty="0">
                    <a:solidFill>
                      <a:srgbClr val="000000"/>
                    </a:solidFill>
                    <a:effectLst/>
                    <a:ea typeface="Times New Roman" panose="02020603050405020304" pitchFamily="18" charset="0"/>
                  </a:rPr>
                  <a:t>The total resilience index for a specific country is determined by adding up the normalized scores of the high-level indicators, as outlined in the Equation . </a:t>
                </a:r>
                <a:r>
                  <a:rPr lang="en-KE" sz="2000" dirty="0">
                    <a:effectLst/>
                    <a:ea typeface="Times New Roman" panose="02020603050405020304" pitchFamily="18" charset="0"/>
                    <a:cs typeface="Calibri" panose="020F0502020204030204" pitchFamily="34" charset="0"/>
                  </a:rPr>
                  <a:t> </a:t>
                </a:r>
                <a:endParaRPr lang="en-KE" sz="2000" dirty="0">
                  <a:effectLst/>
                  <a:ea typeface="Times New Roman" panose="02020603050405020304" pitchFamily="18" charset="0"/>
                </a:endParaRPr>
              </a:p>
              <a:p>
                <a14:m>
                  <m:oMath xmlns:m="http://schemas.openxmlformats.org/officeDocument/2006/math">
                    <m:sSub>
                      <m:sSubPr>
                        <m:ctrlPr>
                          <a:rPr lang="en-KE" sz="2000" b="1" i="1">
                            <a:effectLst/>
                            <a:latin typeface="Cambria Math" panose="02040503050406030204" pitchFamily="18" charset="0"/>
                            <a:cs typeface="Calibri" panose="020F0502020204030204" pitchFamily="34" charset="0"/>
                          </a:rPr>
                        </m:ctrlPr>
                      </m:sSubPr>
                      <m:e>
                        <m:r>
                          <a:rPr lang="en-KE" sz="2000" b="1" i="1">
                            <a:effectLst/>
                            <a:latin typeface="Cambria Math" panose="02040503050406030204" pitchFamily="18" charset="0"/>
                            <a:ea typeface="Times New Roman" panose="02020603050405020304" pitchFamily="18" charset="0"/>
                            <a:cs typeface="Calibri" panose="020F0502020204030204" pitchFamily="34" charset="0"/>
                          </a:rPr>
                          <m:t>𝑹𝑰</m:t>
                        </m:r>
                      </m:e>
                      <m:sub>
                        <m:r>
                          <a:rPr lang="en-KE" sz="2000" b="1" i="1">
                            <a:effectLst/>
                            <a:latin typeface="Cambria Math" panose="02040503050406030204" pitchFamily="18" charset="0"/>
                            <a:ea typeface="Times New Roman" panose="02020603050405020304" pitchFamily="18" charset="0"/>
                            <a:cs typeface="Calibri" panose="020F0502020204030204" pitchFamily="34" charset="0"/>
                          </a:rPr>
                          <m:t>𝒏</m:t>
                        </m:r>
                      </m:sub>
                    </m:sSub>
                    <m:r>
                      <a:rPr lang="en-KE" sz="2000" b="1"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KE" sz="2000" b="1" i="1">
                            <a:effectLst/>
                            <a:latin typeface="Cambria Math" panose="02040503050406030204" pitchFamily="18" charset="0"/>
                            <a:cs typeface="Calibri" panose="020F0502020204030204" pitchFamily="34" charset="0"/>
                          </a:rPr>
                        </m:ctrlPr>
                      </m:sSubPr>
                      <m:e>
                        <m:r>
                          <a:rPr lang="en-KE" sz="2000" b="1" i="1">
                            <a:effectLst/>
                            <a:latin typeface="Cambria Math" panose="02040503050406030204" pitchFamily="18" charset="0"/>
                            <a:ea typeface="Times New Roman" panose="02020603050405020304" pitchFamily="18" charset="0"/>
                            <a:cs typeface="Calibri" panose="020F0502020204030204" pitchFamily="34" charset="0"/>
                          </a:rPr>
                          <m:t>𝒚</m:t>
                        </m:r>
                      </m:e>
                      <m:sub>
                        <m:r>
                          <a:rPr lang="en-KE" sz="2000" b="1" i="1">
                            <a:effectLst/>
                            <a:latin typeface="Cambria Math" panose="02040503050406030204" pitchFamily="18" charset="0"/>
                            <a:ea typeface="Times New Roman" panose="02020603050405020304" pitchFamily="18" charset="0"/>
                            <a:cs typeface="Calibri" panose="020F0502020204030204" pitchFamily="34" charset="0"/>
                          </a:rPr>
                          <m:t>𝟏</m:t>
                        </m:r>
                      </m:sub>
                    </m:sSub>
                    <m:sSub>
                      <m:sSubPr>
                        <m:ctrlPr>
                          <a:rPr lang="en-KE" sz="2000" b="1" i="1">
                            <a:effectLst/>
                            <a:latin typeface="Cambria Math" panose="02040503050406030204" pitchFamily="18" charset="0"/>
                            <a:cs typeface="Calibri" panose="020F0502020204030204" pitchFamily="34" charset="0"/>
                          </a:rPr>
                        </m:ctrlPr>
                      </m:sSubPr>
                      <m:e>
                        <m:r>
                          <a:rPr lang="en-KE" sz="2000" b="1" i="1">
                            <a:effectLst/>
                            <a:latin typeface="Cambria Math" panose="02040503050406030204" pitchFamily="18" charset="0"/>
                            <a:ea typeface="Times New Roman" panose="02020603050405020304" pitchFamily="18" charset="0"/>
                            <a:cs typeface="Calibri" panose="020F0502020204030204" pitchFamily="34" charset="0"/>
                          </a:rPr>
                          <m:t>𝑿</m:t>
                        </m:r>
                      </m:e>
                      <m:sub>
                        <m:r>
                          <a:rPr lang="en-KE" sz="2000" b="1" i="1">
                            <a:effectLst/>
                            <a:latin typeface="Cambria Math" panose="02040503050406030204" pitchFamily="18" charset="0"/>
                            <a:ea typeface="Times New Roman" panose="02020603050405020304" pitchFamily="18" charset="0"/>
                            <a:cs typeface="Calibri" panose="020F0502020204030204" pitchFamily="34" charset="0"/>
                          </a:rPr>
                          <m:t>𝟏</m:t>
                        </m:r>
                      </m:sub>
                    </m:sSub>
                    <m:r>
                      <a:rPr lang="en-KE" sz="2000" b="1"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KE" sz="2000" b="1" i="1">
                            <a:effectLst/>
                            <a:latin typeface="Cambria Math" panose="02040503050406030204" pitchFamily="18" charset="0"/>
                            <a:cs typeface="Calibri" panose="020F0502020204030204" pitchFamily="34" charset="0"/>
                          </a:rPr>
                        </m:ctrlPr>
                      </m:sSubPr>
                      <m:e>
                        <m:r>
                          <a:rPr lang="en-KE" sz="2000" b="1" i="1">
                            <a:effectLst/>
                            <a:latin typeface="Cambria Math" panose="02040503050406030204" pitchFamily="18" charset="0"/>
                            <a:ea typeface="Times New Roman" panose="02020603050405020304" pitchFamily="18" charset="0"/>
                            <a:cs typeface="Calibri" panose="020F0502020204030204" pitchFamily="34" charset="0"/>
                          </a:rPr>
                          <m:t>𝒚</m:t>
                        </m:r>
                      </m:e>
                      <m:sub>
                        <m:r>
                          <a:rPr lang="en-KE" sz="2000" b="1" i="1">
                            <a:effectLst/>
                            <a:latin typeface="Cambria Math" panose="02040503050406030204" pitchFamily="18" charset="0"/>
                            <a:ea typeface="Times New Roman" panose="02020603050405020304" pitchFamily="18" charset="0"/>
                            <a:cs typeface="Calibri" panose="020F0502020204030204" pitchFamily="34" charset="0"/>
                          </a:rPr>
                          <m:t>𝟐</m:t>
                        </m:r>
                      </m:sub>
                    </m:sSub>
                    <m:sSub>
                      <m:sSubPr>
                        <m:ctrlPr>
                          <a:rPr lang="en-KE" sz="2000" b="1" i="1">
                            <a:effectLst/>
                            <a:latin typeface="Cambria Math" panose="02040503050406030204" pitchFamily="18" charset="0"/>
                            <a:cs typeface="Calibri" panose="020F0502020204030204" pitchFamily="34" charset="0"/>
                          </a:rPr>
                        </m:ctrlPr>
                      </m:sSubPr>
                      <m:e>
                        <m:r>
                          <a:rPr lang="en-KE" sz="2000" b="1" i="1">
                            <a:effectLst/>
                            <a:latin typeface="Cambria Math" panose="02040503050406030204" pitchFamily="18" charset="0"/>
                            <a:ea typeface="Times New Roman" panose="02020603050405020304" pitchFamily="18" charset="0"/>
                            <a:cs typeface="Calibri" panose="020F0502020204030204" pitchFamily="34" charset="0"/>
                          </a:rPr>
                          <m:t>𝑿</m:t>
                        </m:r>
                      </m:e>
                      <m:sub>
                        <m:r>
                          <a:rPr lang="en-KE" sz="2000" b="1" i="1">
                            <a:effectLst/>
                            <a:latin typeface="Cambria Math" panose="02040503050406030204" pitchFamily="18" charset="0"/>
                            <a:ea typeface="Times New Roman" panose="02020603050405020304" pitchFamily="18" charset="0"/>
                            <a:cs typeface="Calibri" panose="020F0502020204030204" pitchFamily="34" charset="0"/>
                          </a:rPr>
                          <m:t>𝟐</m:t>
                        </m:r>
                      </m:sub>
                    </m:sSub>
                    <m:r>
                      <a:rPr lang="en-KE" sz="2000" b="1"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KE" sz="2000" b="1" i="1">
                            <a:effectLst/>
                            <a:latin typeface="Cambria Math" panose="02040503050406030204" pitchFamily="18" charset="0"/>
                            <a:cs typeface="Calibri" panose="020F0502020204030204" pitchFamily="34" charset="0"/>
                          </a:rPr>
                        </m:ctrlPr>
                      </m:sSubPr>
                      <m:e>
                        <m:r>
                          <a:rPr lang="en-KE" sz="2000" b="1" i="1">
                            <a:effectLst/>
                            <a:latin typeface="Cambria Math" panose="02040503050406030204" pitchFamily="18" charset="0"/>
                            <a:ea typeface="Times New Roman" panose="02020603050405020304" pitchFamily="18" charset="0"/>
                            <a:cs typeface="Calibri" panose="020F0502020204030204" pitchFamily="34" charset="0"/>
                          </a:rPr>
                          <m:t>𝒚</m:t>
                        </m:r>
                      </m:e>
                      <m:sub>
                        <m:r>
                          <a:rPr lang="en-KE" sz="2000" b="1" i="1">
                            <a:effectLst/>
                            <a:latin typeface="Cambria Math" panose="02040503050406030204" pitchFamily="18" charset="0"/>
                            <a:ea typeface="Times New Roman" panose="02020603050405020304" pitchFamily="18" charset="0"/>
                            <a:cs typeface="Calibri" panose="020F0502020204030204" pitchFamily="34" charset="0"/>
                          </a:rPr>
                          <m:t>𝟑</m:t>
                        </m:r>
                      </m:sub>
                    </m:sSub>
                    <m:sSub>
                      <m:sSubPr>
                        <m:ctrlPr>
                          <a:rPr lang="en-KE" sz="2000" b="1" i="1">
                            <a:effectLst/>
                            <a:latin typeface="Cambria Math" panose="02040503050406030204" pitchFamily="18" charset="0"/>
                            <a:cs typeface="Calibri" panose="020F0502020204030204" pitchFamily="34" charset="0"/>
                          </a:rPr>
                        </m:ctrlPr>
                      </m:sSubPr>
                      <m:e>
                        <m:r>
                          <a:rPr lang="en-KE" sz="2000" b="1" i="1">
                            <a:effectLst/>
                            <a:latin typeface="Cambria Math" panose="02040503050406030204" pitchFamily="18" charset="0"/>
                            <a:ea typeface="Times New Roman" panose="02020603050405020304" pitchFamily="18" charset="0"/>
                            <a:cs typeface="Calibri" panose="020F0502020204030204" pitchFamily="34" charset="0"/>
                          </a:rPr>
                          <m:t>𝑿</m:t>
                        </m:r>
                      </m:e>
                      <m:sub>
                        <m:r>
                          <a:rPr lang="en-KE" sz="2000" b="1" i="1">
                            <a:effectLst/>
                            <a:latin typeface="Cambria Math" panose="02040503050406030204" pitchFamily="18" charset="0"/>
                            <a:ea typeface="Times New Roman" panose="02020603050405020304" pitchFamily="18" charset="0"/>
                            <a:cs typeface="Calibri" panose="020F0502020204030204" pitchFamily="34" charset="0"/>
                          </a:rPr>
                          <m:t>𝟑</m:t>
                        </m:r>
                      </m:sub>
                    </m:sSub>
                    <m:r>
                      <a:rPr lang="en-KE" sz="2000" b="1" i="1">
                        <a:effectLst/>
                        <a:latin typeface="Cambria Math" panose="02040503050406030204" pitchFamily="18" charset="0"/>
                        <a:ea typeface="Times New Roman" panose="02020603050405020304" pitchFamily="18" charset="0"/>
                        <a:cs typeface="Calibri" panose="020F0502020204030204" pitchFamily="34" charset="0"/>
                      </a:rPr>
                      <m:t>……..</m:t>
                    </m:r>
                    <m:sSub>
                      <m:sSubPr>
                        <m:ctrlPr>
                          <a:rPr lang="en-KE" sz="2000" b="1" i="1">
                            <a:effectLst/>
                            <a:latin typeface="Cambria Math" panose="02040503050406030204" pitchFamily="18" charset="0"/>
                            <a:cs typeface="Calibri" panose="020F0502020204030204" pitchFamily="34" charset="0"/>
                          </a:rPr>
                        </m:ctrlPr>
                      </m:sSubPr>
                      <m:e>
                        <m:r>
                          <a:rPr lang="en-KE" sz="2000" b="1" i="1">
                            <a:effectLst/>
                            <a:latin typeface="Cambria Math" panose="02040503050406030204" pitchFamily="18" charset="0"/>
                            <a:ea typeface="Times New Roman" panose="02020603050405020304" pitchFamily="18" charset="0"/>
                            <a:cs typeface="Calibri" panose="020F0502020204030204" pitchFamily="34" charset="0"/>
                          </a:rPr>
                          <m:t>𝒚</m:t>
                        </m:r>
                      </m:e>
                      <m:sub>
                        <m:r>
                          <a:rPr lang="en-KE" sz="2000" b="1" i="1">
                            <a:effectLst/>
                            <a:latin typeface="Cambria Math" panose="02040503050406030204" pitchFamily="18" charset="0"/>
                            <a:ea typeface="Times New Roman" panose="02020603050405020304" pitchFamily="18" charset="0"/>
                            <a:cs typeface="Calibri" panose="020F0502020204030204" pitchFamily="34" charset="0"/>
                          </a:rPr>
                          <m:t>𝟗</m:t>
                        </m:r>
                      </m:sub>
                    </m:sSub>
                    <m:sSub>
                      <m:sSubPr>
                        <m:ctrlPr>
                          <a:rPr lang="en-KE" sz="2000" b="1" i="1">
                            <a:effectLst/>
                            <a:latin typeface="Cambria Math" panose="02040503050406030204" pitchFamily="18" charset="0"/>
                            <a:cs typeface="Calibri" panose="020F0502020204030204" pitchFamily="34" charset="0"/>
                          </a:rPr>
                        </m:ctrlPr>
                      </m:sSubPr>
                      <m:e>
                        <m:r>
                          <a:rPr lang="en-KE" sz="2000" b="1" i="1">
                            <a:effectLst/>
                            <a:latin typeface="Cambria Math" panose="02040503050406030204" pitchFamily="18" charset="0"/>
                            <a:ea typeface="Times New Roman" panose="02020603050405020304" pitchFamily="18" charset="0"/>
                            <a:cs typeface="Calibri" panose="020F0502020204030204" pitchFamily="34" charset="0"/>
                          </a:rPr>
                          <m:t>𝑿</m:t>
                        </m:r>
                      </m:e>
                      <m:sub>
                        <m:r>
                          <a:rPr lang="en-KE" sz="2000" b="1" i="1">
                            <a:effectLst/>
                            <a:latin typeface="Cambria Math" panose="02040503050406030204" pitchFamily="18" charset="0"/>
                            <a:ea typeface="Times New Roman" panose="02020603050405020304" pitchFamily="18" charset="0"/>
                            <a:cs typeface="Calibri" panose="020F0502020204030204" pitchFamily="34" charset="0"/>
                          </a:rPr>
                          <m:t>𝟗</m:t>
                        </m:r>
                      </m:sub>
                    </m:sSub>
                  </m:oMath>
                </a14:m>
                <a:r>
                  <a:rPr lang="en-KE" sz="2000" b="1" dirty="0">
                    <a:effectLst/>
                    <a:ea typeface="Times New Roman" panose="02020603050405020304" pitchFamily="18" charset="0"/>
                    <a:cs typeface="Calibri" panose="020F0502020204030204" pitchFamily="34" charset="0"/>
                  </a:rPr>
                  <a:t>	</a:t>
                </a:r>
                <a:r>
                  <a:rPr lang="en-KE" sz="2800" dirty="0">
                    <a:effectLst/>
                  </a:rPr>
                  <a:t> </a:t>
                </a:r>
                <a:endParaRPr lang="en-KE" sz="2600" b="1" dirty="0">
                  <a:solidFill>
                    <a:schemeClr val="accent1">
                      <a:lumMod val="75000"/>
                    </a:schemeClr>
                  </a:solidFill>
                  <a:latin typeface="APPLE CHANCERY" panose="03020702040506060504" pitchFamily="66" charset="-79"/>
                  <a:cs typeface="APPLE CHANCERY" panose="03020702040506060504" pitchFamily="66" charset="-79"/>
                </a:endParaRPr>
              </a:p>
            </p:txBody>
          </p:sp>
        </mc:Choice>
        <mc:Fallback xmlns="">
          <p:sp>
            <p:nvSpPr>
              <p:cNvPr id="2" name="TextBox 1">
                <a:extLst>
                  <a:ext uri="{FF2B5EF4-FFF2-40B4-BE49-F238E27FC236}">
                    <a16:creationId xmlns:a16="http://schemas.microsoft.com/office/drawing/2014/main" id="{30B746AD-D5DB-8AD4-0C6C-60B24DD5D417}"/>
                  </a:ext>
                </a:extLst>
              </p:cNvPr>
              <p:cNvSpPr txBox="1">
                <a:spLocks noRot="1" noChangeAspect="1" noMove="1" noResize="1" noEditPoints="1" noAdjustHandles="1" noChangeArrowheads="1" noChangeShapeType="1" noTextEdit="1"/>
              </p:cNvSpPr>
              <p:nvPr/>
            </p:nvSpPr>
            <p:spPr>
              <a:xfrm>
                <a:off x="2637690" y="2420722"/>
                <a:ext cx="7834184" cy="1908215"/>
              </a:xfrm>
              <a:prstGeom prst="rect">
                <a:avLst/>
              </a:prstGeom>
              <a:blipFill>
                <a:blip r:embed="rId2"/>
                <a:stretch>
                  <a:fillRect l="-809" r="-809"/>
                </a:stretch>
              </a:blipFill>
            </p:spPr>
            <p:txBody>
              <a:bodyPr/>
              <a:lstStyle/>
              <a:p>
                <a:r>
                  <a:rPr lang="en-KE">
                    <a:noFill/>
                  </a:rPr>
                  <a:t> </a:t>
                </a:r>
              </a:p>
            </p:txBody>
          </p:sp>
        </mc:Fallback>
      </mc:AlternateContent>
      <p:pic>
        <p:nvPicPr>
          <p:cNvPr id="3" name="Picture 2">
            <a:extLst>
              <a:ext uri="{FF2B5EF4-FFF2-40B4-BE49-F238E27FC236}">
                <a16:creationId xmlns:a16="http://schemas.microsoft.com/office/drawing/2014/main" id="{9E3A018E-AC68-8F8E-28C8-03FAAD763B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3992" y="153769"/>
            <a:ext cx="1592993" cy="1377232"/>
          </a:xfrm>
          <a:prstGeom prst="rect">
            <a:avLst/>
          </a:prstGeom>
        </p:spPr>
      </p:pic>
      <p:sp>
        <p:nvSpPr>
          <p:cNvPr id="7" name="TextBox 6">
            <a:extLst>
              <a:ext uri="{FF2B5EF4-FFF2-40B4-BE49-F238E27FC236}">
                <a16:creationId xmlns:a16="http://schemas.microsoft.com/office/drawing/2014/main" id="{8EFF9AF0-4AF7-5D0B-74AE-322C11C69E6F}"/>
              </a:ext>
            </a:extLst>
          </p:cNvPr>
          <p:cNvSpPr txBox="1"/>
          <p:nvPr/>
        </p:nvSpPr>
        <p:spPr>
          <a:xfrm>
            <a:off x="2637691" y="4356885"/>
            <a:ext cx="7834183" cy="1756058"/>
          </a:xfrm>
          <a:prstGeom prst="rect">
            <a:avLst/>
          </a:prstGeom>
          <a:noFill/>
        </p:spPr>
        <p:txBody>
          <a:bodyPr wrap="square">
            <a:spAutoFit/>
          </a:bodyPr>
          <a:lstStyle/>
          <a:p>
            <a:pPr algn="just">
              <a:lnSpc>
                <a:spcPct val="150000"/>
              </a:lnSpc>
            </a:pPr>
            <a:r>
              <a:rPr lang="en-KE" sz="1800" dirty="0">
                <a:solidFill>
                  <a:srgbClr val="000000"/>
                </a:solidFill>
                <a:effectLst/>
                <a:latin typeface="Calibri" panose="020F0502020204030204" pitchFamily="34" charset="0"/>
                <a:ea typeface="Times New Roman" panose="02020603050405020304" pitchFamily="18" charset="0"/>
              </a:rPr>
              <a:t>This index has a potential range of values </a:t>
            </a:r>
            <a:r>
              <a:rPr lang="en-KE" sz="2000" dirty="0">
                <a:solidFill>
                  <a:srgbClr val="000000"/>
                </a:solidFill>
                <a:effectLst/>
                <a:ea typeface="Times New Roman" panose="02020603050405020304" pitchFamily="18" charset="0"/>
              </a:rPr>
              <a:t>from</a:t>
            </a:r>
            <a:r>
              <a:rPr lang="en-KE" sz="1800" dirty="0">
                <a:solidFill>
                  <a:srgbClr val="000000"/>
                </a:solidFill>
                <a:effectLst/>
                <a:latin typeface="Calibri" panose="020F0502020204030204" pitchFamily="34" charset="0"/>
                <a:ea typeface="Times New Roman" panose="02020603050405020304" pitchFamily="18" charset="0"/>
              </a:rPr>
              <a:t> zero to one hundred. To arrive at this index, initially the individual indexes for all nine resilience capacity indicators</a:t>
            </a:r>
            <a:r>
              <a:rPr lang="en-US" sz="1800" dirty="0">
                <a:solidFill>
                  <a:srgbClr val="000000"/>
                </a:solidFill>
                <a:effectLst/>
                <a:latin typeface="Calibri" panose="020F0502020204030204" pitchFamily="34" charset="0"/>
                <a:ea typeface="Times New Roman" panose="02020603050405020304" pitchFamily="18" charset="0"/>
              </a:rPr>
              <a:t> are computed</a:t>
            </a:r>
            <a:r>
              <a:rPr lang="en-KE" sz="1800" dirty="0">
                <a:solidFill>
                  <a:srgbClr val="000000"/>
                </a:solidFill>
                <a:effectLst/>
                <a:latin typeface="Calibri" panose="020F0502020204030204" pitchFamily="34" charset="0"/>
                <a:ea typeface="Times New Roman" panose="02020603050405020304" pitchFamily="18" charset="0"/>
              </a:rPr>
              <a:t>. These individual indicators are then synthesized to form a comprehensive measure of resilience for that country. </a:t>
            </a:r>
            <a:endParaRPr lang="en-KE" sz="1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4A30CFA0-A914-5387-2692-7E68355610AF}"/>
              </a:ext>
            </a:extLst>
          </p:cNvPr>
          <p:cNvSpPr txBox="1"/>
          <p:nvPr/>
        </p:nvSpPr>
        <p:spPr>
          <a:xfrm>
            <a:off x="4603819" y="1760418"/>
            <a:ext cx="2661138" cy="430887"/>
          </a:xfrm>
          <a:prstGeom prst="rect">
            <a:avLst/>
          </a:prstGeom>
          <a:noFill/>
        </p:spPr>
        <p:txBody>
          <a:bodyPr wrap="square">
            <a:spAutoFit/>
          </a:bodyPr>
          <a:lstStyle/>
          <a:p>
            <a:r>
              <a:rPr lang="en-KE" sz="2200" b="1" dirty="0">
                <a:solidFill>
                  <a:schemeClr val="accent1">
                    <a:lumMod val="75000"/>
                  </a:schemeClr>
                </a:solidFill>
              </a:rPr>
              <a:t>Assessment process</a:t>
            </a:r>
          </a:p>
        </p:txBody>
      </p:sp>
    </p:spTree>
    <p:extLst>
      <p:ext uri="{BB962C8B-B14F-4D97-AF65-F5344CB8AC3E}">
        <p14:creationId xmlns:p14="http://schemas.microsoft.com/office/powerpoint/2010/main" val="923474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3A018E-AC68-8F8E-28C8-03FAAD763B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6232" y="179615"/>
            <a:ext cx="1643654" cy="1436914"/>
          </a:xfrm>
          <a:prstGeom prst="rect">
            <a:avLst/>
          </a:prstGeom>
        </p:spPr>
      </p:pic>
      <p:graphicFrame>
        <p:nvGraphicFramePr>
          <p:cNvPr id="5" name="Table 4">
            <a:extLst>
              <a:ext uri="{FF2B5EF4-FFF2-40B4-BE49-F238E27FC236}">
                <a16:creationId xmlns:a16="http://schemas.microsoft.com/office/drawing/2014/main" id="{C992C56E-E6CD-77DB-D6D9-050EB21C1F5D}"/>
              </a:ext>
            </a:extLst>
          </p:cNvPr>
          <p:cNvGraphicFramePr>
            <a:graphicFrameLocks noGrp="1"/>
          </p:cNvGraphicFramePr>
          <p:nvPr>
            <p:extLst>
              <p:ext uri="{D42A27DB-BD31-4B8C-83A1-F6EECF244321}">
                <p14:modId xmlns:p14="http://schemas.microsoft.com/office/powerpoint/2010/main" val="2506729601"/>
              </p:ext>
            </p:extLst>
          </p:nvPr>
        </p:nvGraphicFramePr>
        <p:xfrm>
          <a:off x="3313157" y="3093855"/>
          <a:ext cx="5826941" cy="2041525"/>
        </p:xfrm>
        <a:graphic>
          <a:graphicData uri="http://schemas.openxmlformats.org/drawingml/2006/table">
            <a:tbl>
              <a:tblPr firstRow="1" firstCol="1" bandRow="1">
                <a:tableStyleId>{D7AC3CCA-C797-4891-BE02-D94E43425B78}</a:tableStyleId>
              </a:tblPr>
              <a:tblGrid>
                <a:gridCol w="1840570">
                  <a:extLst>
                    <a:ext uri="{9D8B030D-6E8A-4147-A177-3AD203B41FA5}">
                      <a16:colId xmlns:a16="http://schemas.microsoft.com/office/drawing/2014/main" val="3292172928"/>
                    </a:ext>
                  </a:extLst>
                </a:gridCol>
                <a:gridCol w="2104967">
                  <a:extLst>
                    <a:ext uri="{9D8B030D-6E8A-4147-A177-3AD203B41FA5}">
                      <a16:colId xmlns:a16="http://schemas.microsoft.com/office/drawing/2014/main" val="3625964807"/>
                    </a:ext>
                  </a:extLst>
                </a:gridCol>
                <a:gridCol w="1881404">
                  <a:extLst>
                    <a:ext uri="{9D8B030D-6E8A-4147-A177-3AD203B41FA5}">
                      <a16:colId xmlns:a16="http://schemas.microsoft.com/office/drawing/2014/main" val="293592394"/>
                    </a:ext>
                  </a:extLst>
                </a:gridCol>
              </a:tblGrid>
              <a:tr h="0">
                <a:tc>
                  <a:txBody>
                    <a:bodyPr/>
                    <a:lstStyle/>
                    <a:p>
                      <a:pPr algn="just">
                        <a:lnSpc>
                          <a:spcPct val="150000"/>
                        </a:lnSpc>
                      </a:pPr>
                      <a:r>
                        <a:rPr lang="en-KE" sz="2000" dirty="0">
                          <a:effectLst/>
                        </a:rPr>
                        <a:t>RI</a:t>
                      </a:r>
                      <a:r>
                        <a:rPr lang="en-KE" sz="2000" baseline="-25000" dirty="0">
                          <a:effectLst/>
                        </a:rPr>
                        <a:t>n</a:t>
                      </a:r>
                      <a:endParaRPr lang="en-KE"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dirty="0">
                          <a:effectLst/>
                        </a:rPr>
                        <a:t>State of resilience</a:t>
                      </a:r>
                      <a:endParaRPr lang="en-KE"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a:effectLst/>
                        </a:rPr>
                        <a:t>Colour code</a:t>
                      </a:r>
                      <a:endParaRPr lang="en-KE"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079360072"/>
                  </a:ext>
                </a:extLst>
              </a:tr>
              <a:tr h="0">
                <a:tc>
                  <a:txBody>
                    <a:bodyPr/>
                    <a:lstStyle/>
                    <a:p>
                      <a:pPr algn="just">
                        <a:lnSpc>
                          <a:spcPct val="150000"/>
                        </a:lnSpc>
                      </a:pPr>
                      <a:r>
                        <a:rPr lang="en-KE" sz="2000">
                          <a:effectLst/>
                        </a:rPr>
                        <a:t>&lt; 40</a:t>
                      </a:r>
                      <a:endParaRPr lang="en-KE"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a:effectLst/>
                        </a:rPr>
                        <a:t>Crises</a:t>
                      </a:r>
                      <a:endParaRPr lang="en-KE"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dirty="0">
                          <a:effectLst/>
                        </a:rPr>
                        <a:t> </a:t>
                      </a:r>
                      <a:endParaRPr lang="en-KE"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206863107"/>
                  </a:ext>
                </a:extLst>
              </a:tr>
              <a:tr h="0">
                <a:tc>
                  <a:txBody>
                    <a:bodyPr/>
                    <a:lstStyle/>
                    <a:p>
                      <a:pPr algn="just">
                        <a:lnSpc>
                          <a:spcPct val="150000"/>
                        </a:lnSpc>
                      </a:pPr>
                      <a:r>
                        <a:rPr lang="en-KE" sz="2000">
                          <a:effectLst/>
                        </a:rPr>
                        <a:t>&gt;= 40 and &lt; 60</a:t>
                      </a:r>
                      <a:endParaRPr lang="en-KE"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dirty="0">
                          <a:effectLst/>
                        </a:rPr>
                        <a:t>Concern</a:t>
                      </a:r>
                      <a:endParaRPr lang="en-KE"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dirty="0">
                          <a:effectLst/>
                        </a:rPr>
                        <a:t> </a:t>
                      </a:r>
                      <a:endParaRPr lang="en-KE"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579524726"/>
                  </a:ext>
                </a:extLst>
              </a:tr>
              <a:tr h="0">
                <a:tc>
                  <a:txBody>
                    <a:bodyPr/>
                    <a:lstStyle/>
                    <a:p>
                      <a:pPr algn="just">
                        <a:lnSpc>
                          <a:spcPct val="150000"/>
                        </a:lnSpc>
                      </a:pPr>
                      <a:r>
                        <a:rPr lang="en-KE" sz="2000">
                          <a:effectLst/>
                        </a:rPr>
                        <a:t>&gt;= 60 and &lt;75</a:t>
                      </a:r>
                      <a:endParaRPr lang="en-KE"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a:effectLst/>
                        </a:rPr>
                        <a:t>Moderate</a:t>
                      </a:r>
                      <a:endParaRPr lang="en-KE"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dirty="0">
                          <a:effectLst/>
                        </a:rPr>
                        <a:t> </a:t>
                      </a:r>
                      <a:endParaRPr lang="en-KE"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670574561"/>
                  </a:ext>
                </a:extLst>
              </a:tr>
              <a:tr h="0">
                <a:tc>
                  <a:txBody>
                    <a:bodyPr/>
                    <a:lstStyle/>
                    <a:p>
                      <a:pPr algn="just">
                        <a:lnSpc>
                          <a:spcPct val="150000"/>
                        </a:lnSpc>
                      </a:pPr>
                      <a:r>
                        <a:rPr lang="en-KE" sz="2000">
                          <a:effectLst/>
                        </a:rPr>
                        <a:t>&gt;=75</a:t>
                      </a:r>
                      <a:endParaRPr lang="en-KE"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a:effectLst/>
                        </a:rPr>
                        <a:t>Resilient</a:t>
                      </a:r>
                      <a:endParaRPr lang="en-KE"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lnSpc>
                          <a:spcPct val="150000"/>
                        </a:lnSpc>
                      </a:pPr>
                      <a:r>
                        <a:rPr lang="en-KE" sz="2000" dirty="0">
                          <a:effectLst/>
                        </a:rPr>
                        <a:t> </a:t>
                      </a:r>
                      <a:endParaRPr lang="en-KE"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3808945584"/>
                  </a:ext>
                </a:extLst>
              </a:tr>
            </a:tbl>
          </a:graphicData>
        </a:graphic>
      </p:graphicFrame>
      <p:sp>
        <p:nvSpPr>
          <p:cNvPr id="2" name="TextBox 1">
            <a:extLst>
              <a:ext uri="{FF2B5EF4-FFF2-40B4-BE49-F238E27FC236}">
                <a16:creationId xmlns:a16="http://schemas.microsoft.com/office/drawing/2014/main" id="{96491ED1-252D-0EB7-AD9D-AFCF175214F7}"/>
              </a:ext>
            </a:extLst>
          </p:cNvPr>
          <p:cNvSpPr txBox="1"/>
          <p:nvPr/>
        </p:nvSpPr>
        <p:spPr>
          <a:xfrm>
            <a:off x="4765431" y="1851350"/>
            <a:ext cx="2661138" cy="430887"/>
          </a:xfrm>
          <a:prstGeom prst="rect">
            <a:avLst/>
          </a:prstGeom>
          <a:noFill/>
        </p:spPr>
        <p:txBody>
          <a:bodyPr wrap="square">
            <a:spAutoFit/>
          </a:bodyPr>
          <a:lstStyle/>
          <a:p>
            <a:r>
              <a:rPr lang="en-KE" sz="2200" b="1" dirty="0">
                <a:solidFill>
                  <a:schemeClr val="accent1">
                    <a:lumMod val="75000"/>
                  </a:schemeClr>
                </a:solidFill>
              </a:rPr>
              <a:t>Assessment process</a:t>
            </a:r>
          </a:p>
        </p:txBody>
      </p:sp>
    </p:spTree>
    <p:extLst>
      <p:ext uri="{BB962C8B-B14F-4D97-AF65-F5344CB8AC3E}">
        <p14:creationId xmlns:p14="http://schemas.microsoft.com/office/powerpoint/2010/main" val="426940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3A018E-AC68-8F8E-28C8-03FAAD763B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3107" y="463377"/>
            <a:ext cx="1865136" cy="1610351"/>
          </a:xfrm>
          <a:prstGeom prst="rect">
            <a:avLst/>
          </a:prstGeom>
        </p:spPr>
      </p:pic>
      <p:sp>
        <p:nvSpPr>
          <p:cNvPr id="6" name="TextBox 5">
            <a:extLst>
              <a:ext uri="{FF2B5EF4-FFF2-40B4-BE49-F238E27FC236}">
                <a16:creationId xmlns:a16="http://schemas.microsoft.com/office/drawing/2014/main" id="{8358833A-FB3D-5797-F16B-6F39B491E63F}"/>
              </a:ext>
            </a:extLst>
          </p:cNvPr>
          <p:cNvSpPr txBox="1"/>
          <p:nvPr/>
        </p:nvSpPr>
        <p:spPr>
          <a:xfrm>
            <a:off x="2388995" y="2444850"/>
            <a:ext cx="7069015" cy="2812950"/>
          </a:xfrm>
          <a:prstGeom prst="rect">
            <a:avLst/>
          </a:prstGeom>
          <a:noFill/>
        </p:spPr>
        <p:txBody>
          <a:bodyPr wrap="square">
            <a:spAutoFit/>
          </a:bodyPr>
          <a:lstStyle/>
          <a:p>
            <a:pPr algn="just">
              <a:lnSpc>
                <a:spcPct val="150000"/>
              </a:lnSpc>
            </a:pPr>
            <a:r>
              <a:rPr lang="en-US"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Weighing Process</a:t>
            </a:r>
            <a:endParaRPr lang="en-KE" sz="22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endParaRPr lang="en-KE" sz="1800" dirty="0">
              <a:solidFill>
                <a:srgbClr val="000000"/>
              </a:solidFill>
              <a:effectLst/>
              <a:latin typeface="Calibri" panose="020F0502020204030204" pitchFamily="34" charset="0"/>
              <a:ea typeface="Times New Roman" panose="02020603050405020304" pitchFamily="18" charset="0"/>
            </a:endParaRPr>
          </a:p>
          <a:p>
            <a:pPr algn="just">
              <a:lnSpc>
                <a:spcPct val="150000"/>
              </a:lnSpc>
            </a:pPr>
            <a:r>
              <a:rPr lang="en-KE" sz="2000" dirty="0">
                <a:solidFill>
                  <a:srgbClr val="000000"/>
                </a:solidFill>
                <a:effectLst/>
                <a:latin typeface="Calibri" panose="020F0502020204030204" pitchFamily="34" charset="0"/>
                <a:ea typeface="Times New Roman" panose="02020603050405020304" pitchFamily="18" charset="0"/>
              </a:rPr>
              <a:t>The Analytic Hierarchy Process (AHP) was applied to initiate the weighing process. The AHP involves a series of pairwise comparisons wherein each element (indicator, criterion, or sub-criterion) is compared against every other element. </a:t>
            </a:r>
            <a:endParaRPr lang="en-KE"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4170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3A018E-AC68-8F8E-28C8-03FAAD763B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5604" y="247713"/>
            <a:ext cx="1562009" cy="1760659"/>
          </a:xfrm>
          <a:prstGeom prst="rect">
            <a:avLst/>
          </a:prstGeom>
        </p:spPr>
      </p:pic>
      <p:sp>
        <p:nvSpPr>
          <p:cNvPr id="8" name="TextBox 7">
            <a:extLst>
              <a:ext uri="{FF2B5EF4-FFF2-40B4-BE49-F238E27FC236}">
                <a16:creationId xmlns:a16="http://schemas.microsoft.com/office/drawing/2014/main" id="{C1C79532-D108-CB29-478F-70FC01B42467}"/>
              </a:ext>
            </a:extLst>
          </p:cNvPr>
          <p:cNvSpPr txBox="1"/>
          <p:nvPr/>
        </p:nvSpPr>
        <p:spPr>
          <a:xfrm>
            <a:off x="3349284" y="2286000"/>
            <a:ext cx="5814648" cy="1427955"/>
          </a:xfrm>
          <a:prstGeom prst="rect">
            <a:avLst/>
          </a:prstGeom>
          <a:noFill/>
        </p:spPr>
        <p:txBody>
          <a:bodyPr wrap="square">
            <a:spAutoFit/>
          </a:bodyPr>
          <a:lstStyle/>
          <a:p>
            <a:pPr algn="just">
              <a:lnSpc>
                <a:spcPct val="150000"/>
              </a:lnSpc>
            </a:pPr>
            <a:r>
              <a:rPr lang="en-KE" sz="2000" dirty="0">
                <a:solidFill>
                  <a:srgbClr val="000000"/>
                </a:solidFill>
                <a:effectLst/>
                <a:latin typeface="Calibri" panose="020F0502020204030204" pitchFamily="34" charset="0"/>
                <a:ea typeface="Times New Roman" panose="02020603050405020304" pitchFamily="18" charset="0"/>
              </a:rPr>
              <a:t>The comparisons are made using a scale ranging from 0 to 1, allowing for a quantitative assessment of their significance</a:t>
            </a:r>
            <a:r>
              <a:rPr lang="en-US" sz="2000" dirty="0">
                <a:solidFill>
                  <a:srgbClr val="000000"/>
                </a:solidFill>
                <a:effectLst/>
                <a:latin typeface="Calibri" panose="020F0502020204030204" pitchFamily="34" charset="0"/>
                <a:ea typeface="Times New Roman" panose="02020603050405020304" pitchFamily="18" charset="0"/>
              </a:rPr>
              <a:t>.</a:t>
            </a:r>
            <a:endParaRPr lang="en-KE" sz="20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B289C552-BE16-A40F-0BA8-91BDAF6C7150}"/>
              </a:ext>
            </a:extLst>
          </p:cNvPr>
          <p:cNvSpPr txBox="1"/>
          <p:nvPr/>
        </p:nvSpPr>
        <p:spPr>
          <a:xfrm>
            <a:off x="2403230" y="4180155"/>
            <a:ext cx="7385539" cy="1891287"/>
          </a:xfrm>
          <a:prstGeom prst="rect">
            <a:avLst/>
          </a:prstGeom>
          <a:noFill/>
        </p:spPr>
        <p:txBody>
          <a:bodyPr wrap="square">
            <a:spAutoFit/>
          </a:bodyPr>
          <a:lstStyle/>
          <a:p>
            <a:pPr algn="just">
              <a:lnSpc>
                <a:spcPct val="150000"/>
              </a:lnSpc>
            </a:pPr>
            <a:r>
              <a:rPr lang="en-KE" sz="2000" dirty="0">
                <a:solidFill>
                  <a:srgbClr val="000000"/>
                </a:solidFill>
                <a:effectLst/>
                <a:latin typeface="Calibri" panose="020F0502020204030204" pitchFamily="34" charset="0"/>
                <a:ea typeface="Times New Roman" panose="02020603050405020304" pitchFamily="18" charset="0"/>
              </a:rPr>
              <a:t>The results obtained </a:t>
            </a:r>
            <a:r>
              <a:rPr lang="en-US" sz="2000" dirty="0">
                <a:solidFill>
                  <a:srgbClr val="000000"/>
                </a:solidFill>
                <a:effectLst/>
                <a:latin typeface="Calibri" panose="020F0502020204030204" pitchFamily="34" charset="0"/>
                <a:ea typeface="Times New Roman" panose="02020603050405020304" pitchFamily="18" charset="0"/>
              </a:rPr>
              <a:t>through</a:t>
            </a:r>
            <a:r>
              <a:rPr lang="en-KE" sz="2000" dirty="0">
                <a:solidFill>
                  <a:srgbClr val="000000"/>
                </a:solidFill>
                <a:effectLst/>
                <a:latin typeface="Calibri" panose="020F0502020204030204" pitchFamily="34" charset="0"/>
                <a:ea typeface="Times New Roman" panose="02020603050405020304" pitchFamily="18" charset="0"/>
              </a:rPr>
              <a:t> the AHP process were shared and discussed in a workshop involving subject matter experts, representatives from IGAD member states, the IGAD Secretariat, Specialized Institutions, and other stakeholders. </a:t>
            </a:r>
            <a:endParaRPr lang="en-KE" sz="2000" dirty="0"/>
          </a:p>
        </p:txBody>
      </p:sp>
    </p:spTree>
    <p:extLst>
      <p:ext uri="{BB962C8B-B14F-4D97-AF65-F5344CB8AC3E}">
        <p14:creationId xmlns:p14="http://schemas.microsoft.com/office/powerpoint/2010/main" val="2809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334610</TotalTime>
  <Words>1676</Words>
  <Application>Microsoft Macintosh PowerPoint</Application>
  <PresentationFormat>Widescreen</PresentationFormat>
  <Paragraphs>203</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APPLE CHANCERY</vt:lpstr>
      <vt:lpstr>APPLE CHANCERY</vt:lpstr>
      <vt:lpstr>Arial</vt:lpstr>
      <vt:lpstr>Baskerville</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Abdi Fidar</dc:creator>
  <cp:lastModifiedBy>Abdi Fidar</cp:lastModifiedBy>
  <cp:revision>50</cp:revision>
  <cp:lastPrinted>2022-11-28T11:54:59Z</cp:lastPrinted>
  <dcterms:created xsi:type="dcterms:W3CDTF">2022-11-03T18:42:02Z</dcterms:created>
  <dcterms:modified xsi:type="dcterms:W3CDTF">2023-11-22T02:39:33Z</dcterms:modified>
</cp:coreProperties>
</file>