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91" r:id="rId4"/>
    <p:sldId id="292" r:id="rId5"/>
    <p:sldId id="295" r:id="rId6"/>
    <p:sldId id="296" r:id="rId7"/>
    <p:sldId id="297" r:id="rId8"/>
    <p:sldId id="276" r:id="rId9"/>
    <p:sldId id="281" r:id="rId10"/>
    <p:sldId id="282" r:id="rId11"/>
    <p:sldId id="283" r:id="rId12"/>
    <p:sldId id="284" r:id="rId13"/>
    <p:sldId id="280" r:id="rId14"/>
    <p:sldId id="300" r:id="rId15"/>
    <p:sldId id="278" r:id="rId16"/>
    <p:sldId id="285" r:id="rId17"/>
    <p:sldId id="305" r:id="rId18"/>
    <p:sldId id="307" r:id="rId19"/>
    <p:sldId id="279" r:id="rId20"/>
    <p:sldId id="286" r:id="rId21"/>
    <p:sldId id="302" r:id="rId22"/>
    <p:sldId id="287" r:id="rId23"/>
    <p:sldId id="288" r:id="rId24"/>
    <p:sldId id="289" r:id="rId25"/>
    <p:sldId id="290" r:id="rId26"/>
    <p:sldId id="3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9AF8A-2277-AD1C-439F-24813CC7DF38}" name="Charity Sammy" initials="CS" userId="S::charity.sammy@igad.int::8c36560b-dde2-4f8c-bea4-c864156a7a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ola Otieno" initials="VO" lastIdx="1" clrIdx="0">
    <p:extLst>
      <p:ext uri="{19B8F6BF-5375-455C-9EA6-DF929625EA0E}">
        <p15:presenceInfo xmlns:p15="http://schemas.microsoft.com/office/powerpoint/2012/main" userId="S::Viola.Otieno@igad.int::fdf570b2-bdf4-4581-982d-0a207814f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59"/>
  </p:normalViewPr>
  <p:slideViewPr>
    <p:cSldViewPr snapToGrid="0">
      <p:cViewPr varScale="1">
        <p:scale>
          <a:sx n="68" d="100"/>
          <a:sy n="68" d="100"/>
        </p:scale>
        <p:origin x="870"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FC5-109E-4092-83BC-9407C74C3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169183-FC39-42F8-BC2F-C78C823E3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10EDF8-DB8F-4430-B2C6-9B983CB22FBB}"/>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C4FAE3CF-17F3-4814-A2C1-C43FB514B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E5BD2-C8F6-42CB-BABF-26291179A55F}"/>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9" name="Picture 8">
            <a:extLst>
              <a:ext uri="{FF2B5EF4-FFF2-40B4-BE49-F238E27FC236}">
                <a16:creationId xmlns:a16="http://schemas.microsoft.com/office/drawing/2014/main" id="{2BD574C4-F8BB-48F4-89E7-37135FFF8724}"/>
              </a:ext>
            </a:extLst>
          </p:cNvPr>
          <p:cNvPicPr>
            <a:picLocks noChangeAspect="1"/>
          </p:cNvPicPr>
          <p:nvPr userDrawn="1"/>
        </p:nvPicPr>
        <p:blipFill>
          <a:blip r:embed="rId2"/>
          <a:srcRect/>
          <a:stretch/>
        </p:blipFill>
        <p:spPr>
          <a:xfrm>
            <a:off x="5436067" y="471761"/>
            <a:ext cx="1319865" cy="1639128"/>
          </a:xfrm>
          <a:prstGeom prst="rect">
            <a:avLst/>
          </a:prstGeom>
        </p:spPr>
      </p:pic>
    </p:spTree>
    <p:extLst>
      <p:ext uri="{BB962C8B-B14F-4D97-AF65-F5344CB8AC3E}">
        <p14:creationId xmlns:p14="http://schemas.microsoft.com/office/powerpoint/2010/main" val="297008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D36-CC6F-4A4F-ACBD-2CEC83810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9F0562-B0B5-44ED-BB92-85E2B7138A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0DF49-6FB2-4373-A203-60892C0B7C9D}"/>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C34EF787-5E53-4994-BAE7-98D2F99F5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66D7C-B365-44F4-8362-EBC81EAB6AB2}"/>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9577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1FB7E-480E-490A-ACF5-1C5F0A3DB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3EE2F8-FDCB-47BD-8A9F-F194EC7D92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8944B-B77A-4435-A631-8C6F0D810313}"/>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7B6418A5-37B9-4B12-91E3-EA7D77555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A207A-F8C8-4A63-B3FE-1B2EF194597D}"/>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768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B73CE-44BC-44BF-9658-62C249BE73A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5A1A6CA-0E9D-4E4D-AB3C-7C23188BAD9E}"/>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9BE09131-43E6-483E-8EFB-2EA9CE0292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3B1E8-0E4A-4FF9-A7BD-2F7B7CE82C8A}"/>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8" name="Picture 7" descr="A green and yellow logo">
            <a:extLst>
              <a:ext uri="{FF2B5EF4-FFF2-40B4-BE49-F238E27FC236}">
                <a16:creationId xmlns:a16="http://schemas.microsoft.com/office/drawing/2014/main" id="{FEF77FEE-235A-F154-2EE0-31F782EBC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0703" y="0"/>
            <a:ext cx="1746194" cy="1350264"/>
          </a:xfrm>
          <a:prstGeom prst="rect">
            <a:avLst/>
          </a:prstGeom>
        </p:spPr>
      </p:pic>
      <p:grpSp>
        <p:nvGrpSpPr>
          <p:cNvPr id="9" name="Group 8">
            <a:extLst>
              <a:ext uri="{FF2B5EF4-FFF2-40B4-BE49-F238E27FC236}">
                <a16:creationId xmlns:a16="http://schemas.microsoft.com/office/drawing/2014/main" id="{00C4748A-27A7-3744-80DD-2562C65DB6AD}"/>
              </a:ext>
            </a:extLst>
          </p:cNvPr>
          <p:cNvGrpSpPr/>
          <p:nvPr userDrawn="1"/>
        </p:nvGrpSpPr>
        <p:grpSpPr>
          <a:xfrm>
            <a:off x="0" y="1825625"/>
            <a:ext cx="12192000" cy="7324725"/>
            <a:chOff x="-533400" y="-600075"/>
            <a:chExt cx="12070081" cy="7324725"/>
          </a:xfrm>
          <a:blipFill dpi="0" rotWithShape="1">
            <a:blip r:embed="rId3">
              <a:alphaModFix amt="3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10" name="Rectangle: Rounded Corners 9">
              <a:extLst>
                <a:ext uri="{FF2B5EF4-FFF2-40B4-BE49-F238E27FC236}">
                  <a16:creationId xmlns:a16="http://schemas.microsoft.com/office/drawing/2014/main" id="{1D48120F-E966-EE6F-EC64-6129D12AF6CB}"/>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D77CB94-4687-D557-97B8-A4F9340E3C21}"/>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9D1AC0B-4093-1F2D-C5BB-CECBD96640F1}"/>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DD7D3C7-1473-1CE2-F580-0F7183B9B092}"/>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C5A54F2-2A9F-95DB-70D7-6DC6566049C0}"/>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81373DC-EADA-CC71-7D4E-26A624B6677D}"/>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3FB8BD9-FEC6-A045-25F0-29EB375CBAC0}"/>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D8EC3BB-3839-059A-31C4-F7C78BA54845}"/>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92C940B-F27C-1470-87B8-36B52D58C36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8283AC1F-1CCA-1CD2-BDB7-42A7C56D19F5}"/>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08BDF188-2AFB-31CF-6BBF-558BA9D3C4E9}"/>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C4B7E2A-C475-9226-7B7F-D1EB6D7D9438}"/>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A4CCD63-AB01-9CDD-DC42-08776D8382F6}"/>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AC30F8E-2047-1953-53D7-CA66885ADE7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9ECFF89-E403-C2B7-60F5-B0B25B5DE171}"/>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FCAB113A-6A36-F4A9-ECF9-BFE63880F09E}"/>
              </a:ext>
            </a:extLst>
          </p:cNvPr>
          <p:cNvSpPr txBox="1"/>
          <p:nvPr userDrawn="1"/>
        </p:nvSpPr>
        <p:spPr>
          <a:xfrm>
            <a:off x="2878167" y="6385352"/>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10 YEAR ANNIVERSARY</a:t>
            </a:r>
          </a:p>
        </p:txBody>
      </p:sp>
      <p:sp>
        <p:nvSpPr>
          <p:cNvPr id="61" name="TextBox 60">
            <a:extLst>
              <a:ext uri="{FF2B5EF4-FFF2-40B4-BE49-F238E27FC236}">
                <a16:creationId xmlns:a16="http://schemas.microsoft.com/office/drawing/2014/main" id="{035004AE-F92F-3E0D-8A7D-3625FE0E5797}"/>
              </a:ext>
            </a:extLst>
          </p:cNvPr>
          <p:cNvSpPr txBox="1"/>
          <p:nvPr userDrawn="1"/>
        </p:nvSpPr>
        <p:spPr>
          <a:xfrm>
            <a:off x="3404063" y="6550039"/>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The IGAD Drought Disaster Resilience and  Sustainability Initiative (IDDRSI)</a:t>
            </a:r>
            <a:endParaRPr lang="en-US" sz="1200" dirty="0"/>
          </a:p>
        </p:txBody>
      </p:sp>
    </p:spTree>
    <p:extLst>
      <p:ext uri="{BB962C8B-B14F-4D97-AF65-F5344CB8AC3E}">
        <p14:creationId xmlns:p14="http://schemas.microsoft.com/office/powerpoint/2010/main" val="351365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C7DC-2AF9-42AC-AE1C-6292BD50319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A83246D-C3BF-4FD7-ACDD-86D4F1B9F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B41403-24E2-4643-B2FD-CF025B14EA30}"/>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8284516A-86AF-4A3D-AD47-BE81110DB5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705A68-257F-4FE2-B166-1AE6D4E1F027}"/>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6420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204F-F58F-4E8F-90C7-C44B683D7F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841A6-8DA1-4FF0-A231-79F9BA3B86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FEB2FA-4ED7-423B-822A-6A119FAA6E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A6E41-672D-4BA5-BE24-EDF0FB139074}"/>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6" name="Footer Placeholder 5">
            <a:extLst>
              <a:ext uri="{FF2B5EF4-FFF2-40B4-BE49-F238E27FC236}">
                <a16:creationId xmlns:a16="http://schemas.microsoft.com/office/drawing/2014/main" id="{872929FD-FA68-4507-A41E-74F1E95B5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E42FCE-99AA-4EE4-A524-EDC188FE6045}"/>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37722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A6B2-6F2E-4076-A09D-C3DAAD9BF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05C456-308A-4E01-B92F-5679ABBB6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2F0479-D9B0-4AA6-81FC-DA40A580EE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2C2CB-EE4C-495C-B508-1FF710B25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F37849-2C70-4B49-91C7-7F98E8C3F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82D9EC-85A4-4B30-8166-18DA7CA46840}"/>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8" name="Footer Placeholder 7">
            <a:extLst>
              <a:ext uri="{FF2B5EF4-FFF2-40B4-BE49-F238E27FC236}">
                <a16:creationId xmlns:a16="http://schemas.microsoft.com/office/drawing/2014/main" id="{A9698526-1166-4A4C-8A03-53256B503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2940B3-CDB1-4B9D-AF1C-0E4CE9B29E38}"/>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0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E30F-5FCA-4776-9CA0-F1AC97457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B5A0AE-306D-486A-A73F-C21571E8C612}"/>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4" name="Footer Placeholder 3">
            <a:extLst>
              <a:ext uri="{FF2B5EF4-FFF2-40B4-BE49-F238E27FC236}">
                <a16:creationId xmlns:a16="http://schemas.microsoft.com/office/drawing/2014/main" id="{5773D26B-36DA-4780-9831-467C0B83F9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48727F-EA0F-42DD-ACF1-B6AC05F6AD29}"/>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19706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FF38B-0545-4362-98DD-2D4A7654A14E}"/>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3" name="Footer Placeholder 2">
            <a:extLst>
              <a:ext uri="{FF2B5EF4-FFF2-40B4-BE49-F238E27FC236}">
                <a16:creationId xmlns:a16="http://schemas.microsoft.com/office/drawing/2014/main" id="{5FDDF72A-0C69-4B51-B4BC-9A0B4EA0B6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0B1390-2597-42DB-82C3-4C3B03F8C7F9}"/>
              </a:ext>
            </a:extLst>
          </p:cNvPr>
          <p:cNvSpPr>
            <a:spLocks noGrp="1"/>
          </p:cNvSpPr>
          <p:nvPr>
            <p:ph type="sldNum" sz="quarter" idx="12"/>
          </p:nvPr>
        </p:nvSpPr>
        <p:spPr/>
        <p:txBody>
          <a:bodyPr/>
          <a:lstStyle/>
          <a:p>
            <a:fld id="{523A3E62-20F4-4503-B3FE-B0395DF0B88B}" type="slidenum">
              <a:rPr lang="en-GB" smtClean="0"/>
              <a:t>‹#›</a:t>
            </a:fld>
            <a:endParaRPr lang="en-GB"/>
          </a:p>
        </p:txBody>
      </p:sp>
      <p:sp>
        <p:nvSpPr>
          <p:cNvPr id="6" name="TextBox 5">
            <a:extLst>
              <a:ext uri="{FF2B5EF4-FFF2-40B4-BE49-F238E27FC236}">
                <a16:creationId xmlns:a16="http://schemas.microsoft.com/office/drawing/2014/main" id="{D12A24AD-343B-4609-0F11-E284FA0AF88D}"/>
              </a:ext>
            </a:extLst>
          </p:cNvPr>
          <p:cNvSpPr txBox="1"/>
          <p:nvPr userDrawn="1"/>
        </p:nvSpPr>
        <p:spPr>
          <a:xfrm>
            <a:off x="2910840" y="6352143"/>
            <a:ext cx="6096000" cy="369332"/>
          </a:xfrm>
          <a:prstGeom prst="rect">
            <a:avLst/>
          </a:prstGeom>
          <a:noFill/>
        </p:spPr>
        <p:txBody>
          <a:bodyPr wrap="square">
            <a:spAutoFit/>
          </a:bodyPr>
          <a:lstStyle/>
          <a:p>
            <a:pPr algn="ct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10</a:t>
            </a:r>
            <a:r>
              <a:rPr lang="en-US" sz="1800" b="1" baseline="30000" dirty="0">
                <a:solidFill>
                  <a:srgbClr val="006600"/>
                </a:solidFill>
                <a:latin typeface="Tahoma" panose="020B0604030504040204" pitchFamily="34" charset="0"/>
                <a:ea typeface="Tahoma" panose="020B0604030504040204" pitchFamily="34" charset="0"/>
                <a:cs typeface="Tahoma" panose="020B0604030504040204" pitchFamily="34" charset="0"/>
              </a:rPr>
              <a:t>th</a:t>
            </a: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 Anniversary </a:t>
            </a:r>
          </a:p>
        </p:txBody>
      </p:sp>
    </p:spTree>
    <p:extLst>
      <p:ext uri="{BB962C8B-B14F-4D97-AF65-F5344CB8AC3E}">
        <p14:creationId xmlns:p14="http://schemas.microsoft.com/office/powerpoint/2010/main" val="312040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996A-4B4C-4981-B73A-C19776A65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1D7AEE-8606-46E9-B31A-5F9BE5417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9DB8BD-891B-4D8F-84BC-EBAAFB898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9D2114-11D1-45C2-A203-B81526DADDF5}"/>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6" name="Footer Placeholder 5">
            <a:extLst>
              <a:ext uri="{FF2B5EF4-FFF2-40B4-BE49-F238E27FC236}">
                <a16:creationId xmlns:a16="http://schemas.microsoft.com/office/drawing/2014/main" id="{2DA9CA1A-0704-4CAF-9B42-B76554EFA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B567B8-7B1D-442C-9947-CEBCDEFC37E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52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4A5-E9EB-4414-809C-EEF6C1C8A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F80230-4624-44A1-9EC2-AD85CF110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6269E4-6B57-4629-A043-D54AB85E6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DD718-C91B-4B6C-B427-08A203E83552}"/>
              </a:ext>
            </a:extLst>
          </p:cNvPr>
          <p:cNvSpPr>
            <a:spLocks noGrp="1"/>
          </p:cNvSpPr>
          <p:nvPr>
            <p:ph type="dt" sz="half" idx="10"/>
          </p:nvPr>
        </p:nvSpPr>
        <p:spPr/>
        <p:txBody>
          <a:bodyPr/>
          <a:lstStyle/>
          <a:p>
            <a:fld id="{59E86E08-6B88-4744-865F-C945B761706C}" type="datetimeFigureOut">
              <a:rPr lang="en-GB" smtClean="0"/>
              <a:t>23/11/2023</a:t>
            </a:fld>
            <a:endParaRPr lang="en-GB"/>
          </a:p>
        </p:txBody>
      </p:sp>
      <p:sp>
        <p:nvSpPr>
          <p:cNvPr id="6" name="Footer Placeholder 5">
            <a:extLst>
              <a:ext uri="{FF2B5EF4-FFF2-40B4-BE49-F238E27FC236}">
                <a16:creationId xmlns:a16="http://schemas.microsoft.com/office/drawing/2014/main" id="{1489D1D4-4284-455F-A378-03DB11597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353974-F072-4732-B95E-35523CA98DF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11261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EEB7B-1952-4B7C-9949-0EFD78631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DEE57E-080E-4FC9-AC00-F4125B51C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D5EF-E818-41BC-BBBF-C05BA7935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86E08-6B88-4744-865F-C945B761706C}" type="datetimeFigureOut">
              <a:rPr lang="en-GB" smtClean="0"/>
              <a:t>23/11/2023</a:t>
            </a:fld>
            <a:endParaRPr lang="en-GB"/>
          </a:p>
        </p:txBody>
      </p:sp>
      <p:sp>
        <p:nvSpPr>
          <p:cNvPr id="5" name="Footer Placeholder 4">
            <a:extLst>
              <a:ext uri="{FF2B5EF4-FFF2-40B4-BE49-F238E27FC236}">
                <a16:creationId xmlns:a16="http://schemas.microsoft.com/office/drawing/2014/main" id="{D00B455F-41D1-4068-9D82-44B76DBAE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1F321-95F9-4D13-93F0-563B50D2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A3E62-20F4-4503-B3FE-B0395DF0B88B}" type="slidenum">
              <a:rPr lang="en-GB" smtClean="0"/>
              <a:t>‹#›</a:t>
            </a:fld>
            <a:endParaRPr lang="en-GB"/>
          </a:p>
        </p:txBody>
      </p:sp>
    </p:spTree>
    <p:extLst>
      <p:ext uri="{BB962C8B-B14F-4D97-AF65-F5344CB8AC3E}">
        <p14:creationId xmlns:p14="http://schemas.microsoft.com/office/powerpoint/2010/main" val="354522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B24FCDFE-D875-6583-6467-20D879067E08}"/>
              </a:ext>
            </a:extLst>
          </p:cNvPr>
          <p:cNvGrpSpPr/>
          <p:nvPr/>
        </p:nvGrpSpPr>
        <p:grpSpPr>
          <a:xfrm>
            <a:off x="0" y="1825625"/>
            <a:ext cx="12192000" cy="7324725"/>
            <a:chOff x="-533400" y="-600075"/>
            <a:chExt cx="12070081" cy="7324725"/>
          </a:xfrm>
          <a:blipFill dpi="0"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47" name="Rectangle: Rounded Corners 46">
              <a:extLst>
                <a:ext uri="{FF2B5EF4-FFF2-40B4-BE49-F238E27FC236}">
                  <a16:creationId xmlns:a16="http://schemas.microsoft.com/office/drawing/2014/main" id="{28C2EB62-8590-E2EB-3F7A-4B46E733C9BC}"/>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191D7B08-0FDA-A05D-1079-96BBB869C01E}"/>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0658A9C2-56B5-86BF-E920-617120309925}"/>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FDF67F7-C5A1-DF5F-0E5A-02217492D243}"/>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B57EECD-2908-008E-5408-B07457BC087F}"/>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81F1DB75-15B7-DE53-E580-381C7FE392BE}"/>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2613BDA4-ABEF-EF44-354E-2439DC053BC1}"/>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AE4FD67D-B722-9EAD-D103-0E7328278368}"/>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01E35229-570F-C221-650C-7335BEAE5CA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702DDF46-9031-3CEC-F88C-4C7853ABCB6C}"/>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0B3839D5-04FA-E0BD-38BE-D44F9C7B68A3}"/>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D81F949C-7F9D-23B8-2FBF-99FD778C3294}"/>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7BFF462-38E8-5448-DFE9-112D493795B8}"/>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155BBC9C-A4A5-2B46-5B90-F3BF9C76DF1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A444B3F6-A026-2597-F6C7-F41CE9E2002F}"/>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A49D239A-796A-9631-6BA2-0D7CA217DDA0}"/>
              </a:ext>
            </a:extLst>
          </p:cNvPr>
          <p:cNvSpPr txBox="1"/>
          <p:nvPr/>
        </p:nvSpPr>
        <p:spPr>
          <a:xfrm>
            <a:off x="0" y="44434"/>
            <a:ext cx="12191999" cy="707886"/>
          </a:xfrm>
          <a:prstGeom prst="rect">
            <a:avLst/>
          </a:prstGeom>
          <a:noFill/>
        </p:spPr>
        <p:txBody>
          <a:bodyPr wrap="square" rtlCol="0">
            <a:spAutoFit/>
          </a:bodyPr>
          <a:lstStyle/>
          <a:p>
            <a:pPr algn="ctr"/>
            <a:r>
              <a:rPr lang="en-US" sz="4000" b="1" dirty="0">
                <a:solidFill>
                  <a:srgbClr val="006600"/>
                </a:solidFill>
                <a:latin typeface="Arial" panose="020B0604020202020204" pitchFamily="34" charset="0"/>
                <a:ea typeface="Tahoma" panose="020B0604030504040204" pitchFamily="34" charset="0"/>
                <a:cs typeface="Arial" panose="020B0604020202020204" pitchFamily="34" charset="0"/>
              </a:rPr>
              <a:t>10</a:t>
            </a:r>
            <a:r>
              <a:rPr lang="en-US" sz="4000" b="1" baseline="30000" dirty="0">
                <a:solidFill>
                  <a:srgbClr val="006600"/>
                </a:solidFill>
                <a:latin typeface="Arial" panose="020B0604020202020204" pitchFamily="34" charset="0"/>
                <a:ea typeface="Tahoma" panose="020B0604030504040204" pitchFamily="34" charset="0"/>
                <a:cs typeface="Arial" panose="020B0604020202020204" pitchFamily="34" charset="0"/>
              </a:rPr>
              <a:t>th</a:t>
            </a:r>
            <a:r>
              <a:rPr lang="en-US" sz="4000" b="1" dirty="0">
                <a:solidFill>
                  <a:srgbClr val="006600"/>
                </a:solidFill>
                <a:latin typeface="Arial" panose="020B0604020202020204" pitchFamily="34" charset="0"/>
                <a:ea typeface="Tahoma" panose="020B0604030504040204" pitchFamily="34" charset="0"/>
                <a:cs typeface="Arial" panose="020B0604020202020204" pitchFamily="34" charset="0"/>
              </a:rPr>
              <a:t> Anniversary </a:t>
            </a:r>
          </a:p>
        </p:txBody>
      </p:sp>
      <p:sp>
        <p:nvSpPr>
          <p:cNvPr id="44" name="TextBox 43">
            <a:extLst>
              <a:ext uri="{FF2B5EF4-FFF2-40B4-BE49-F238E27FC236}">
                <a16:creationId xmlns:a16="http://schemas.microsoft.com/office/drawing/2014/main" id="{056567B9-9FB9-76A2-EBB0-45E27F13C0E4}"/>
              </a:ext>
            </a:extLst>
          </p:cNvPr>
          <p:cNvSpPr txBox="1"/>
          <p:nvPr/>
        </p:nvSpPr>
        <p:spPr>
          <a:xfrm>
            <a:off x="680223" y="1848458"/>
            <a:ext cx="11048999" cy="1077218"/>
          </a:xfrm>
          <a:prstGeom prst="rect">
            <a:avLst/>
          </a:prstGeom>
          <a:noFill/>
        </p:spPr>
        <p:txBody>
          <a:bodyPr wrap="square" rtlCol="0">
            <a:spAutoFit/>
          </a:bodyPr>
          <a:lstStyle/>
          <a:p>
            <a:pPr algn="ctr"/>
            <a:r>
              <a:rPr lang="en-US" sz="3200" b="1" dirty="0">
                <a:solidFill>
                  <a:srgbClr val="FF9933"/>
                </a:solidFill>
                <a:latin typeface="Arial" panose="020B0604020202020204" pitchFamily="34" charset="0"/>
                <a:ea typeface="Tahoma" panose="020B0604030504040204" pitchFamily="34" charset="0"/>
                <a:cs typeface="Arial" panose="020B0604020202020204" pitchFamily="34" charset="0"/>
              </a:rPr>
              <a:t>16</a:t>
            </a:r>
            <a:r>
              <a:rPr lang="en-US" sz="3200" b="1" baseline="30000" dirty="0">
                <a:solidFill>
                  <a:srgbClr val="FF9933"/>
                </a:solidFill>
                <a:latin typeface="Arial" panose="020B0604020202020204" pitchFamily="34" charset="0"/>
                <a:ea typeface="Tahoma" panose="020B0604030504040204" pitchFamily="34" charset="0"/>
                <a:cs typeface="Arial" panose="020B0604020202020204" pitchFamily="34" charset="0"/>
              </a:rPr>
              <a:t>th</a:t>
            </a:r>
            <a:r>
              <a:rPr lang="en-US" sz="3200" b="1" dirty="0">
                <a:solidFill>
                  <a:srgbClr val="FF9933"/>
                </a:solidFill>
                <a:latin typeface="Arial" panose="020B0604020202020204" pitchFamily="34" charset="0"/>
                <a:ea typeface="Tahoma" panose="020B0604030504040204" pitchFamily="34" charset="0"/>
                <a:cs typeface="Arial" panose="020B0604020202020204" pitchFamily="34" charset="0"/>
              </a:rPr>
              <a:t> IDDRSI Platform Steering Committee Meeting</a:t>
            </a:r>
            <a:br>
              <a:rPr lang="en-US" sz="3200" b="1" dirty="0">
                <a:solidFill>
                  <a:srgbClr val="FF9933"/>
                </a:solidFill>
                <a:latin typeface="Arial" panose="020B0604020202020204" pitchFamily="34" charset="0"/>
                <a:ea typeface="Tahoma" panose="020B0604030504040204" pitchFamily="34" charset="0"/>
                <a:cs typeface="Arial" panose="020B0604020202020204" pitchFamily="34" charset="0"/>
              </a:rPr>
            </a:br>
            <a:r>
              <a:rPr lang="en-US" sz="3200" b="1" dirty="0">
                <a:solidFill>
                  <a:srgbClr val="FF9933"/>
                </a:solidFill>
                <a:latin typeface="Arial" panose="020B0604020202020204" pitchFamily="34" charset="0"/>
                <a:ea typeface="Tahoma" panose="020B0604030504040204" pitchFamily="34" charset="0"/>
                <a:cs typeface="Arial" panose="020B0604020202020204" pitchFamily="34" charset="0"/>
              </a:rPr>
              <a:t> and 9</a:t>
            </a:r>
            <a:r>
              <a:rPr lang="en-US" sz="3200" b="1" baseline="30000" dirty="0">
                <a:solidFill>
                  <a:srgbClr val="FF9933"/>
                </a:solidFill>
                <a:latin typeface="Arial" panose="020B0604020202020204" pitchFamily="34" charset="0"/>
                <a:ea typeface="Tahoma" panose="020B0604030504040204" pitchFamily="34" charset="0"/>
                <a:cs typeface="Arial" panose="020B0604020202020204" pitchFamily="34" charset="0"/>
              </a:rPr>
              <a:t>th</a:t>
            </a:r>
            <a:r>
              <a:rPr lang="en-US" sz="3200" b="1" dirty="0">
                <a:solidFill>
                  <a:srgbClr val="FF9933"/>
                </a:solidFill>
                <a:latin typeface="Arial" panose="020B0604020202020204" pitchFamily="34" charset="0"/>
                <a:ea typeface="Tahoma" panose="020B0604030504040204" pitchFamily="34" charset="0"/>
                <a:cs typeface="Arial" panose="020B0604020202020204" pitchFamily="34" charset="0"/>
              </a:rPr>
              <a:t> General Assembly </a:t>
            </a:r>
          </a:p>
        </p:txBody>
      </p:sp>
      <p:sp>
        <p:nvSpPr>
          <p:cNvPr id="45" name="TextBox 44">
            <a:extLst>
              <a:ext uri="{FF2B5EF4-FFF2-40B4-BE49-F238E27FC236}">
                <a16:creationId xmlns:a16="http://schemas.microsoft.com/office/drawing/2014/main" id="{DC936D1A-5850-149F-4412-05CC808D35EB}"/>
              </a:ext>
            </a:extLst>
          </p:cNvPr>
          <p:cNvSpPr txBox="1"/>
          <p:nvPr/>
        </p:nvSpPr>
        <p:spPr>
          <a:xfrm>
            <a:off x="0" y="5730070"/>
            <a:ext cx="12192000" cy="707886"/>
          </a:xfrm>
          <a:prstGeom prst="rect">
            <a:avLst/>
          </a:prstGeom>
          <a:noFill/>
        </p:spPr>
        <p:txBody>
          <a:bodyPr wrap="square" rtlCol="0">
            <a:spAutoFit/>
          </a:bodyPr>
          <a:lstStyle/>
          <a:p>
            <a:pPr algn="ctr"/>
            <a:r>
              <a:rPr lang="en-US" sz="2000" b="1" i="1" dirty="0">
                <a:solidFill>
                  <a:schemeClr val="bg1"/>
                </a:solidFill>
                <a:latin typeface="Arial" panose="020B0604020202020204" pitchFamily="34" charset="0"/>
                <a:ea typeface="Tahoma" panose="020B0604030504040204" pitchFamily="34" charset="0"/>
                <a:cs typeface="Arial" panose="020B0604020202020204" pitchFamily="34" charset="0"/>
              </a:rPr>
              <a:t>22-24 November 2023</a:t>
            </a:r>
          </a:p>
          <a:p>
            <a:pPr algn="ctr"/>
            <a:r>
              <a:rPr lang="en-US" sz="2000" b="1" i="1" dirty="0">
                <a:solidFill>
                  <a:schemeClr val="bg1"/>
                </a:solidFill>
                <a:latin typeface="Arial" panose="020B0604020202020204" pitchFamily="34" charset="0"/>
                <a:ea typeface="Tahoma" panose="020B0604030504040204" pitchFamily="34" charset="0"/>
                <a:cs typeface="Arial" panose="020B0604020202020204" pitchFamily="34" charset="0"/>
              </a:rPr>
              <a:t>Entebbe, Uganda</a:t>
            </a:r>
          </a:p>
        </p:txBody>
      </p:sp>
      <p:sp>
        <p:nvSpPr>
          <p:cNvPr id="22" name="TextBox 21">
            <a:extLst>
              <a:ext uri="{FF2B5EF4-FFF2-40B4-BE49-F238E27FC236}">
                <a16:creationId xmlns:a16="http://schemas.microsoft.com/office/drawing/2014/main" id="{54D62C1A-C8F4-490F-81C9-5042307319C2}"/>
              </a:ext>
            </a:extLst>
          </p:cNvPr>
          <p:cNvSpPr txBox="1"/>
          <p:nvPr/>
        </p:nvSpPr>
        <p:spPr>
          <a:xfrm>
            <a:off x="3056206" y="3915565"/>
            <a:ext cx="6112412" cy="1631216"/>
          </a:xfrm>
          <a:prstGeom prst="rect">
            <a:avLst/>
          </a:prstGeom>
          <a:noFill/>
        </p:spPr>
        <p:txBody>
          <a:bodyPr wrap="square">
            <a:spAutoFit/>
          </a:bodyPr>
          <a:lstStyle/>
          <a:p>
            <a:pPr algn="ctr"/>
            <a:r>
              <a:rPr lang="en-GB" sz="3200" b="1" dirty="0">
                <a:solidFill>
                  <a:schemeClr val="bg1">
                    <a:lumMod val="95000"/>
                  </a:schemeClr>
                </a:solidFill>
                <a:latin typeface="Arial" panose="020B0604020202020204" pitchFamily="34" charset="0"/>
                <a:cs typeface="Arial" panose="020B0604020202020204" pitchFamily="34" charset="0"/>
              </a:rPr>
              <a:t>Progress Report of Resilience Projects in South Sudan</a:t>
            </a:r>
          </a:p>
          <a:p>
            <a:r>
              <a:rPr lang="en-GB" b="1" dirty="0">
                <a:solidFill>
                  <a:schemeClr val="bg1">
                    <a:lumMod val="95000"/>
                  </a:schemeClr>
                </a:solidFill>
                <a:latin typeface="Arial" panose="020B0604020202020204" pitchFamily="34" charset="0"/>
                <a:cs typeface="Arial" panose="020B0604020202020204" pitchFamily="34" charset="0"/>
              </a:rPr>
              <a:t>PRESENTED BY: </a:t>
            </a:r>
            <a:br>
              <a:rPr lang="en-GB" b="1" dirty="0">
                <a:solidFill>
                  <a:schemeClr val="bg1">
                    <a:lumMod val="95000"/>
                  </a:schemeClr>
                </a:solidFill>
                <a:latin typeface="Arial" panose="020B0604020202020204" pitchFamily="34" charset="0"/>
                <a:cs typeface="Arial" panose="020B0604020202020204" pitchFamily="34" charset="0"/>
              </a:rPr>
            </a:br>
            <a:r>
              <a:rPr lang="en-GB" b="1" dirty="0">
                <a:solidFill>
                  <a:schemeClr val="bg1">
                    <a:lumMod val="95000"/>
                  </a:schemeClr>
                </a:solidFill>
                <a:latin typeface="Arial" panose="020B0604020202020204" pitchFamily="34" charset="0"/>
                <a:cs typeface="Arial" panose="020B0604020202020204" pitchFamily="34" charset="0"/>
              </a:rPr>
              <a:t>MR JOHN O. PANGECH, IDDRSI PSC MEMBER</a:t>
            </a:r>
          </a:p>
        </p:txBody>
      </p:sp>
      <p:pic>
        <p:nvPicPr>
          <p:cNvPr id="3" name="Picture 2">
            <a:extLst>
              <a:ext uri="{FF2B5EF4-FFF2-40B4-BE49-F238E27FC236}">
                <a16:creationId xmlns:a16="http://schemas.microsoft.com/office/drawing/2014/main" id="{78113678-6167-4E31-8DDD-F9BA20B08CEF}"/>
              </a:ext>
            </a:extLst>
          </p:cNvPr>
          <p:cNvPicPr>
            <a:picLocks noChangeAspect="1"/>
          </p:cNvPicPr>
          <p:nvPr/>
        </p:nvPicPr>
        <p:blipFill>
          <a:blip r:embed="rId4"/>
          <a:stretch>
            <a:fillRect/>
          </a:stretch>
        </p:blipFill>
        <p:spPr>
          <a:xfrm>
            <a:off x="1195753" y="484830"/>
            <a:ext cx="1274973" cy="779924"/>
          </a:xfrm>
          <a:prstGeom prst="rect">
            <a:avLst/>
          </a:prstGeom>
        </p:spPr>
      </p:pic>
    </p:spTree>
    <p:extLst>
      <p:ext uri="{BB962C8B-B14F-4D97-AF65-F5344CB8AC3E}">
        <p14:creationId xmlns:p14="http://schemas.microsoft.com/office/powerpoint/2010/main" val="36221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22B3430-6BF2-4EFE-9439-593C103E6D9F}"/>
              </a:ext>
            </a:extLst>
          </p:cNvPr>
          <p:cNvGraphicFramePr>
            <a:graphicFrameLocks noGrp="1"/>
          </p:cNvGraphicFramePr>
          <p:nvPr>
            <p:ph idx="1"/>
            <p:extLst>
              <p:ext uri="{D42A27DB-BD31-4B8C-83A1-F6EECF244321}">
                <p14:modId xmlns:p14="http://schemas.microsoft.com/office/powerpoint/2010/main" val="3443408878"/>
              </p:ext>
            </p:extLst>
          </p:nvPr>
        </p:nvGraphicFramePr>
        <p:xfrm>
          <a:off x="838201" y="1981200"/>
          <a:ext cx="10894254" cy="6509558"/>
        </p:xfrm>
        <a:graphic>
          <a:graphicData uri="http://schemas.openxmlformats.org/drawingml/2006/table">
            <a:tbl>
              <a:tblPr firstRow="1" bandRow="1">
                <a:tableStyleId>{5C22544A-7EE6-4342-B048-85BDC9FD1C3A}</a:tableStyleId>
              </a:tblPr>
              <a:tblGrid>
                <a:gridCol w="1271953">
                  <a:extLst>
                    <a:ext uri="{9D8B030D-6E8A-4147-A177-3AD203B41FA5}">
                      <a16:colId xmlns:a16="http://schemas.microsoft.com/office/drawing/2014/main" val="2596250433"/>
                    </a:ext>
                  </a:extLst>
                </a:gridCol>
                <a:gridCol w="4431323">
                  <a:extLst>
                    <a:ext uri="{9D8B030D-6E8A-4147-A177-3AD203B41FA5}">
                      <a16:colId xmlns:a16="http://schemas.microsoft.com/office/drawing/2014/main" val="252647185"/>
                    </a:ext>
                  </a:extLst>
                </a:gridCol>
                <a:gridCol w="5190978">
                  <a:extLst>
                    <a:ext uri="{9D8B030D-6E8A-4147-A177-3AD203B41FA5}">
                      <a16:colId xmlns:a16="http://schemas.microsoft.com/office/drawing/2014/main" val="618678648"/>
                    </a:ext>
                  </a:extLst>
                </a:gridCol>
              </a:tblGrid>
              <a:tr h="7706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ea typeface="Calibri" panose="020F0502020204030204" pitchFamily="34" charset="0"/>
                          <a:cs typeface="Arial" panose="020B0604020202020204" pitchFamily="34" charset="0"/>
                        </a:rPr>
                        <a:t>Key Progress on the Implementation of Recommendations of 15</a:t>
                      </a:r>
                      <a:r>
                        <a:rPr lang="en-GB" sz="2000" b="1" baseline="30000" dirty="0">
                          <a:latin typeface="Arial" panose="020B0604020202020204" pitchFamily="34" charset="0"/>
                          <a:ea typeface="Calibri" panose="020F0502020204030204" pitchFamily="34" charset="0"/>
                          <a:cs typeface="Arial" panose="020B0604020202020204" pitchFamily="34" charset="0"/>
                        </a:rPr>
                        <a:t>th</a:t>
                      </a:r>
                      <a:r>
                        <a:rPr lang="en-GB" sz="2000" b="1" dirty="0">
                          <a:latin typeface="Arial" panose="020B0604020202020204" pitchFamily="34" charset="0"/>
                          <a:ea typeface="Calibri" panose="020F0502020204030204" pitchFamily="34" charset="0"/>
                          <a:cs typeface="Arial" panose="020B0604020202020204" pitchFamily="34" charset="0"/>
                        </a:rPr>
                        <a:t> IDDRSI PSC </a:t>
                      </a:r>
                    </a:p>
                    <a:p>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2119857"/>
                  </a:ext>
                </a:extLst>
              </a:tr>
              <a:tr h="770659">
                <a:tc>
                  <a:txBody>
                    <a:bodyPr/>
                    <a:lstStyle/>
                    <a:p>
                      <a:pPr algn="ctr"/>
                      <a:r>
                        <a:rPr lang="en-US" sz="2000" b="1" dirty="0">
                          <a:latin typeface="Arial" panose="020B0604020202020204" pitchFamily="34" charset="0"/>
                          <a:cs typeface="Arial" panose="020B0604020202020204" pitchFamily="34" charset="0"/>
                        </a:rPr>
                        <a:t>S/NO.</a:t>
                      </a: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15th PSC RECOMMENDATIONS</a:t>
                      </a:r>
                    </a:p>
                    <a:p>
                      <a:pPr algn="ct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SOUTH SUDAN’S ACHIEVEMENTS</a:t>
                      </a:r>
                    </a:p>
                    <a:p>
                      <a:pPr algn="ct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33065"/>
                  </a:ext>
                </a:extLst>
              </a:tr>
              <a:tr h="4791488">
                <a:tc>
                  <a:txBody>
                    <a:bodyPr/>
                    <a:lstStyle/>
                    <a:p>
                      <a:pPr algn="ctr"/>
                      <a:r>
                        <a:rPr lang="en-US" sz="2000" b="1" dirty="0">
                          <a:latin typeface="Arial" panose="020B0604020202020204" pitchFamily="34" charset="0"/>
                          <a:cs typeface="Arial" panose="020B0604020202020204" pitchFamily="34" charset="0"/>
                        </a:rPr>
                        <a:t>15.6</a:t>
                      </a:r>
                      <a:endParaRPr lang="en-GB" sz="2000" b="1" dirty="0">
                        <a:latin typeface="Arial" panose="020B0604020202020204" pitchFamily="34" charset="0"/>
                        <a:cs typeface="Arial" panose="020B0604020202020204" pitchFamily="34" charset="0"/>
                      </a:endParaRPr>
                    </a:p>
                  </a:txBody>
                  <a:tcPr/>
                </a:tc>
                <a:tc>
                  <a:txBody>
                    <a:bodyPr/>
                    <a:lstStyle/>
                    <a:p>
                      <a:pPr algn="just"/>
                      <a:r>
                        <a:rPr lang="en-GB" sz="2400" b="1" kern="1200" dirty="0">
                          <a:solidFill>
                            <a:schemeClr val="dk1"/>
                          </a:solidFill>
                          <a:effectLst/>
                          <a:latin typeface="+mn-lt"/>
                          <a:ea typeface="+mn-ea"/>
                          <a:cs typeface="+mn-cs"/>
                        </a:rPr>
                        <a:t>Recognizing the pivotal role of access to basic social services, urge Member States and Development Partners to improve the infrastructure (roads, markets, energy, health, education and ICT) to create a conducive environment for the ASALs.</a:t>
                      </a:r>
                      <a:endParaRPr lang="en-GB" sz="240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i="1" kern="1200" dirty="0">
                          <a:solidFill>
                            <a:schemeClr val="dk1"/>
                          </a:solidFill>
                          <a:effectLst/>
                          <a:latin typeface="Arial" panose="020B0604020202020204" pitchFamily="34" charset="0"/>
                          <a:ea typeface="+mn-ea"/>
                          <a:cs typeface="Arial" panose="020B0604020202020204" pitchFamily="34" charset="0"/>
                        </a:rPr>
                        <a:t>The Ministry of Roads and Bridges of the Government of South Sudan has embarked on the construction of High-Way Roads linking the states capital towns to Juba to provide sustainable road access and quality of transport services for the communities in the zone of influence to markets and social services and contribute to the reduction of poverty and promote good governance, peace and security. Movement of goods including livestock across the country will improve, hence creating an enabling environment for ASALs. Examples are as follows:</a:t>
                      </a:r>
                      <a:endParaRPr lang="en-GB" sz="2000" b="1" kern="1200" dirty="0">
                        <a:solidFill>
                          <a:schemeClr val="dk1"/>
                        </a:solidFill>
                        <a:effectLst/>
                        <a:latin typeface="Arial" panose="020B0604020202020204" pitchFamily="34" charset="0"/>
                        <a:ea typeface="+mn-ea"/>
                        <a:cs typeface="Arial" panose="020B0604020202020204" pitchFamily="34" charset="0"/>
                      </a:endParaRPr>
                    </a:p>
                    <a:p>
                      <a:pPr algn="just"/>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7352526"/>
                  </a:ext>
                </a:extLst>
              </a:tr>
            </a:tbl>
          </a:graphicData>
        </a:graphic>
      </p:graphicFrame>
      <p:pic>
        <p:nvPicPr>
          <p:cNvPr id="4" name="Picture 3">
            <a:extLst>
              <a:ext uri="{FF2B5EF4-FFF2-40B4-BE49-F238E27FC236}">
                <a16:creationId xmlns:a16="http://schemas.microsoft.com/office/drawing/2014/main" id="{3CA19F30-2E79-42E8-B9DD-C95FBF9F8A4B}"/>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61436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22B3430-6BF2-4EFE-9439-593C103E6D9F}"/>
              </a:ext>
            </a:extLst>
          </p:cNvPr>
          <p:cNvGraphicFramePr>
            <a:graphicFrameLocks noGrp="1"/>
          </p:cNvGraphicFramePr>
          <p:nvPr>
            <p:ph idx="1"/>
            <p:extLst>
              <p:ext uri="{D42A27DB-BD31-4B8C-83A1-F6EECF244321}">
                <p14:modId xmlns:p14="http://schemas.microsoft.com/office/powerpoint/2010/main" val="2191093918"/>
              </p:ext>
            </p:extLst>
          </p:nvPr>
        </p:nvGraphicFramePr>
        <p:xfrm>
          <a:off x="838201" y="1981200"/>
          <a:ext cx="10894254" cy="6332806"/>
        </p:xfrm>
        <a:graphic>
          <a:graphicData uri="http://schemas.openxmlformats.org/drawingml/2006/table">
            <a:tbl>
              <a:tblPr firstRow="1" bandRow="1">
                <a:tableStyleId>{5C22544A-7EE6-4342-B048-85BDC9FD1C3A}</a:tableStyleId>
              </a:tblPr>
              <a:tblGrid>
                <a:gridCol w="1271953">
                  <a:extLst>
                    <a:ext uri="{9D8B030D-6E8A-4147-A177-3AD203B41FA5}">
                      <a16:colId xmlns:a16="http://schemas.microsoft.com/office/drawing/2014/main" val="2596250433"/>
                    </a:ext>
                  </a:extLst>
                </a:gridCol>
                <a:gridCol w="4431323">
                  <a:extLst>
                    <a:ext uri="{9D8B030D-6E8A-4147-A177-3AD203B41FA5}">
                      <a16:colId xmlns:a16="http://schemas.microsoft.com/office/drawing/2014/main" val="252647185"/>
                    </a:ext>
                  </a:extLst>
                </a:gridCol>
                <a:gridCol w="5190978">
                  <a:extLst>
                    <a:ext uri="{9D8B030D-6E8A-4147-A177-3AD203B41FA5}">
                      <a16:colId xmlns:a16="http://schemas.microsoft.com/office/drawing/2014/main" val="618678648"/>
                    </a:ext>
                  </a:extLst>
                </a:gridCol>
              </a:tblGrid>
              <a:tr h="7706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ea typeface="Calibri" panose="020F0502020204030204" pitchFamily="34" charset="0"/>
                          <a:cs typeface="Arial" panose="020B0604020202020204" pitchFamily="34" charset="0"/>
                        </a:rPr>
                        <a:t>Key Progress on the Implementation of Recommendations of 15</a:t>
                      </a:r>
                      <a:r>
                        <a:rPr lang="en-GB" sz="2000" b="1" baseline="30000" dirty="0">
                          <a:latin typeface="Arial" panose="020B0604020202020204" pitchFamily="34" charset="0"/>
                          <a:ea typeface="Calibri" panose="020F0502020204030204" pitchFamily="34" charset="0"/>
                          <a:cs typeface="Arial" panose="020B0604020202020204" pitchFamily="34" charset="0"/>
                        </a:rPr>
                        <a:t>th</a:t>
                      </a:r>
                      <a:r>
                        <a:rPr lang="en-GB" sz="2000" b="1" dirty="0">
                          <a:latin typeface="Arial" panose="020B0604020202020204" pitchFamily="34" charset="0"/>
                          <a:ea typeface="Calibri" panose="020F0502020204030204" pitchFamily="34" charset="0"/>
                          <a:cs typeface="Arial" panose="020B0604020202020204" pitchFamily="34" charset="0"/>
                        </a:rPr>
                        <a:t> IDDRSI PSC </a:t>
                      </a:r>
                    </a:p>
                    <a:p>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2119857"/>
                  </a:ext>
                </a:extLst>
              </a:tr>
              <a:tr h="770659">
                <a:tc>
                  <a:txBody>
                    <a:bodyPr/>
                    <a:lstStyle/>
                    <a:p>
                      <a:pPr algn="ctr"/>
                      <a:r>
                        <a:rPr lang="en-US" sz="2000" b="1" dirty="0">
                          <a:latin typeface="Arial" panose="020B0604020202020204" pitchFamily="34" charset="0"/>
                          <a:cs typeface="Arial" panose="020B0604020202020204" pitchFamily="34" charset="0"/>
                        </a:rPr>
                        <a:t>S/NO.</a:t>
                      </a: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15th PSC RECOMMENDATIONS</a:t>
                      </a:r>
                    </a:p>
                    <a:p>
                      <a:pPr algn="ct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SOUTH SUDAN’S ACHIEVEMENTS</a:t>
                      </a:r>
                    </a:p>
                    <a:p>
                      <a:pPr algn="ct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33065"/>
                  </a:ext>
                </a:extLst>
              </a:tr>
              <a:tr h="4791488">
                <a:tc>
                  <a:txBody>
                    <a:bodyPr/>
                    <a:lstStyle/>
                    <a:p>
                      <a:pPr algn="ctr"/>
                      <a:r>
                        <a:rPr lang="en-US" sz="2000" b="1" dirty="0">
                          <a:latin typeface="Arial" panose="020B0604020202020204" pitchFamily="34" charset="0"/>
                          <a:cs typeface="Arial" panose="020B0604020202020204" pitchFamily="34" charset="0"/>
                        </a:rPr>
                        <a:t>15.6.</a:t>
                      </a:r>
                      <a:endParaRPr lang="en-GB" sz="2000" b="1" dirty="0">
                        <a:latin typeface="Arial" panose="020B0604020202020204" pitchFamily="34" charset="0"/>
                        <a:cs typeface="Arial" panose="020B0604020202020204" pitchFamily="34" charset="0"/>
                      </a:endParaRPr>
                    </a:p>
                  </a:txBody>
                  <a:tcPr/>
                </a:tc>
                <a:tc>
                  <a:txBody>
                    <a:bodyPr/>
                    <a:lstStyle/>
                    <a:p>
                      <a:pPr algn="just"/>
                      <a:r>
                        <a:rPr lang="en-US" sz="2400" b="1" dirty="0">
                          <a:latin typeface="Arial" panose="020B0604020202020204" pitchFamily="34" charset="0"/>
                          <a:cs typeface="Arial" panose="020B0604020202020204" pitchFamily="34" charset="0"/>
                        </a:rPr>
                        <a:t>Cont’d</a:t>
                      </a:r>
                      <a:endParaRPr lang="en-GB" sz="2400" b="1" dirty="0">
                        <a:latin typeface="Arial" panose="020B0604020202020204" pitchFamily="34" charset="0"/>
                        <a:cs typeface="Arial" panose="020B0604020202020204" pitchFamily="34" charset="0"/>
                      </a:endParaRPr>
                    </a:p>
                  </a:txBody>
                  <a:tcPr/>
                </a:tc>
                <a:tc>
                  <a:txBody>
                    <a:bodyPr/>
                    <a:lstStyle/>
                    <a:p>
                      <a:pPr algn="just"/>
                      <a:r>
                        <a:rPr lang="en-GB" sz="2400" b="1" i="1" dirty="0">
                          <a:latin typeface="Arial" panose="020B0604020202020204" pitchFamily="34" charset="0"/>
                          <a:cs typeface="Arial" panose="020B0604020202020204" pitchFamily="34" charset="0"/>
                        </a:rPr>
                        <a:t>Juba-</a:t>
                      </a:r>
                      <a:r>
                        <a:rPr lang="en-GB" sz="2400" b="1" i="1" dirty="0" err="1">
                          <a:latin typeface="Arial" panose="020B0604020202020204" pitchFamily="34" charset="0"/>
                          <a:cs typeface="Arial" panose="020B0604020202020204" pitchFamily="34" charset="0"/>
                        </a:rPr>
                        <a:t>Bor</a:t>
                      </a:r>
                      <a:r>
                        <a:rPr lang="en-GB" sz="2400" b="1" i="1" dirty="0">
                          <a:latin typeface="Arial" panose="020B0604020202020204" pitchFamily="34" charset="0"/>
                          <a:cs typeface="Arial" panose="020B0604020202020204" pitchFamily="34" charset="0"/>
                        </a:rPr>
                        <a:t>-</a:t>
                      </a:r>
                      <a:r>
                        <a:rPr lang="en-GB" sz="2400" b="1" i="1" dirty="0" err="1">
                          <a:latin typeface="Arial" panose="020B0604020202020204" pitchFamily="34" charset="0"/>
                          <a:cs typeface="Arial" panose="020B0604020202020204" pitchFamily="34" charset="0"/>
                        </a:rPr>
                        <a:t>Ayod</a:t>
                      </a:r>
                      <a:r>
                        <a:rPr lang="en-GB" sz="2400" b="1" i="1" dirty="0">
                          <a:latin typeface="Arial" panose="020B0604020202020204" pitchFamily="34" charset="0"/>
                          <a:cs typeface="Arial" panose="020B0604020202020204" pitchFamily="34" charset="0"/>
                        </a:rPr>
                        <a:t>-Malakal-Ring-road; 200 km implemented.</a:t>
                      </a:r>
                    </a:p>
                    <a:p>
                      <a:pPr algn="just"/>
                      <a:r>
                        <a:rPr lang="en-GB" sz="2400" b="1" i="1" dirty="0">
                          <a:latin typeface="Arial" panose="020B0604020202020204" pitchFamily="34" charset="0"/>
                          <a:cs typeface="Arial" panose="020B0604020202020204" pitchFamily="34" charset="0"/>
                        </a:rPr>
                        <a:t>-Juba-</a:t>
                      </a:r>
                      <a:r>
                        <a:rPr lang="en-GB" sz="2400" b="1" i="1" dirty="0" err="1">
                          <a:latin typeface="Arial" panose="020B0604020202020204" pitchFamily="34" charset="0"/>
                          <a:cs typeface="Arial" panose="020B0604020202020204" pitchFamily="34" charset="0"/>
                        </a:rPr>
                        <a:t>Terekaka</a:t>
                      </a:r>
                      <a:r>
                        <a:rPr lang="en-GB" sz="2400" b="1" i="1" dirty="0">
                          <a:latin typeface="Arial" panose="020B0604020202020204" pitchFamily="34" charset="0"/>
                          <a:cs typeface="Arial" panose="020B0604020202020204" pitchFamily="34" charset="0"/>
                        </a:rPr>
                        <a:t>-Rumbek-Wau-Aweil; 65 Km implemented.</a:t>
                      </a:r>
                    </a:p>
                    <a:p>
                      <a:pPr algn="just"/>
                      <a:r>
                        <a:rPr lang="en-GB" sz="2400" b="1" i="1" dirty="0">
                          <a:latin typeface="Arial" panose="020B0604020202020204" pitchFamily="34" charset="0"/>
                          <a:cs typeface="Arial" panose="020B0604020202020204" pitchFamily="34" charset="0"/>
                        </a:rPr>
                        <a:t>-Upgrading of the </a:t>
                      </a:r>
                      <a:r>
                        <a:rPr lang="en-GB" sz="2400" b="1" i="1" dirty="0" err="1">
                          <a:latin typeface="Arial" panose="020B0604020202020204" pitchFamily="34" charset="0"/>
                          <a:cs typeface="Arial" panose="020B0604020202020204" pitchFamily="34" charset="0"/>
                        </a:rPr>
                        <a:t>Nadapal</a:t>
                      </a:r>
                      <a:r>
                        <a:rPr lang="en-GB" sz="2400" b="1" i="1" dirty="0">
                          <a:latin typeface="Arial" panose="020B0604020202020204" pitchFamily="34" charset="0"/>
                          <a:cs typeface="Arial" panose="020B0604020202020204" pitchFamily="34" charset="0"/>
                        </a:rPr>
                        <a:t>-Juba Road, 341.2km, from gravel to paved (bitumen) standard. </a:t>
                      </a:r>
                    </a:p>
                    <a:p>
                      <a:pPr algn="just"/>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7352526"/>
                  </a:ext>
                </a:extLst>
              </a:tr>
            </a:tbl>
          </a:graphicData>
        </a:graphic>
      </p:graphicFrame>
      <p:pic>
        <p:nvPicPr>
          <p:cNvPr id="4" name="Picture 3">
            <a:extLst>
              <a:ext uri="{FF2B5EF4-FFF2-40B4-BE49-F238E27FC236}">
                <a16:creationId xmlns:a16="http://schemas.microsoft.com/office/drawing/2014/main" id="{83351E02-B967-436C-B8EF-0378D2A82DD9}"/>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21612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22B3430-6BF2-4EFE-9439-593C103E6D9F}"/>
              </a:ext>
            </a:extLst>
          </p:cNvPr>
          <p:cNvGraphicFramePr>
            <a:graphicFrameLocks noGrp="1"/>
          </p:cNvGraphicFramePr>
          <p:nvPr>
            <p:ph idx="1"/>
            <p:extLst>
              <p:ext uri="{D42A27DB-BD31-4B8C-83A1-F6EECF244321}">
                <p14:modId xmlns:p14="http://schemas.microsoft.com/office/powerpoint/2010/main" val="983285560"/>
              </p:ext>
            </p:extLst>
          </p:nvPr>
        </p:nvGraphicFramePr>
        <p:xfrm>
          <a:off x="838201" y="1981200"/>
          <a:ext cx="10894254" cy="6814358"/>
        </p:xfrm>
        <a:graphic>
          <a:graphicData uri="http://schemas.openxmlformats.org/drawingml/2006/table">
            <a:tbl>
              <a:tblPr firstRow="1" bandRow="1">
                <a:tableStyleId>{5C22544A-7EE6-4342-B048-85BDC9FD1C3A}</a:tableStyleId>
              </a:tblPr>
              <a:tblGrid>
                <a:gridCol w="1271953">
                  <a:extLst>
                    <a:ext uri="{9D8B030D-6E8A-4147-A177-3AD203B41FA5}">
                      <a16:colId xmlns:a16="http://schemas.microsoft.com/office/drawing/2014/main" val="2596250433"/>
                    </a:ext>
                  </a:extLst>
                </a:gridCol>
                <a:gridCol w="4431323">
                  <a:extLst>
                    <a:ext uri="{9D8B030D-6E8A-4147-A177-3AD203B41FA5}">
                      <a16:colId xmlns:a16="http://schemas.microsoft.com/office/drawing/2014/main" val="252647185"/>
                    </a:ext>
                  </a:extLst>
                </a:gridCol>
                <a:gridCol w="5190978">
                  <a:extLst>
                    <a:ext uri="{9D8B030D-6E8A-4147-A177-3AD203B41FA5}">
                      <a16:colId xmlns:a16="http://schemas.microsoft.com/office/drawing/2014/main" val="618678648"/>
                    </a:ext>
                  </a:extLst>
                </a:gridCol>
              </a:tblGrid>
              <a:tr h="7706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ea typeface="Calibri" panose="020F0502020204030204" pitchFamily="34" charset="0"/>
                          <a:cs typeface="Arial" panose="020B0604020202020204" pitchFamily="34" charset="0"/>
                        </a:rPr>
                        <a:t>Key Progress on the Implementation of Recommendations of 15</a:t>
                      </a:r>
                      <a:r>
                        <a:rPr lang="en-GB" sz="2000" b="1" baseline="30000" dirty="0">
                          <a:latin typeface="Arial" panose="020B0604020202020204" pitchFamily="34" charset="0"/>
                          <a:ea typeface="Calibri" panose="020F0502020204030204" pitchFamily="34" charset="0"/>
                          <a:cs typeface="Arial" panose="020B0604020202020204" pitchFamily="34" charset="0"/>
                        </a:rPr>
                        <a:t>th</a:t>
                      </a:r>
                      <a:r>
                        <a:rPr lang="en-GB" sz="2000" b="1" dirty="0">
                          <a:latin typeface="Arial" panose="020B0604020202020204" pitchFamily="34" charset="0"/>
                          <a:ea typeface="Calibri" panose="020F0502020204030204" pitchFamily="34" charset="0"/>
                          <a:cs typeface="Arial" panose="020B0604020202020204" pitchFamily="34" charset="0"/>
                        </a:rPr>
                        <a:t> IDDRSI PSC </a:t>
                      </a:r>
                    </a:p>
                    <a:p>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2119857"/>
                  </a:ext>
                </a:extLst>
              </a:tr>
              <a:tr h="770659">
                <a:tc>
                  <a:txBody>
                    <a:bodyPr/>
                    <a:lstStyle/>
                    <a:p>
                      <a:pPr algn="ctr"/>
                      <a:r>
                        <a:rPr lang="en-US" sz="2000" b="1" dirty="0">
                          <a:latin typeface="Arial" panose="020B0604020202020204" pitchFamily="34" charset="0"/>
                          <a:cs typeface="Arial" panose="020B0604020202020204" pitchFamily="34" charset="0"/>
                        </a:rPr>
                        <a:t>S/NO.</a:t>
                      </a: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15th PSC RECOMMENDATIONS</a:t>
                      </a:r>
                    </a:p>
                    <a:p>
                      <a:pPr algn="ct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SOUTH SUDAN’S ACHIEVEMENTS</a:t>
                      </a:r>
                    </a:p>
                    <a:p>
                      <a:pPr algn="ct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33065"/>
                  </a:ext>
                </a:extLst>
              </a:tr>
              <a:tr h="4791488">
                <a:tc>
                  <a:txBody>
                    <a:bodyPr/>
                    <a:lstStyle/>
                    <a:p>
                      <a:pPr algn="ctr"/>
                      <a:r>
                        <a:rPr lang="en-US" sz="2000" b="1" dirty="0">
                          <a:latin typeface="Arial" panose="020B0604020202020204" pitchFamily="34" charset="0"/>
                          <a:cs typeface="Arial" panose="020B0604020202020204" pitchFamily="34" charset="0"/>
                        </a:rPr>
                        <a:t>15.7 </a:t>
                      </a:r>
                      <a:endParaRPr lang="en-GB" sz="2000" b="1" dirty="0">
                        <a:latin typeface="Arial" panose="020B0604020202020204" pitchFamily="34" charset="0"/>
                        <a:cs typeface="Arial" panose="020B0604020202020204" pitchFamily="34" charset="0"/>
                      </a:endParaRPr>
                    </a:p>
                  </a:txBody>
                  <a:tcPr/>
                </a:tc>
                <a:tc>
                  <a:txBody>
                    <a:bodyPr/>
                    <a:lstStyle/>
                    <a:p>
                      <a:pPr algn="just"/>
                      <a:r>
                        <a:rPr lang="en-GB" sz="2000" b="1" kern="1200" dirty="0">
                          <a:solidFill>
                            <a:schemeClr val="dk1"/>
                          </a:solidFill>
                          <a:effectLst/>
                          <a:latin typeface="Arial" panose="020B0604020202020204" pitchFamily="34" charset="0"/>
                          <a:ea typeface="+mn-ea"/>
                          <a:cs typeface="Arial" panose="020B0604020202020204" pitchFamily="34" charset="0"/>
                        </a:rPr>
                        <a:t>IDDRSI Stakeholders remain deeply concerned about the disproportionately low level of funding to protect livelihoods in the region challenged by multiple crises, and this, unfortunately, is resulting in a multi-faceted humanitarian crisis (including water and sanitation, health, food, displacement, protection GBV, etc.) in our region. Member States,</a:t>
                      </a:r>
                      <a:r>
                        <a:rPr lang="en-GB" sz="2000" kern="1200" dirty="0">
                          <a:solidFill>
                            <a:schemeClr val="dk1"/>
                          </a:solidFill>
                          <a:effectLst/>
                          <a:latin typeface="Arial" panose="020B0604020202020204" pitchFamily="34" charset="0"/>
                          <a:ea typeface="+mn-ea"/>
                          <a:cs typeface="Arial" panose="020B0604020202020204" pitchFamily="34" charset="0"/>
                        </a:rPr>
                        <a:t> </a:t>
                      </a:r>
                      <a:r>
                        <a:rPr lang="en-GB" sz="2000" b="1" kern="1200" dirty="0">
                          <a:solidFill>
                            <a:schemeClr val="dk1"/>
                          </a:solidFill>
                          <a:effectLst/>
                          <a:latin typeface="Arial" panose="020B0604020202020204" pitchFamily="34" charset="0"/>
                          <a:ea typeface="+mn-ea"/>
                          <a:cs typeface="Arial" panose="020B0604020202020204" pitchFamily="34" charset="0"/>
                        </a:rPr>
                        <a:t>Partners and the private sector are therefore urged to enhance investment in safeguarding livelihoods and prevent hazards from turning into humanitarian crises.</a:t>
                      </a:r>
                      <a:endParaRPr lang="en-GB" sz="2000" dirty="0">
                        <a:latin typeface="Arial" panose="020B0604020202020204" pitchFamily="34" charset="0"/>
                        <a:cs typeface="Arial" panose="020B0604020202020204" pitchFamily="34" charset="0"/>
                      </a:endParaRPr>
                    </a:p>
                  </a:txBody>
                  <a:tcPr/>
                </a:tc>
                <a:tc>
                  <a:txBody>
                    <a:bodyPr/>
                    <a:lstStyle/>
                    <a:p>
                      <a:pPr algn="just"/>
                      <a:r>
                        <a:rPr lang="en-GB" sz="2000" b="1" i="1" kern="1200" dirty="0">
                          <a:solidFill>
                            <a:schemeClr val="dk1"/>
                          </a:solidFill>
                          <a:effectLst/>
                          <a:latin typeface="Arial" panose="020B0604020202020204" pitchFamily="34" charset="0"/>
                          <a:ea typeface="+mn-ea"/>
                          <a:cs typeface="Arial" panose="020B0604020202020204" pitchFamily="34" charset="0"/>
                        </a:rPr>
                        <a:t>The European Union Delegation in South Sudan has launched a Multiannual Indicative Programme (MIP) for South Sudan for 2021-2027. The cost amounts to €208 million. Priority areas:    </a:t>
                      </a:r>
                      <a:endParaRPr lang="en-GB" sz="2000" b="1" kern="1200" dirty="0">
                        <a:solidFill>
                          <a:schemeClr val="dk1"/>
                        </a:solidFill>
                        <a:effectLst/>
                        <a:latin typeface="Arial" panose="020B0604020202020204" pitchFamily="34" charset="0"/>
                        <a:ea typeface="+mn-ea"/>
                        <a:cs typeface="Arial" panose="020B0604020202020204" pitchFamily="34" charset="0"/>
                      </a:endParaRPr>
                    </a:p>
                    <a:p>
                      <a:pPr algn="just"/>
                      <a:r>
                        <a:rPr lang="en-GB" sz="2000" b="1" i="1" kern="1200" dirty="0">
                          <a:solidFill>
                            <a:schemeClr val="dk1"/>
                          </a:solidFill>
                          <a:effectLst/>
                          <a:latin typeface="Arial" panose="020B0604020202020204" pitchFamily="34" charset="0"/>
                          <a:ea typeface="+mn-ea"/>
                          <a:cs typeface="Arial" panose="020B0604020202020204" pitchFamily="34" charset="0"/>
                        </a:rPr>
                        <a:t>-Green and resilient economy' will address the following interlinked sectors: food and nutrition security, sustainable agriculture and livestock, land, biodiversity and energy efficiency;</a:t>
                      </a:r>
                      <a:endParaRPr lang="en-GB" sz="2000" b="1" kern="1200" dirty="0">
                        <a:solidFill>
                          <a:schemeClr val="dk1"/>
                        </a:solidFill>
                        <a:effectLst/>
                        <a:latin typeface="Arial" panose="020B0604020202020204" pitchFamily="34" charset="0"/>
                        <a:ea typeface="+mn-ea"/>
                        <a:cs typeface="Arial" panose="020B0604020202020204" pitchFamily="34" charset="0"/>
                      </a:endParaRPr>
                    </a:p>
                    <a:p>
                      <a:pPr algn="just"/>
                      <a:r>
                        <a:rPr lang="en-GB" sz="2000" b="1" i="1" kern="1200" dirty="0">
                          <a:solidFill>
                            <a:schemeClr val="dk1"/>
                          </a:solidFill>
                          <a:effectLst/>
                          <a:latin typeface="Arial" panose="020B0604020202020204" pitchFamily="34" charset="0"/>
                          <a:ea typeface="+mn-ea"/>
                          <a:cs typeface="Arial" panose="020B0604020202020204" pitchFamily="34" charset="0"/>
                        </a:rPr>
                        <a:t>-Human development: education and health;</a:t>
                      </a:r>
                      <a:endParaRPr lang="en-GB" sz="2000" b="1" kern="1200" dirty="0">
                        <a:solidFill>
                          <a:schemeClr val="dk1"/>
                        </a:solidFill>
                        <a:effectLst/>
                        <a:latin typeface="Arial" panose="020B0604020202020204" pitchFamily="34" charset="0"/>
                        <a:ea typeface="+mn-ea"/>
                        <a:cs typeface="Arial" panose="020B0604020202020204" pitchFamily="34" charset="0"/>
                      </a:endParaRPr>
                    </a:p>
                    <a:p>
                      <a:pPr algn="just"/>
                      <a:r>
                        <a:rPr lang="en-GB" sz="2000" b="1" i="1" kern="1200" dirty="0">
                          <a:solidFill>
                            <a:schemeClr val="dk1"/>
                          </a:solidFill>
                          <a:effectLst/>
                          <a:latin typeface="Arial" panose="020B0604020202020204" pitchFamily="34" charset="0"/>
                          <a:ea typeface="+mn-ea"/>
                          <a:cs typeface="Arial" panose="020B0604020202020204" pitchFamily="34" charset="0"/>
                        </a:rPr>
                        <a:t>-Good governance, Peace and Rule of Law for a fairer society: peace and reconciliation, access to justice, accountable and inclusive governance and human rights.</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7352526"/>
                  </a:ext>
                </a:extLst>
              </a:tr>
            </a:tbl>
          </a:graphicData>
        </a:graphic>
      </p:graphicFrame>
      <p:pic>
        <p:nvPicPr>
          <p:cNvPr id="4" name="Picture 3">
            <a:extLst>
              <a:ext uri="{FF2B5EF4-FFF2-40B4-BE49-F238E27FC236}">
                <a16:creationId xmlns:a16="http://schemas.microsoft.com/office/drawing/2014/main" id="{D2A08272-5CBA-4CE0-8795-7852F1607CB4}"/>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77530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997A82D-D33F-4DEC-B65C-61B2A384DCF6}"/>
              </a:ext>
            </a:extLst>
          </p:cNvPr>
          <p:cNvGraphicFramePr>
            <a:graphicFrameLocks noGrp="1"/>
          </p:cNvGraphicFramePr>
          <p:nvPr>
            <p:ph idx="1"/>
            <p:extLst>
              <p:ext uri="{D42A27DB-BD31-4B8C-83A1-F6EECF244321}">
                <p14:modId xmlns:p14="http://schemas.microsoft.com/office/powerpoint/2010/main" val="3352494426"/>
              </p:ext>
            </p:extLst>
          </p:nvPr>
        </p:nvGraphicFramePr>
        <p:xfrm>
          <a:off x="838200" y="1477108"/>
          <a:ext cx="10515600" cy="6133369"/>
        </p:xfrm>
        <a:graphic>
          <a:graphicData uri="http://schemas.openxmlformats.org/drawingml/2006/table">
            <a:tbl>
              <a:tblPr firstRow="1" bandRow="1">
                <a:tableStyleId>{5C22544A-7EE6-4342-B048-85BDC9FD1C3A}</a:tableStyleId>
              </a:tblPr>
              <a:tblGrid>
                <a:gridCol w="1004668">
                  <a:extLst>
                    <a:ext uri="{9D8B030D-6E8A-4147-A177-3AD203B41FA5}">
                      <a16:colId xmlns:a16="http://schemas.microsoft.com/office/drawing/2014/main" val="2774967688"/>
                    </a:ext>
                  </a:extLst>
                </a:gridCol>
                <a:gridCol w="4051495">
                  <a:extLst>
                    <a:ext uri="{9D8B030D-6E8A-4147-A177-3AD203B41FA5}">
                      <a16:colId xmlns:a16="http://schemas.microsoft.com/office/drawing/2014/main" val="4131358582"/>
                    </a:ext>
                  </a:extLst>
                </a:gridCol>
                <a:gridCol w="2830537">
                  <a:extLst>
                    <a:ext uri="{9D8B030D-6E8A-4147-A177-3AD203B41FA5}">
                      <a16:colId xmlns:a16="http://schemas.microsoft.com/office/drawing/2014/main" val="18845367"/>
                    </a:ext>
                  </a:extLst>
                </a:gridCol>
                <a:gridCol w="2628900">
                  <a:extLst>
                    <a:ext uri="{9D8B030D-6E8A-4147-A177-3AD203B41FA5}">
                      <a16:colId xmlns:a16="http://schemas.microsoft.com/office/drawing/2014/main" val="4180287319"/>
                    </a:ext>
                  </a:extLst>
                </a:gridCol>
              </a:tblGrid>
              <a:tr h="743275">
                <a:tc gridSpan="4">
                  <a:txBody>
                    <a:bodyPr/>
                    <a:lstStyle/>
                    <a:p>
                      <a:r>
                        <a:rPr lang="en-GB" sz="2000" b="1" u="none" kern="1200" dirty="0">
                          <a:solidFill>
                            <a:schemeClr val="lt1"/>
                          </a:solidFill>
                          <a:effectLst/>
                          <a:latin typeface="Arial" panose="020B0604020202020204" pitchFamily="34" charset="0"/>
                          <a:ea typeface="+mn-ea"/>
                          <a:cs typeface="Arial" panose="020B0604020202020204" pitchFamily="34" charset="0"/>
                        </a:rPr>
                        <a:t>Key  Updates on the Implementation of the Resilience Projects: January 2014 to October 2023:</a:t>
                      </a:r>
                      <a:endParaRPr lang="en-GB" sz="2000" b="1" u="none"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75799286"/>
                  </a:ext>
                </a:extLst>
              </a:tr>
              <a:tr h="420112">
                <a:tc gridSpan="4">
                  <a:txBody>
                    <a:bodyPr/>
                    <a:lstStyle/>
                    <a:p>
                      <a:r>
                        <a:rPr lang="en-GB" sz="2000" b="1" kern="1200" dirty="0">
                          <a:solidFill>
                            <a:schemeClr val="dk1"/>
                          </a:solidFill>
                          <a:effectLst/>
                          <a:latin typeface="Arial" panose="020B0604020202020204" pitchFamily="34" charset="0"/>
                          <a:ea typeface="+mn-ea"/>
                          <a:cs typeface="Arial" panose="020B0604020202020204" pitchFamily="34" charset="0"/>
                        </a:rPr>
                        <a:t>PIA 1: Natural Resources and Environment Management</a:t>
                      </a:r>
                      <a:endParaRPr lang="en-GB" sz="20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91084873"/>
                  </a:ext>
                </a:extLst>
              </a:tr>
              <a:tr h="420112">
                <a:tc gridSpan="4">
                  <a:txBody>
                    <a:bodyPr/>
                    <a:lstStyle/>
                    <a:p>
                      <a:pPr algn="ctr"/>
                      <a:r>
                        <a:rPr lang="en-GB" sz="2000" b="1" kern="1200" dirty="0">
                          <a:solidFill>
                            <a:schemeClr val="dk1"/>
                          </a:solidFill>
                          <a:effectLst/>
                          <a:latin typeface="Arial" panose="020B0604020202020204" pitchFamily="34" charset="0"/>
                          <a:ea typeface="+mn-ea"/>
                          <a:cs typeface="Arial" panose="020B0604020202020204" pitchFamily="34" charset="0"/>
                        </a:rPr>
                        <a:t>Major Projects implemented with budget utilisation in USD </a:t>
                      </a:r>
                      <a:endParaRPr lang="en-GB" sz="20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21165453"/>
                  </a:ext>
                </a:extLst>
              </a:tr>
              <a:tr h="393182">
                <a:tc>
                  <a:txBody>
                    <a:bodyPr/>
                    <a:lstStyle/>
                    <a:p>
                      <a:pPr algn="ctr">
                        <a:lnSpc>
                          <a:spcPct val="107000"/>
                        </a:lnSpc>
                        <a:spcAft>
                          <a:spcPts val="800"/>
                        </a:spcAft>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Title of Project</a:t>
                      </a:r>
                      <a:endPar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Duration of the Project</a:t>
                      </a:r>
                      <a:endPar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Utilised Budget (USD)</a:t>
                      </a:r>
                      <a:endParaRPr lang="en-GB"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97104845"/>
                  </a:ext>
                </a:extLst>
              </a:tr>
              <a:tr h="666457">
                <a:tc>
                  <a:txBody>
                    <a:bodyPr/>
                    <a:lstStyle/>
                    <a:p>
                      <a:pPr marL="342900" lvl="0" indent="-342900" algn="ctr" rtl="0">
                        <a:lnSpc>
                          <a:spcPct val="107000"/>
                        </a:lnSpc>
                        <a:spcAft>
                          <a:spcPts val="800"/>
                        </a:spcAft>
                        <a:buFont typeface="+mj-lt"/>
                        <a:buAutoNum type="arabicPeriod"/>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Irrigation Development Master Plan (IDMP)</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2012/2015</a:t>
                      </a:r>
                    </a:p>
                  </a:txBody>
                  <a:tcPr marL="68580" marR="68580" marT="0" marB="0"/>
                </a:tc>
                <a:tc>
                  <a:txBody>
                    <a:bodyPr/>
                    <a:lstStyle/>
                    <a:p>
                      <a:pPr algn="ct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9.5 million</a:t>
                      </a:r>
                    </a:p>
                  </a:txBody>
                  <a:tcPr marL="68580" marR="68580" marT="0" marB="0"/>
                </a:tc>
                <a:extLst>
                  <a:ext uri="{0D108BD9-81ED-4DB2-BD59-A6C34878D82A}">
                    <a16:rowId xmlns:a16="http://schemas.microsoft.com/office/drawing/2014/main" val="2326943461"/>
                  </a:ext>
                </a:extLst>
              </a:tr>
              <a:tr h="1358026">
                <a:tc>
                  <a:txBody>
                    <a:bodyPr/>
                    <a:lstStyle/>
                    <a:p>
                      <a:pPr marL="0" lvl="0" indent="0" algn="ctr" rtl="0">
                        <a:lnSpc>
                          <a:spcPct val="107000"/>
                        </a:lnSpc>
                        <a:spcAft>
                          <a:spcPts val="800"/>
                        </a:spcAft>
                        <a:buFont typeface="+mj-lt"/>
                        <a:buNone/>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2. </a:t>
                      </a:r>
                    </a:p>
                  </a:txBody>
                  <a:tcPr marL="68580" marR="68580" marT="0" marB="0"/>
                </a:tc>
                <a:tc>
                  <a:txBody>
                    <a:bodyPr/>
                    <a:lstStyle/>
                    <a:p>
                      <a:pPr>
                        <a:lnSpc>
                          <a:spcPct val="107000"/>
                        </a:lnSpc>
                        <a:spcAft>
                          <a:spcPts val="800"/>
                        </a:spcAft>
                      </a:pPr>
                      <a:r>
                        <a:rPr lang="en-US" sz="2000" b="1" kern="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Building Resilience for Food and Nutrition Security in the Horn of Africa (BREFONS)- South Sudan Component</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2022-2027</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26.37 million</a:t>
                      </a:r>
                    </a:p>
                  </a:txBody>
                  <a:tcPr marL="68580" marR="68580" marT="0" marB="0"/>
                </a:tc>
                <a:extLst>
                  <a:ext uri="{0D108BD9-81ED-4DB2-BD59-A6C34878D82A}">
                    <a16:rowId xmlns:a16="http://schemas.microsoft.com/office/drawing/2014/main" val="2327590575"/>
                  </a:ext>
                </a:extLst>
              </a:tr>
              <a:tr h="1119963">
                <a:tc>
                  <a:txBody>
                    <a:bodyPr/>
                    <a:lstStyle/>
                    <a:p>
                      <a:pPr marL="0" lvl="0" indent="0" algn="ctr" rtl="0">
                        <a:lnSpc>
                          <a:spcPct val="107000"/>
                        </a:lnSpc>
                        <a:spcAft>
                          <a:spcPts val="800"/>
                        </a:spcAft>
                        <a:buFont typeface="+mj-lt"/>
                        <a:buNone/>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3. </a:t>
                      </a:r>
                    </a:p>
                  </a:txBody>
                  <a:tcPr marL="68580" marR="68580" marT="0" marB="0"/>
                </a:tc>
                <a:tc>
                  <a:txBody>
                    <a:bodyPr/>
                    <a:lstStyle/>
                    <a:p>
                      <a:pP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Regional Climate Resilience Program (RCRP) 		</a:t>
                      </a:r>
                    </a:p>
                    <a:p>
                      <a:pP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2023/2028</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215 million</a:t>
                      </a:r>
                    </a:p>
                  </a:txBody>
                  <a:tcPr marL="68580" marR="68580" marT="0" marB="0"/>
                </a:tc>
                <a:extLst>
                  <a:ext uri="{0D108BD9-81ED-4DB2-BD59-A6C34878D82A}">
                    <a16:rowId xmlns:a16="http://schemas.microsoft.com/office/drawing/2014/main" val="2742152137"/>
                  </a:ext>
                </a:extLst>
              </a:tr>
              <a:tr h="1012242">
                <a:tc>
                  <a:txBody>
                    <a:bodyPr/>
                    <a:lstStyle/>
                    <a:p>
                      <a:pPr marL="0" lvl="0" indent="0" algn="ctr" rtl="0">
                        <a:lnSpc>
                          <a:spcPct val="107000"/>
                        </a:lnSpc>
                        <a:spcAft>
                          <a:spcPts val="800"/>
                        </a:spcAft>
                        <a:buFont typeface="+mj-lt"/>
                        <a:buNone/>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p>
                  </a:txBody>
                  <a:tcPr marL="68580" marR="68580" marT="0" marB="0"/>
                </a:tc>
                <a:tc>
                  <a:txBody>
                    <a:bodyPr/>
                    <a:lstStyle/>
                    <a:p>
                      <a:pP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Strategic Water Supply and Sanitation Improvement Project (SWSSIP)</a:t>
                      </a:r>
                    </a:p>
                  </a:txBody>
                  <a:tcPr marL="68580" marR="68580" marT="0" marB="0"/>
                </a:tc>
                <a:tc>
                  <a:txBody>
                    <a:bodyPr/>
                    <a:lstStyle/>
                    <a:p>
                      <a:pPr algn="ct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2019/2024</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19.621million</a:t>
                      </a:r>
                    </a:p>
                  </a:txBody>
                  <a:tcPr marL="68580" marR="68580" marT="0" marB="0"/>
                </a:tc>
                <a:extLst>
                  <a:ext uri="{0D108BD9-81ED-4DB2-BD59-A6C34878D82A}">
                    <a16:rowId xmlns:a16="http://schemas.microsoft.com/office/drawing/2014/main" val="2779848365"/>
                  </a:ext>
                </a:extLst>
              </a:tr>
            </a:tbl>
          </a:graphicData>
        </a:graphic>
      </p:graphicFrame>
      <p:pic>
        <p:nvPicPr>
          <p:cNvPr id="5" name="Picture 4">
            <a:extLst>
              <a:ext uri="{FF2B5EF4-FFF2-40B4-BE49-F238E27FC236}">
                <a16:creationId xmlns:a16="http://schemas.microsoft.com/office/drawing/2014/main" id="{A5055221-A106-4105-BA27-F98BFD2FA923}"/>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27486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055221-A106-4105-BA27-F98BFD2FA923}"/>
              </a:ext>
            </a:extLst>
          </p:cNvPr>
          <p:cNvPicPr>
            <a:picLocks noChangeAspect="1"/>
          </p:cNvPicPr>
          <p:nvPr/>
        </p:nvPicPr>
        <p:blipFill>
          <a:blip r:embed="rId2"/>
          <a:stretch>
            <a:fillRect/>
          </a:stretch>
        </p:blipFill>
        <p:spPr>
          <a:xfrm>
            <a:off x="1533379" y="492370"/>
            <a:ext cx="1575582" cy="661181"/>
          </a:xfrm>
          <a:prstGeom prst="rect">
            <a:avLst/>
          </a:prstGeom>
        </p:spPr>
      </p:pic>
      <p:pic>
        <p:nvPicPr>
          <p:cNvPr id="7" name="Content Placeholder 6">
            <a:extLst>
              <a:ext uri="{FF2B5EF4-FFF2-40B4-BE49-F238E27FC236}">
                <a16:creationId xmlns:a16="http://schemas.microsoft.com/office/drawing/2014/main" id="{29F1E697-9F3A-4E61-A322-0402A421A547}"/>
              </a:ext>
            </a:extLst>
          </p:cNvPr>
          <p:cNvPicPr>
            <a:picLocks noGrp="1" noChangeAspect="1"/>
          </p:cNvPicPr>
          <p:nvPr>
            <p:ph idx="1"/>
          </p:nvPr>
        </p:nvPicPr>
        <p:blipFill>
          <a:blip r:embed="rId3"/>
          <a:stretch>
            <a:fillRect/>
          </a:stretch>
        </p:blipFill>
        <p:spPr>
          <a:xfrm>
            <a:off x="731520" y="1772529"/>
            <a:ext cx="4937760" cy="4515730"/>
          </a:xfrm>
          <a:prstGeom prst="rect">
            <a:avLst/>
          </a:prstGeom>
        </p:spPr>
      </p:pic>
      <p:pic>
        <p:nvPicPr>
          <p:cNvPr id="8" name="Picture 7">
            <a:extLst>
              <a:ext uri="{FF2B5EF4-FFF2-40B4-BE49-F238E27FC236}">
                <a16:creationId xmlns:a16="http://schemas.microsoft.com/office/drawing/2014/main" id="{BD47A428-6B5F-43E7-8842-6842B499548D}"/>
              </a:ext>
            </a:extLst>
          </p:cNvPr>
          <p:cNvPicPr>
            <a:picLocks noChangeAspect="1"/>
          </p:cNvPicPr>
          <p:nvPr/>
        </p:nvPicPr>
        <p:blipFill>
          <a:blip r:embed="rId4"/>
          <a:stretch>
            <a:fillRect/>
          </a:stretch>
        </p:blipFill>
        <p:spPr>
          <a:xfrm>
            <a:off x="6096000" y="1772529"/>
            <a:ext cx="4975274" cy="4515729"/>
          </a:xfrm>
          <a:prstGeom prst="rect">
            <a:avLst/>
          </a:prstGeom>
        </p:spPr>
      </p:pic>
    </p:spTree>
    <p:extLst>
      <p:ext uri="{BB962C8B-B14F-4D97-AF65-F5344CB8AC3E}">
        <p14:creationId xmlns:p14="http://schemas.microsoft.com/office/powerpoint/2010/main" val="375024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9887C52-2F28-4FAC-9A96-D9BF1BD45306}"/>
              </a:ext>
            </a:extLst>
          </p:cNvPr>
          <p:cNvGraphicFramePr>
            <a:graphicFrameLocks noGrp="1"/>
          </p:cNvGraphicFramePr>
          <p:nvPr>
            <p:ph idx="1"/>
            <p:extLst>
              <p:ext uri="{D42A27DB-BD31-4B8C-83A1-F6EECF244321}">
                <p14:modId xmlns:p14="http://schemas.microsoft.com/office/powerpoint/2010/main" val="3112111619"/>
              </p:ext>
            </p:extLst>
          </p:nvPr>
        </p:nvGraphicFramePr>
        <p:xfrm>
          <a:off x="838200" y="1825625"/>
          <a:ext cx="10515596" cy="6073205"/>
        </p:xfrm>
        <a:graphic>
          <a:graphicData uri="http://schemas.openxmlformats.org/drawingml/2006/table">
            <a:tbl>
              <a:tblPr firstRow="1" bandRow="1">
                <a:tableStyleId>{5C22544A-7EE6-4342-B048-85BDC9FD1C3A}</a:tableStyleId>
              </a:tblPr>
              <a:tblGrid>
                <a:gridCol w="1651782">
                  <a:extLst>
                    <a:ext uri="{9D8B030D-6E8A-4147-A177-3AD203B41FA5}">
                      <a16:colId xmlns:a16="http://schemas.microsoft.com/office/drawing/2014/main" val="3610087433"/>
                    </a:ext>
                  </a:extLst>
                </a:gridCol>
                <a:gridCol w="1477107">
                  <a:extLst>
                    <a:ext uri="{9D8B030D-6E8A-4147-A177-3AD203B41FA5}">
                      <a16:colId xmlns:a16="http://schemas.microsoft.com/office/drawing/2014/main" val="3753980183"/>
                    </a:ext>
                  </a:extLst>
                </a:gridCol>
                <a:gridCol w="1377795">
                  <a:extLst>
                    <a:ext uri="{9D8B030D-6E8A-4147-A177-3AD203B41FA5}">
                      <a16:colId xmlns:a16="http://schemas.microsoft.com/office/drawing/2014/main" val="167151762"/>
                    </a:ext>
                  </a:extLst>
                </a:gridCol>
                <a:gridCol w="1502228">
                  <a:extLst>
                    <a:ext uri="{9D8B030D-6E8A-4147-A177-3AD203B41FA5}">
                      <a16:colId xmlns:a16="http://schemas.microsoft.com/office/drawing/2014/main" val="729736760"/>
                    </a:ext>
                  </a:extLst>
                </a:gridCol>
                <a:gridCol w="1621639">
                  <a:extLst>
                    <a:ext uri="{9D8B030D-6E8A-4147-A177-3AD203B41FA5}">
                      <a16:colId xmlns:a16="http://schemas.microsoft.com/office/drawing/2014/main" val="4107797439"/>
                    </a:ext>
                  </a:extLst>
                </a:gridCol>
                <a:gridCol w="1382817">
                  <a:extLst>
                    <a:ext uri="{9D8B030D-6E8A-4147-A177-3AD203B41FA5}">
                      <a16:colId xmlns:a16="http://schemas.microsoft.com/office/drawing/2014/main" val="4293458763"/>
                    </a:ext>
                  </a:extLst>
                </a:gridCol>
                <a:gridCol w="1502228">
                  <a:extLst>
                    <a:ext uri="{9D8B030D-6E8A-4147-A177-3AD203B41FA5}">
                      <a16:colId xmlns:a16="http://schemas.microsoft.com/office/drawing/2014/main" val="2277616877"/>
                    </a:ext>
                  </a:extLst>
                </a:gridCol>
              </a:tblGrid>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none" kern="1200" dirty="0">
                          <a:solidFill>
                            <a:schemeClr val="lt1"/>
                          </a:solidFill>
                          <a:effectLst/>
                          <a:latin typeface="Arial" panose="020B0604020202020204" pitchFamily="34" charset="0"/>
                          <a:ea typeface="+mn-ea"/>
                          <a:cs typeface="Arial" panose="020B0604020202020204" pitchFamily="34" charset="0"/>
                        </a:rPr>
                        <a:t>Key Updates on the Implementation of the Resilience Projects: January 2014 to October 2023:</a:t>
                      </a:r>
                      <a:endParaRPr lang="en-GB" sz="2000" b="1" u="none" dirty="0">
                        <a:latin typeface="Arial" panose="020B0604020202020204" pitchFamily="34" charset="0"/>
                        <a:cs typeface="Arial" panose="020B0604020202020204" pitchFamily="34" charset="0"/>
                      </a:endParaRPr>
                    </a:p>
                    <a:p>
                      <a:endParaRPr lang="en-GB" sz="20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54275398"/>
                  </a:ext>
                </a:extLst>
              </a:tr>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PIA 1: Natural Resources and Environment Management</a:t>
                      </a:r>
                      <a:endParaRPr lang="en-GB" sz="18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153255545"/>
                  </a:ext>
                </a:extLst>
              </a:tr>
              <a:tr h="370840">
                <a:tc gridSpan="7">
                  <a:txBody>
                    <a:bodyPr/>
                    <a:lstStyle/>
                    <a:p>
                      <a:r>
                        <a:rPr lang="en-GB" sz="1800" b="1" kern="1200" dirty="0">
                          <a:solidFill>
                            <a:schemeClr val="dk1"/>
                          </a:solidFill>
                          <a:effectLst/>
                          <a:latin typeface="Arial" panose="020B0604020202020204" pitchFamily="34" charset="0"/>
                          <a:ea typeface="+mn-ea"/>
                          <a:cs typeface="Arial" panose="020B0604020202020204" pitchFamily="34" charset="0"/>
                        </a:rPr>
                        <a:t>Volume of Fresh Water Harvested and Stored, and Groundwater Utilized in South Sudan:</a:t>
                      </a:r>
                      <a:endParaRPr lang="en-GB" sz="18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08105562"/>
                  </a:ext>
                </a:extLst>
              </a:tr>
              <a:tr h="370840">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INDICATORS</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BASELINES</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2013/2014</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2014/2019</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2019/2023</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CUMULATIVE</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TAREGETS</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CUMULATIVE</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p>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a:t>
                      </a:r>
                    </a:p>
                  </a:txBody>
                  <a:tcPr marL="68580" marR="68580" marT="0" marB="0"/>
                </a:tc>
                <a:tc>
                  <a:txBody>
                    <a:bodyPr/>
                    <a:lstStyle/>
                    <a:p>
                      <a:pPr algn="ctr">
                        <a:lnSpc>
                          <a:spcPct val="107000"/>
                        </a:lnSpc>
                        <a:spcAft>
                          <a:spcPts val="800"/>
                        </a:spcAft>
                      </a:pPr>
                      <a:r>
                        <a:rPr lang="en-GB" sz="18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 PERFORMANCE</a:t>
                      </a:r>
                    </a:p>
                  </a:txBody>
                  <a:tcPr marL="68580" marR="68580" marT="0" marB="0"/>
                </a:tc>
                <a:extLst>
                  <a:ext uri="{0D108BD9-81ED-4DB2-BD59-A6C34878D82A}">
                    <a16:rowId xmlns:a16="http://schemas.microsoft.com/office/drawing/2014/main" val="3681104417"/>
                  </a:ext>
                </a:extLst>
              </a:tr>
              <a:tr h="370840">
                <a:tc>
                  <a:txBody>
                    <a:bodyPr/>
                    <a:lstStyle/>
                    <a:p>
                      <a:pP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Increased volume of fresh water harvested and stored</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5,915,000</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5,622,200</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7,135,000</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5,622,200</a:t>
                      </a: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78.8</a:t>
                      </a:r>
                    </a:p>
                  </a:txBody>
                  <a:tcPr marL="68580" marR="68580" marT="0" marB="0"/>
                </a:tc>
                <a:extLst>
                  <a:ext uri="{0D108BD9-81ED-4DB2-BD59-A6C34878D82A}">
                    <a16:rowId xmlns:a16="http://schemas.microsoft.com/office/drawing/2014/main" val="1710289666"/>
                  </a:ext>
                </a:extLst>
              </a:tr>
              <a:tr h="370840">
                <a:tc>
                  <a:txBody>
                    <a:bodyPr/>
                    <a:lstStyle/>
                    <a:p>
                      <a:pP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07000"/>
                        </a:lnSpc>
                        <a:spcAft>
                          <a:spcPts val="800"/>
                        </a:spcAft>
                      </a:pP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07000"/>
                        </a:lnSpc>
                        <a:spcAft>
                          <a:spcPts val="800"/>
                        </a:spcAft>
                      </a:pP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07000"/>
                        </a:lnSpc>
                        <a:spcAft>
                          <a:spcPts val="800"/>
                        </a:spcAft>
                      </a:pP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4121986274"/>
                  </a:ext>
                </a:extLst>
              </a:tr>
              <a:tr h="370840">
                <a:tc>
                  <a:txBody>
                    <a:bodyPr/>
                    <a:lstStyle/>
                    <a:p>
                      <a:pPr>
                        <a:lnSpc>
                          <a:spcPct val="107000"/>
                        </a:lnSpc>
                        <a:spcAft>
                          <a:spcPts val="800"/>
                        </a:spcAft>
                      </a:pP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Proportion of groundwater utilized</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2,190,000</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2,190,000</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293911004"/>
                  </a:ext>
                </a:extLst>
              </a:tr>
            </a:tbl>
          </a:graphicData>
        </a:graphic>
      </p:graphicFrame>
      <p:pic>
        <p:nvPicPr>
          <p:cNvPr id="5" name="Picture 4">
            <a:extLst>
              <a:ext uri="{FF2B5EF4-FFF2-40B4-BE49-F238E27FC236}">
                <a16:creationId xmlns:a16="http://schemas.microsoft.com/office/drawing/2014/main" id="{0CAB1AEF-8503-482A-87D9-792F160FF606}"/>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185376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CD117E0-3B5F-4B78-BA97-D0E5F4B68AAA}"/>
              </a:ext>
            </a:extLst>
          </p:cNvPr>
          <p:cNvGraphicFramePr>
            <a:graphicFrameLocks noGrp="1"/>
          </p:cNvGraphicFramePr>
          <p:nvPr>
            <p:ph idx="1"/>
            <p:extLst>
              <p:ext uri="{D42A27DB-BD31-4B8C-83A1-F6EECF244321}">
                <p14:modId xmlns:p14="http://schemas.microsoft.com/office/powerpoint/2010/main" val="1106593467"/>
              </p:ext>
            </p:extLst>
          </p:nvPr>
        </p:nvGraphicFramePr>
        <p:xfrm>
          <a:off x="562708" y="1867828"/>
          <a:ext cx="10608210" cy="6050154"/>
        </p:xfrm>
        <a:graphic>
          <a:graphicData uri="http://schemas.openxmlformats.org/drawingml/2006/table">
            <a:tbl>
              <a:tblPr firstRow="1" bandRow="1">
                <a:tableStyleId>{5C22544A-7EE6-4342-B048-85BDC9FD1C3A}</a:tableStyleId>
              </a:tblPr>
              <a:tblGrid>
                <a:gridCol w="2532184">
                  <a:extLst>
                    <a:ext uri="{9D8B030D-6E8A-4147-A177-3AD203B41FA5}">
                      <a16:colId xmlns:a16="http://schemas.microsoft.com/office/drawing/2014/main" val="1009234543"/>
                    </a:ext>
                  </a:extLst>
                </a:gridCol>
                <a:gridCol w="1167619">
                  <a:extLst>
                    <a:ext uri="{9D8B030D-6E8A-4147-A177-3AD203B41FA5}">
                      <a16:colId xmlns:a16="http://schemas.microsoft.com/office/drawing/2014/main" val="2448074306"/>
                    </a:ext>
                  </a:extLst>
                </a:gridCol>
                <a:gridCol w="1111347">
                  <a:extLst>
                    <a:ext uri="{9D8B030D-6E8A-4147-A177-3AD203B41FA5}">
                      <a16:colId xmlns:a16="http://schemas.microsoft.com/office/drawing/2014/main" val="4203955285"/>
                    </a:ext>
                  </a:extLst>
                </a:gridCol>
                <a:gridCol w="1561514">
                  <a:extLst>
                    <a:ext uri="{9D8B030D-6E8A-4147-A177-3AD203B41FA5}">
                      <a16:colId xmlns:a16="http://schemas.microsoft.com/office/drawing/2014/main" val="3280523363"/>
                    </a:ext>
                  </a:extLst>
                </a:gridCol>
                <a:gridCol w="1378634">
                  <a:extLst>
                    <a:ext uri="{9D8B030D-6E8A-4147-A177-3AD203B41FA5}">
                      <a16:colId xmlns:a16="http://schemas.microsoft.com/office/drawing/2014/main" val="4180536282"/>
                    </a:ext>
                  </a:extLst>
                </a:gridCol>
                <a:gridCol w="1463040">
                  <a:extLst>
                    <a:ext uri="{9D8B030D-6E8A-4147-A177-3AD203B41FA5}">
                      <a16:colId xmlns:a16="http://schemas.microsoft.com/office/drawing/2014/main" val="3473766023"/>
                    </a:ext>
                  </a:extLst>
                </a:gridCol>
                <a:gridCol w="1393872">
                  <a:extLst>
                    <a:ext uri="{9D8B030D-6E8A-4147-A177-3AD203B41FA5}">
                      <a16:colId xmlns:a16="http://schemas.microsoft.com/office/drawing/2014/main" val="1820180284"/>
                    </a:ext>
                  </a:extLst>
                </a:gridCol>
              </a:tblGrid>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200" dirty="0">
                          <a:solidFill>
                            <a:schemeClr val="lt1"/>
                          </a:solidFill>
                          <a:effectLst/>
                          <a:latin typeface="Arial" panose="020B0604020202020204" pitchFamily="34" charset="0"/>
                          <a:ea typeface="+mn-ea"/>
                          <a:cs typeface="Arial" panose="020B0604020202020204" pitchFamily="34" charset="0"/>
                        </a:rPr>
                        <a:t>Key Updates on the Implementation of the Resilience Projects: January 2014 to October 2023:</a:t>
                      </a:r>
                      <a:endParaRPr lang="en-GB" sz="1800" b="1" u="none"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625938527"/>
                  </a:ext>
                </a:extLst>
              </a:tr>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PIA 1: Natural Resources and Environment Management</a:t>
                      </a:r>
                      <a:endParaRPr lang="en-GB" sz="18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229087116"/>
                  </a:ext>
                </a:extLst>
              </a:tr>
              <a:tr h="370840">
                <a:tc gridSpan="7">
                  <a:txBody>
                    <a:bodyPr/>
                    <a:lstStyle/>
                    <a:p>
                      <a:r>
                        <a:rPr lang="en-GB" sz="1800" b="1" kern="1200" dirty="0">
                          <a:solidFill>
                            <a:schemeClr val="dk1"/>
                          </a:solidFill>
                          <a:effectLst/>
                          <a:latin typeface="Arial" panose="020B0604020202020204" pitchFamily="34" charset="0"/>
                          <a:ea typeface="+mn-ea"/>
                          <a:cs typeface="Arial" panose="020B0604020202020204" pitchFamily="34" charset="0"/>
                        </a:rPr>
                        <a:t>National Policies, Biodiversity, and Sustainable Forest Management</a:t>
                      </a:r>
                      <a:endParaRPr lang="en-GB" sz="18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95447897"/>
                  </a:ext>
                </a:extLst>
              </a:tr>
              <a:tr h="370840">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BASELINES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2013/2014</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2014/2019</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2019/2023</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CUMULATIVE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TAREGETS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CUMULATIVE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 PERFORMANCE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1810585"/>
                  </a:ext>
                </a:extLst>
              </a:tr>
              <a:tr h="370840">
                <a:tc>
                  <a:txBody>
                    <a:bodyPr/>
                    <a:lstStyle/>
                    <a:p>
                      <a:pP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 of states domesticating National Policies on ecosystems services enhanced</a:t>
                      </a: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p>
                      <a:pPr algn="ct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300%</a:t>
                      </a:r>
                    </a:p>
                  </a:txBody>
                  <a:tcPr marL="68580" marR="68580" marT="0" marB="0"/>
                </a:tc>
                <a:extLst>
                  <a:ext uri="{0D108BD9-81ED-4DB2-BD59-A6C34878D82A}">
                    <a16:rowId xmlns:a16="http://schemas.microsoft.com/office/drawing/2014/main" val="557422514"/>
                  </a:ext>
                </a:extLst>
              </a:tr>
              <a:tr h="370840">
                <a:tc>
                  <a:txBody>
                    <a:bodyPr/>
                    <a:lstStyle/>
                    <a:p>
                      <a:pP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Proportion of important cross-border biodiversity (land/river </a:t>
                      </a:r>
                      <a:r>
                        <a:rPr lang="en-GB" sz="16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scapes</a:t>
                      </a: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that are covered by protected areas</a:t>
                      </a: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83,954</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1,230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0755764"/>
                  </a:ext>
                </a:extLst>
              </a:tr>
              <a:tr h="370840">
                <a:tc>
                  <a:txBody>
                    <a:bodyPr/>
                    <a:lstStyle/>
                    <a:p>
                      <a:pP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Area (ha) of land formally established as protected areas</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1,100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640,000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3300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0.5%</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9943801"/>
                  </a:ext>
                </a:extLst>
              </a:tr>
              <a:tr h="370840">
                <a:tc>
                  <a:txBody>
                    <a:bodyPr/>
                    <a:lstStyle/>
                    <a:p>
                      <a:pPr>
                        <a:lnSpc>
                          <a:spcPct val="107000"/>
                        </a:lnSpc>
                        <a:spcAft>
                          <a:spcPts val="80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Of forest area under sustainable forest management (hectares)</a:t>
                      </a: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190,429</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190,429</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190,429</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640 ,000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471,281</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73%</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6729568"/>
                  </a:ext>
                </a:extLst>
              </a:tr>
            </a:tbl>
          </a:graphicData>
        </a:graphic>
      </p:graphicFrame>
      <p:pic>
        <p:nvPicPr>
          <p:cNvPr id="4" name="Picture 3">
            <a:extLst>
              <a:ext uri="{FF2B5EF4-FFF2-40B4-BE49-F238E27FC236}">
                <a16:creationId xmlns:a16="http://schemas.microsoft.com/office/drawing/2014/main" id="{379A9E61-9189-419C-9F86-75ADC737A1EB}"/>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210766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A9E61-9189-419C-9F86-75ADC737A1EB}"/>
              </a:ext>
            </a:extLst>
          </p:cNvPr>
          <p:cNvPicPr>
            <a:picLocks noChangeAspect="1"/>
          </p:cNvPicPr>
          <p:nvPr/>
        </p:nvPicPr>
        <p:blipFill>
          <a:blip r:embed="rId2"/>
          <a:stretch>
            <a:fillRect/>
          </a:stretch>
        </p:blipFill>
        <p:spPr>
          <a:xfrm>
            <a:off x="1533379" y="492370"/>
            <a:ext cx="1575582" cy="661181"/>
          </a:xfrm>
          <a:prstGeom prst="rect">
            <a:avLst/>
          </a:prstGeom>
        </p:spPr>
      </p:pic>
      <p:sp>
        <p:nvSpPr>
          <p:cNvPr id="3" name="Content Placeholder 2">
            <a:extLst>
              <a:ext uri="{FF2B5EF4-FFF2-40B4-BE49-F238E27FC236}">
                <a16:creationId xmlns:a16="http://schemas.microsoft.com/office/drawing/2014/main" id="{812B20B8-F20A-4664-B9B0-140C946B30E3}"/>
              </a:ext>
            </a:extLst>
          </p:cNvPr>
          <p:cNvSpPr>
            <a:spLocks noGrp="1"/>
          </p:cNvSpPr>
          <p:nvPr>
            <p:ph idx="1"/>
          </p:nvPr>
        </p:nvSpPr>
        <p:spPr>
          <a:xfrm>
            <a:off x="838200" y="1688124"/>
            <a:ext cx="10866120" cy="4677506"/>
          </a:xfrm>
        </p:spPr>
        <p:txBody>
          <a:bodyPr>
            <a:normAutofit lnSpcReduction="10000"/>
          </a:bodyPr>
          <a:lstStyle/>
          <a:p>
            <a:pPr marL="0" indent="0">
              <a:buNone/>
            </a:pPr>
            <a:endParaRPr lang="en-GB" dirty="0"/>
          </a:p>
          <a:p>
            <a:pPr marL="0" indent="0" algn="just">
              <a:buNone/>
            </a:pPr>
            <a:r>
              <a:rPr lang="en-GB" b="1" dirty="0">
                <a:latin typeface="Arial" panose="020B0604020202020204" pitchFamily="34" charset="0"/>
                <a:cs typeface="Arial" panose="020B0604020202020204" pitchFamily="34" charset="0"/>
              </a:rPr>
              <a:t>New Genus of Bat called </a:t>
            </a:r>
            <a:r>
              <a:rPr lang="en-GB" b="1" dirty="0" err="1">
                <a:latin typeface="Arial" panose="020B0604020202020204" pitchFamily="34" charset="0"/>
                <a:cs typeface="Arial" panose="020B0604020202020204" pitchFamily="34" charset="0"/>
              </a:rPr>
              <a:t>Niumbaha</a:t>
            </a:r>
            <a:r>
              <a:rPr lang="en-GB" b="1" dirty="0">
                <a:latin typeface="Arial" panose="020B0604020202020204" pitchFamily="34" charset="0"/>
                <a:cs typeface="Arial" panose="020B0604020202020204" pitchFamily="34" charset="0"/>
              </a:rPr>
              <a:t> superba discovered: </a:t>
            </a:r>
          </a:p>
          <a:p>
            <a:pPr marL="0" indent="0" algn="just">
              <a:buNone/>
            </a:pPr>
            <a:endParaRPr lang="en-GB" b="1"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b="1" dirty="0">
                <a:latin typeface="Arial" panose="020B0604020202020204" pitchFamily="34" charset="0"/>
                <a:cs typeface="Arial" panose="020B0604020202020204" pitchFamily="34" charset="0"/>
              </a:rPr>
              <a:t>An international team of biologists led by Prof </a:t>
            </a:r>
            <a:r>
              <a:rPr lang="en-GB" b="1" dirty="0" err="1">
                <a:latin typeface="Arial" panose="020B0604020202020204" pitchFamily="34" charset="0"/>
                <a:cs typeface="Arial" panose="020B0604020202020204" pitchFamily="34" charset="0"/>
              </a:rPr>
              <a:t>DeeAnn</a:t>
            </a:r>
            <a:r>
              <a:rPr lang="en-GB" b="1" dirty="0">
                <a:latin typeface="Arial" panose="020B0604020202020204" pitchFamily="34" charset="0"/>
                <a:cs typeface="Arial" panose="020B0604020202020204" pitchFamily="34" charset="0"/>
              </a:rPr>
              <a:t> Reeder from Bucknell University, Pennsylvania, and Dr Adrian Garside from Fauna &amp; Flora International had described a new genus of bat after discovering a rare specimen in </a:t>
            </a:r>
            <a:r>
              <a:rPr lang="en-GB" b="1">
                <a:latin typeface="Arial" panose="020B0604020202020204" pitchFamily="34" charset="0"/>
                <a:cs typeface="Arial" panose="020B0604020202020204" pitchFamily="34" charset="0"/>
              </a:rPr>
              <a:t>Yambio, South </a:t>
            </a:r>
            <a:r>
              <a:rPr lang="en-GB" b="1" dirty="0">
                <a:latin typeface="Arial" panose="020B0604020202020204" pitchFamily="34" charset="0"/>
                <a:cs typeface="Arial" panose="020B0604020202020204" pitchFamily="34" charset="0"/>
              </a:rPr>
              <a:t>Sudan in 2013 (Images below). </a:t>
            </a:r>
          </a:p>
          <a:p>
            <a:pPr algn="just">
              <a:buFont typeface="Wingdings" panose="05000000000000000000" pitchFamily="2" charset="2"/>
              <a:buChar char="q"/>
            </a:pPr>
            <a:r>
              <a:rPr lang="en-GB" b="1" dirty="0">
                <a:latin typeface="Arial" panose="020B0604020202020204" pitchFamily="34" charset="0"/>
                <a:cs typeface="Arial" panose="020B0604020202020204" pitchFamily="34" charset="0"/>
              </a:rPr>
              <a:t>The discovery is significant because it highlights the biological importance of South Sudan and hints that this new nation has many natural wonders yet to be discovered.</a:t>
            </a:r>
          </a:p>
        </p:txBody>
      </p:sp>
    </p:spTree>
    <p:extLst>
      <p:ext uri="{BB962C8B-B14F-4D97-AF65-F5344CB8AC3E}">
        <p14:creationId xmlns:p14="http://schemas.microsoft.com/office/powerpoint/2010/main" val="162612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A9E61-9189-419C-9F86-75ADC737A1EB}"/>
              </a:ext>
            </a:extLst>
          </p:cNvPr>
          <p:cNvPicPr>
            <a:picLocks noChangeAspect="1"/>
          </p:cNvPicPr>
          <p:nvPr/>
        </p:nvPicPr>
        <p:blipFill>
          <a:blip r:embed="rId2"/>
          <a:stretch>
            <a:fillRect/>
          </a:stretch>
        </p:blipFill>
        <p:spPr>
          <a:xfrm>
            <a:off x="1533379" y="492370"/>
            <a:ext cx="1575582" cy="661181"/>
          </a:xfrm>
          <a:prstGeom prst="rect">
            <a:avLst/>
          </a:prstGeom>
        </p:spPr>
      </p:pic>
      <p:pic>
        <p:nvPicPr>
          <p:cNvPr id="6" name="Content Placeholder 5">
            <a:extLst>
              <a:ext uri="{FF2B5EF4-FFF2-40B4-BE49-F238E27FC236}">
                <a16:creationId xmlns:a16="http://schemas.microsoft.com/office/drawing/2014/main" id="{41D7E2AC-853D-4B37-A9B8-890BD7621957}"/>
              </a:ext>
            </a:extLst>
          </p:cNvPr>
          <p:cNvPicPr>
            <a:picLocks noGrp="1" noChangeAspect="1"/>
          </p:cNvPicPr>
          <p:nvPr>
            <p:ph idx="1"/>
          </p:nvPr>
        </p:nvPicPr>
        <p:blipFill>
          <a:blip r:embed="rId3"/>
          <a:stretch>
            <a:fillRect/>
          </a:stretch>
        </p:blipFill>
        <p:spPr>
          <a:xfrm>
            <a:off x="534571" y="2321169"/>
            <a:ext cx="3413759" cy="3742005"/>
          </a:xfrm>
          <a:prstGeom prst="rect">
            <a:avLst/>
          </a:prstGeom>
        </p:spPr>
      </p:pic>
      <p:pic>
        <p:nvPicPr>
          <p:cNvPr id="7" name="Picture 6">
            <a:extLst>
              <a:ext uri="{FF2B5EF4-FFF2-40B4-BE49-F238E27FC236}">
                <a16:creationId xmlns:a16="http://schemas.microsoft.com/office/drawing/2014/main" id="{03EDF71B-FD43-458C-95BA-59F99C15DB6B}"/>
              </a:ext>
            </a:extLst>
          </p:cNvPr>
          <p:cNvPicPr>
            <a:picLocks noChangeAspect="1"/>
          </p:cNvPicPr>
          <p:nvPr/>
        </p:nvPicPr>
        <p:blipFill>
          <a:blip r:embed="rId4"/>
          <a:stretch>
            <a:fillRect/>
          </a:stretch>
        </p:blipFill>
        <p:spPr>
          <a:xfrm>
            <a:off x="4229686" y="2321170"/>
            <a:ext cx="3451273" cy="3742004"/>
          </a:xfrm>
          <a:prstGeom prst="rect">
            <a:avLst/>
          </a:prstGeom>
        </p:spPr>
      </p:pic>
      <p:pic>
        <p:nvPicPr>
          <p:cNvPr id="9" name="Picture 8">
            <a:extLst>
              <a:ext uri="{FF2B5EF4-FFF2-40B4-BE49-F238E27FC236}">
                <a16:creationId xmlns:a16="http://schemas.microsoft.com/office/drawing/2014/main" id="{5A48A322-6321-4223-9D7F-0DAB4528F88D}"/>
              </a:ext>
            </a:extLst>
          </p:cNvPr>
          <p:cNvPicPr>
            <a:picLocks noChangeAspect="1"/>
          </p:cNvPicPr>
          <p:nvPr/>
        </p:nvPicPr>
        <p:blipFill>
          <a:blip r:embed="rId5"/>
          <a:stretch>
            <a:fillRect/>
          </a:stretch>
        </p:blipFill>
        <p:spPr>
          <a:xfrm>
            <a:off x="7962314" y="2321169"/>
            <a:ext cx="3446583" cy="3742005"/>
          </a:xfrm>
          <a:prstGeom prst="rect">
            <a:avLst/>
          </a:prstGeom>
        </p:spPr>
      </p:pic>
    </p:spTree>
    <p:extLst>
      <p:ext uri="{BB962C8B-B14F-4D97-AF65-F5344CB8AC3E}">
        <p14:creationId xmlns:p14="http://schemas.microsoft.com/office/powerpoint/2010/main" val="35714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74AC66D-934F-4413-B18E-A47591E9EA70}"/>
              </a:ext>
            </a:extLst>
          </p:cNvPr>
          <p:cNvGraphicFramePr>
            <a:graphicFrameLocks noGrp="1"/>
          </p:cNvGraphicFramePr>
          <p:nvPr>
            <p:ph idx="1"/>
            <p:extLst>
              <p:ext uri="{D42A27DB-BD31-4B8C-83A1-F6EECF244321}">
                <p14:modId xmlns:p14="http://schemas.microsoft.com/office/powerpoint/2010/main" val="3225914273"/>
              </p:ext>
            </p:extLst>
          </p:nvPr>
        </p:nvGraphicFramePr>
        <p:xfrm>
          <a:off x="838200" y="1825626"/>
          <a:ext cx="10515600" cy="4839655"/>
        </p:xfrm>
        <a:graphic>
          <a:graphicData uri="http://schemas.openxmlformats.org/drawingml/2006/table">
            <a:tbl>
              <a:tblPr firstRow="1" bandRow="1">
                <a:tableStyleId>{5C22544A-7EE6-4342-B048-85BDC9FD1C3A}</a:tableStyleId>
              </a:tblPr>
              <a:tblGrid>
                <a:gridCol w="1046871">
                  <a:extLst>
                    <a:ext uri="{9D8B030D-6E8A-4147-A177-3AD203B41FA5}">
                      <a16:colId xmlns:a16="http://schemas.microsoft.com/office/drawing/2014/main" val="2460209575"/>
                    </a:ext>
                  </a:extLst>
                </a:gridCol>
                <a:gridCol w="4210929">
                  <a:extLst>
                    <a:ext uri="{9D8B030D-6E8A-4147-A177-3AD203B41FA5}">
                      <a16:colId xmlns:a16="http://schemas.microsoft.com/office/drawing/2014/main" val="1314016892"/>
                    </a:ext>
                  </a:extLst>
                </a:gridCol>
                <a:gridCol w="2628900">
                  <a:extLst>
                    <a:ext uri="{9D8B030D-6E8A-4147-A177-3AD203B41FA5}">
                      <a16:colId xmlns:a16="http://schemas.microsoft.com/office/drawing/2014/main" val="932474050"/>
                    </a:ext>
                  </a:extLst>
                </a:gridCol>
                <a:gridCol w="2628900">
                  <a:extLst>
                    <a:ext uri="{9D8B030D-6E8A-4147-A177-3AD203B41FA5}">
                      <a16:colId xmlns:a16="http://schemas.microsoft.com/office/drawing/2014/main" val="3219270411"/>
                    </a:ext>
                  </a:extLst>
                </a:gridCol>
              </a:tblGrid>
              <a:tr h="69329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none" kern="1200" dirty="0">
                          <a:solidFill>
                            <a:schemeClr val="lt1"/>
                          </a:solidFill>
                          <a:effectLst/>
                          <a:latin typeface="Arial" panose="020B0604020202020204" pitchFamily="34" charset="0"/>
                          <a:ea typeface="+mn-ea"/>
                          <a:cs typeface="Arial" panose="020B0604020202020204" pitchFamily="34" charset="0"/>
                        </a:rPr>
                        <a:t>Updates on the Implementation of the Resilience Projects: January 2014 to October 2023:</a:t>
                      </a:r>
                      <a:endParaRPr lang="en-GB" sz="2000" b="1" u="none"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37188086"/>
                  </a:ext>
                </a:extLst>
              </a:tr>
              <a:tr h="39186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Arial" panose="020B0604020202020204" pitchFamily="34" charset="0"/>
                          <a:ea typeface="+mn-ea"/>
                          <a:cs typeface="Arial" panose="020B0604020202020204" pitchFamily="34" charset="0"/>
                        </a:rPr>
                        <a:t>PIA 2: Market Access, Trade and Financial Services: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386485604"/>
                  </a:ext>
                </a:extLst>
              </a:tr>
              <a:tr h="391863">
                <a:tc gridSpan="4">
                  <a:txBody>
                    <a:bodyPr/>
                    <a:lstStyle/>
                    <a:p>
                      <a:pPr algn="ctr"/>
                      <a:r>
                        <a:rPr lang="en-GB" sz="2000" b="1" kern="1200" dirty="0">
                          <a:solidFill>
                            <a:schemeClr val="dk1"/>
                          </a:solidFill>
                          <a:effectLst/>
                          <a:latin typeface="Arial" panose="020B0604020202020204" pitchFamily="34" charset="0"/>
                          <a:ea typeface="+mn-ea"/>
                          <a:cs typeface="Arial" panose="020B0604020202020204" pitchFamily="34" charset="0"/>
                        </a:rPr>
                        <a:t>Major Projects implemented with budget utilisation in USD </a:t>
                      </a:r>
                      <a:endParaRPr lang="en-GB" sz="2000" b="1"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84179880"/>
                  </a:ext>
                </a:extLst>
              </a:tr>
              <a:tr h="621643">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Title of Project</a:t>
                      </a:r>
                    </a:p>
                  </a:txBody>
                  <a:tcPr marL="68580" marR="68580" marT="0" marB="0"/>
                </a:tc>
                <a:tc>
                  <a:txBody>
                    <a:bodyPr/>
                    <a:lstStyle/>
                    <a:p>
                      <a:pPr algn="ct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Duration of the Project</a:t>
                      </a:r>
                    </a:p>
                  </a:txBody>
                  <a:tcPr marL="68580" marR="68580" marT="0" marB="0"/>
                </a:tc>
                <a:tc>
                  <a:txBody>
                    <a:bodyPr/>
                    <a:lstStyle/>
                    <a:p>
                      <a:pPr algn="ct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Utilised Budget (USD)</a:t>
                      </a:r>
                    </a:p>
                  </a:txBody>
                  <a:tcPr marL="68580" marR="68580" marT="0" marB="0"/>
                </a:tc>
                <a:extLst>
                  <a:ext uri="{0D108BD9-81ED-4DB2-BD59-A6C34878D82A}">
                    <a16:rowId xmlns:a16="http://schemas.microsoft.com/office/drawing/2014/main" val="1961634533"/>
                  </a:ext>
                </a:extLst>
              </a:tr>
              <a:tr h="621643">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Juba-</a:t>
                      </a:r>
                      <a:r>
                        <a:rPr lang="en-GB" sz="2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Terekeka</a:t>
                      </a: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-Rumbek Road</a:t>
                      </a:r>
                    </a:p>
                  </a:txBody>
                  <a:tcPr marL="68580" marR="68580" marT="0" marB="0"/>
                </a:tc>
                <a:tc>
                  <a:txBody>
                    <a:bodyPr/>
                    <a:lstStyle/>
                    <a:p>
                      <a:pPr algn="ct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Mar 2019/ Mar 2022 (36 months)</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1.5 billion</a:t>
                      </a:r>
                    </a:p>
                  </a:txBody>
                  <a:tcPr marL="68580" marR="68580" marT="0" marB="0"/>
                </a:tc>
                <a:extLst>
                  <a:ext uri="{0D108BD9-81ED-4DB2-BD59-A6C34878D82A}">
                    <a16:rowId xmlns:a16="http://schemas.microsoft.com/office/drawing/2014/main" val="1905853288"/>
                  </a:ext>
                </a:extLst>
              </a:tr>
              <a:tr h="722120">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Juba-</a:t>
                      </a:r>
                      <a:r>
                        <a:rPr lang="en-GB" sz="20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Bor</a:t>
                      </a: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Road</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Sep 2019/ Sep 2022</a:t>
                      </a:r>
                    </a:p>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(36 months)</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5.8 billion</a:t>
                      </a:r>
                    </a:p>
                  </a:txBody>
                  <a:tcPr marL="68580" marR="68580" marT="0" marB="0"/>
                </a:tc>
                <a:extLst>
                  <a:ext uri="{0D108BD9-81ED-4DB2-BD59-A6C34878D82A}">
                    <a16:rowId xmlns:a16="http://schemas.microsoft.com/office/drawing/2014/main" val="182420594"/>
                  </a:ext>
                </a:extLst>
              </a:tr>
              <a:tr h="621643">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Bor-Malakal-Renk Road</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Aug 2019/ Aug 2022 (36 months)</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7.8 billion</a:t>
                      </a:r>
                    </a:p>
                  </a:txBody>
                  <a:tcPr marL="68580" marR="68580" marT="0" marB="0"/>
                </a:tc>
                <a:extLst>
                  <a:ext uri="{0D108BD9-81ED-4DB2-BD59-A6C34878D82A}">
                    <a16:rowId xmlns:a16="http://schemas.microsoft.com/office/drawing/2014/main" val="3310661542"/>
                  </a:ext>
                </a:extLst>
              </a:tr>
              <a:tr h="722120">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nSpc>
                          <a:spcPct val="107000"/>
                        </a:lnSpc>
                        <a:spcAft>
                          <a:spcPts val="800"/>
                        </a:spcAft>
                      </a:pP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Juba-Torit-Kapoeta-Nadapal Road</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Jul 2019/ Jul 2022</a:t>
                      </a:r>
                    </a:p>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(36 months)</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5.23 billion</a:t>
                      </a:r>
                    </a:p>
                  </a:txBody>
                  <a:tcPr marL="68580" marR="68580" marT="0" marB="0"/>
                </a:tc>
                <a:extLst>
                  <a:ext uri="{0D108BD9-81ED-4DB2-BD59-A6C34878D82A}">
                    <a16:rowId xmlns:a16="http://schemas.microsoft.com/office/drawing/2014/main" val="2418753704"/>
                  </a:ext>
                </a:extLst>
              </a:tr>
            </a:tbl>
          </a:graphicData>
        </a:graphic>
      </p:graphicFrame>
      <p:pic>
        <p:nvPicPr>
          <p:cNvPr id="4" name="Picture 3">
            <a:extLst>
              <a:ext uri="{FF2B5EF4-FFF2-40B4-BE49-F238E27FC236}">
                <a16:creationId xmlns:a16="http://schemas.microsoft.com/office/drawing/2014/main" id="{EA932E99-135A-4108-B421-123F5F338603}"/>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94542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p:txBody>
          <a:bodyPr>
            <a:normAutofit fontScale="92500" lnSpcReduction="20000"/>
          </a:bodyPr>
          <a:lstStyle/>
          <a:p>
            <a:pPr marL="0" indent="0">
              <a:buNone/>
              <a:defRPr/>
            </a:pPr>
            <a:endParaRPr lang="en-GB" sz="2800" b="1" dirty="0">
              <a:ea typeface="Calibri" panose="020F0502020204030204" pitchFamily="34" charset="0"/>
              <a:cs typeface="Arial" panose="020B0604020202020204" pitchFamily="34" charset="0"/>
            </a:endParaRPr>
          </a:p>
          <a:p>
            <a:pPr>
              <a:buFont typeface="Wingdings" panose="05000000000000000000" pitchFamily="2" charset="2"/>
              <a:buChar char="q"/>
              <a:defRPr/>
            </a:pPr>
            <a:r>
              <a:rPr lang="en-US" sz="3200" b="1" dirty="0">
                <a:solidFill>
                  <a:srgbClr val="C00000"/>
                </a:solidFill>
                <a:latin typeface="Arial" panose="020B0604020202020204" pitchFamily="34" charset="0"/>
                <a:ea typeface="Calibri" panose="020F0502020204030204" pitchFamily="34" charset="0"/>
                <a:cs typeface="Arial" panose="020B0604020202020204" pitchFamily="34" charset="0"/>
              </a:rPr>
              <a:t>PRESENTATION STRUCTURE:</a:t>
            </a:r>
          </a:p>
          <a:p>
            <a:pPr>
              <a:buFont typeface="Wingdings" panose="05000000000000000000" pitchFamily="2" charset="2"/>
              <a:buChar char="Ø"/>
              <a:defRPr/>
            </a:pPr>
            <a:r>
              <a:rPr lang="en-GB" sz="3200" b="1" dirty="0">
                <a:latin typeface="Arial" panose="020B0604020202020204" pitchFamily="34" charset="0"/>
                <a:ea typeface="Calibri" panose="020F0502020204030204" pitchFamily="34" charset="0"/>
                <a:cs typeface="Arial" panose="020B0604020202020204" pitchFamily="34" charset="0"/>
              </a:rPr>
              <a:t>Introduction to South Sudan</a:t>
            </a:r>
          </a:p>
          <a:p>
            <a:pPr>
              <a:buFont typeface="Wingdings" panose="05000000000000000000" pitchFamily="2" charset="2"/>
              <a:buChar char="Ø"/>
              <a:defRPr/>
            </a:pPr>
            <a:r>
              <a:rPr lang="en-GB" sz="3200" b="1" dirty="0">
                <a:latin typeface="Arial" panose="020B0604020202020204" pitchFamily="34" charset="0"/>
                <a:ea typeface="Calibri" panose="020F0502020204030204" pitchFamily="34" charset="0"/>
                <a:cs typeface="Arial" panose="020B0604020202020204" pitchFamily="34" charset="0"/>
              </a:rPr>
              <a:t>Progress on the Implementation of Recommendations of 15</a:t>
            </a:r>
            <a:r>
              <a:rPr lang="en-GB" sz="3200" b="1" baseline="30000" dirty="0">
                <a:latin typeface="Arial" panose="020B0604020202020204" pitchFamily="34" charset="0"/>
                <a:ea typeface="Calibri" panose="020F0502020204030204" pitchFamily="34" charset="0"/>
                <a:cs typeface="Arial" panose="020B0604020202020204" pitchFamily="34" charset="0"/>
              </a:rPr>
              <a:t>th</a:t>
            </a:r>
            <a:r>
              <a:rPr lang="en-GB" sz="3200" b="1" dirty="0">
                <a:latin typeface="Arial" panose="020B0604020202020204" pitchFamily="34" charset="0"/>
                <a:ea typeface="Calibri" panose="020F0502020204030204" pitchFamily="34" charset="0"/>
                <a:cs typeface="Arial" panose="020B0604020202020204" pitchFamily="34" charset="0"/>
              </a:rPr>
              <a:t> IDDRSI PSC </a:t>
            </a:r>
          </a:p>
          <a:p>
            <a:pPr>
              <a:buFont typeface="Wingdings" panose="05000000000000000000" pitchFamily="2" charset="2"/>
              <a:buChar char="Ø"/>
              <a:defRPr/>
            </a:pPr>
            <a:r>
              <a:rPr lang="en-GB" sz="3200" b="1" dirty="0">
                <a:latin typeface="Arial" panose="020B0604020202020204" pitchFamily="34" charset="0"/>
                <a:ea typeface="Calibri" panose="020F0502020204030204" pitchFamily="34" charset="0"/>
                <a:cs typeface="Arial" panose="020B0604020202020204" pitchFamily="34" charset="0"/>
              </a:rPr>
              <a:t>Updates on the Implementation of the  Resilience Projects in South Sudan</a:t>
            </a:r>
          </a:p>
          <a:p>
            <a:pPr>
              <a:buFont typeface="Wingdings" panose="05000000000000000000" pitchFamily="2" charset="2"/>
              <a:buChar char="Ø"/>
              <a:defRPr/>
            </a:pPr>
            <a:r>
              <a:rPr lang="en-GB" sz="3200" b="1" dirty="0">
                <a:latin typeface="Arial" panose="020B0604020202020204" pitchFamily="34" charset="0"/>
                <a:ea typeface="Calibri" panose="020F0502020204030204" pitchFamily="34" charset="0"/>
                <a:cs typeface="Arial" panose="020B0604020202020204" pitchFamily="34" charset="0"/>
              </a:rPr>
              <a:t>Challenges and Lessons Learnt during the Last Ten Years</a:t>
            </a:r>
          </a:p>
          <a:p>
            <a:pPr>
              <a:buFont typeface="Wingdings" panose="05000000000000000000" pitchFamily="2" charset="2"/>
              <a:buChar char="Ø"/>
              <a:defRPr/>
            </a:pPr>
            <a:r>
              <a:rPr lang="en-GB" sz="3200" b="1" dirty="0">
                <a:latin typeface="Arial" panose="020B0604020202020204" pitchFamily="34" charset="0"/>
                <a:ea typeface="Calibri" panose="020F0502020204030204" pitchFamily="34" charset="0"/>
                <a:cs typeface="Arial" panose="020B0604020202020204" pitchFamily="34" charset="0"/>
              </a:rPr>
              <a:t>Recommendations for the Implementation of IDDRSI from 2024 to 2027</a:t>
            </a: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25256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505DAB5-8537-42CB-9A46-71310AA3312B}"/>
              </a:ext>
            </a:extLst>
          </p:cNvPr>
          <p:cNvGraphicFramePr>
            <a:graphicFrameLocks noGrp="1"/>
          </p:cNvGraphicFramePr>
          <p:nvPr>
            <p:ph idx="1"/>
            <p:extLst>
              <p:ext uri="{D42A27DB-BD31-4B8C-83A1-F6EECF244321}">
                <p14:modId xmlns:p14="http://schemas.microsoft.com/office/powerpoint/2010/main" val="2789727217"/>
              </p:ext>
            </p:extLst>
          </p:nvPr>
        </p:nvGraphicFramePr>
        <p:xfrm>
          <a:off x="731520" y="1825625"/>
          <a:ext cx="10622280" cy="5242625"/>
        </p:xfrm>
        <a:graphic>
          <a:graphicData uri="http://schemas.openxmlformats.org/drawingml/2006/table">
            <a:tbl>
              <a:tblPr firstRow="1" bandRow="1">
                <a:tableStyleId>{5C22544A-7EE6-4342-B048-85BDC9FD1C3A}</a:tableStyleId>
              </a:tblPr>
              <a:tblGrid>
                <a:gridCol w="1859280">
                  <a:extLst>
                    <a:ext uri="{9D8B030D-6E8A-4147-A177-3AD203B41FA5}">
                      <a16:colId xmlns:a16="http://schemas.microsoft.com/office/drawing/2014/main" val="3525585187"/>
                    </a:ext>
                  </a:extLst>
                </a:gridCol>
                <a:gridCol w="1752600">
                  <a:extLst>
                    <a:ext uri="{9D8B030D-6E8A-4147-A177-3AD203B41FA5}">
                      <a16:colId xmlns:a16="http://schemas.microsoft.com/office/drawing/2014/main" val="2256895932"/>
                    </a:ext>
                  </a:extLst>
                </a:gridCol>
                <a:gridCol w="1752600">
                  <a:extLst>
                    <a:ext uri="{9D8B030D-6E8A-4147-A177-3AD203B41FA5}">
                      <a16:colId xmlns:a16="http://schemas.microsoft.com/office/drawing/2014/main" val="3440626114"/>
                    </a:ext>
                  </a:extLst>
                </a:gridCol>
                <a:gridCol w="1752600">
                  <a:extLst>
                    <a:ext uri="{9D8B030D-6E8A-4147-A177-3AD203B41FA5}">
                      <a16:colId xmlns:a16="http://schemas.microsoft.com/office/drawing/2014/main" val="4149134232"/>
                    </a:ext>
                  </a:extLst>
                </a:gridCol>
                <a:gridCol w="1752600">
                  <a:extLst>
                    <a:ext uri="{9D8B030D-6E8A-4147-A177-3AD203B41FA5}">
                      <a16:colId xmlns:a16="http://schemas.microsoft.com/office/drawing/2014/main" val="2421836701"/>
                    </a:ext>
                  </a:extLst>
                </a:gridCol>
                <a:gridCol w="1752600">
                  <a:extLst>
                    <a:ext uri="{9D8B030D-6E8A-4147-A177-3AD203B41FA5}">
                      <a16:colId xmlns:a16="http://schemas.microsoft.com/office/drawing/2014/main" val="1566234923"/>
                    </a:ext>
                  </a:extLst>
                </a:gridCol>
              </a:tblGrid>
              <a:tr h="37084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200" dirty="0">
                          <a:solidFill>
                            <a:schemeClr val="lt1"/>
                          </a:solidFill>
                          <a:effectLst/>
                          <a:latin typeface="Arial" panose="020B0604020202020204" pitchFamily="34" charset="0"/>
                          <a:ea typeface="+mn-ea"/>
                          <a:cs typeface="Arial" panose="020B0604020202020204" pitchFamily="34" charset="0"/>
                        </a:rPr>
                        <a:t>Updates on the Implementation of the Resilience Projects: January 2014 to October 2023:</a:t>
                      </a:r>
                      <a:endParaRPr lang="en-GB" sz="1800" b="1" u="none" dirty="0">
                        <a:latin typeface="Arial" panose="020B0604020202020204" pitchFamily="34" charset="0"/>
                        <a:cs typeface="Arial" panose="020B0604020202020204" pitchFamily="34" charset="0"/>
                      </a:endParaRPr>
                    </a:p>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68780010"/>
                  </a:ext>
                </a:extLst>
              </a:tr>
              <a:tr h="37084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PIA 2: Market Access, Trade and Financial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Roads and Bridges Constructed)</a:t>
                      </a:r>
                    </a:p>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730316231"/>
                  </a:ext>
                </a:extLst>
              </a:tr>
              <a:tr h="370840">
                <a:tc>
                  <a:txBody>
                    <a:bodyPr/>
                    <a:lstStyle/>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INDICATORS</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BASELINES</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2013/2014</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i="1">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endPar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b="1" i="1">
                          <a:solidFill>
                            <a:schemeClr val="tx1"/>
                          </a:solidFill>
                          <a:effectLst/>
                          <a:latin typeface="Arial" panose="020B0604020202020204" pitchFamily="34" charset="0"/>
                          <a:ea typeface="Calibri" panose="020F0502020204030204" pitchFamily="34" charset="0"/>
                          <a:cs typeface="Arial" panose="020B0604020202020204" pitchFamily="34" charset="0"/>
                        </a:rPr>
                        <a:t>2014/2019</a:t>
                      </a:r>
                      <a:endPar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ACHIEVEMENTS</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2019/2023</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TAREGETS</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20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 PERFORMANCE</a:t>
                      </a:r>
                      <a:endPar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2033406"/>
                  </a:ext>
                </a:extLst>
              </a:tr>
              <a:tr h="370840">
                <a:tc>
                  <a:txBody>
                    <a:bodyPr/>
                    <a:lstStyle/>
                    <a:p>
                      <a:pPr algn="just">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Roads and Bridges tarmacked (Km)</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16,788</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268</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1,404.7</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19.1</a:t>
                      </a:r>
                    </a:p>
                  </a:txBody>
                  <a:tcPr marL="68580" marR="68580" marT="0" marB="0"/>
                </a:tc>
                <a:extLst>
                  <a:ext uri="{0D108BD9-81ED-4DB2-BD59-A6C34878D82A}">
                    <a16:rowId xmlns:a16="http://schemas.microsoft.com/office/drawing/2014/main" val="1086931967"/>
                  </a:ext>
                </a:extLst>
              </a:tr>
              <a:tr h="370840">
                <a:tc>
                  <a:txBody>
                    <a:bodyPr/>
                    <a:lstStyle/>
                    <a:p>
                      <a:pPr algn="just">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Roads paved and gravelled (Km)</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212</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212</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212</a:t>
                      </a:r>
                    </a:p>
                  </a:txBody>
                  <a:tcPr marL="68580" marR="68580" marT="0" marB="0"/>
                </a:tc>
                <a:tc>
                  <a:txBody>
                    <a:bodyPr/>
                    <a:lstStyle/>
                    <a:p>
                      <a:pPr algn="ctr">
                        <a:lnSpc>
                          <a:spcPct val="107000"/>
                        </a:lnSpc>
                        <a:spcAft>
                          <a:spcPts val="80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tc>
                <a:extLst>
                  <a:ext uri="{0D108BD9-81ED-4DB2-BD59-A6C34878D82A}">
                    <a16:rowId xmlns:a16="http://schemas.microsoft.com/office/drawing/2014/main" val="1382731334"/>
                  </a:ext>
                </a:extLst>
              </a:tr>
              <a:tr h="370840">
                <a:tc>
                  <a:txBody>
                    <a:bodyPr/>
                    <a:lstStyle/>
                    <a:p>
                      <a:endParaRPr lang="en-GB" sz="2000">
                        <a:solidFill>
                          <a:schemeClr val="tx1"/>
                        </a:solidFill>
                        <a:latin typeface="Arial" panose="020B0604020202020204" pitchFamily="34" charset="0"/>
                        <a:cs typeface="Arial" panose="020B0604020202020204" pitchFamily="34" charset="0"/>
                      </a:endParaRPr>
                    </a:p>
                  </a:txBody>
                  <a:tcPr/>
                </a:tc>
                <a:tc>
                  <a:txBody>
                    <a:bodyPr/>
                    <a:lstStyle/>
                    <a:p>
                      <a:endParaRPr lang="en-GB" sz="2000">
                        <a:solidFill>
                          <a:schemeClr val="tx1"/>
                        </a:solidFill>
                        <a:latin typeface="Arial" panose="020B0604020202020204" pitchFamily="34" charset="0"/>
                        <a:cs typeface="Arial" panose="020B0604020202020204" pitchFamily="34" charset="0"/>
                      </a:endParaRPr>
                    </a:p>
                  </a:txBody>
                  <a:tcPr/>
                </a:tc>
                <a:tc>
                  <a:txBody>
                    <a:bodyPr/>
                    <a:lstStyle/>
                    <a:p>
                      <a:endParaRPr lang="en-GB" sz="2000">
                        <a:solidFill>
                          <a:schemeClr val="tx1"/>
                        </a:solidFill>
                        <a:latin typeface="Arial" panose="020B0604020202020204" pitchFamily="34" charset="0"/>
                        <a:cs typeface="Arial" panose="020B0604020202020204" pitchFamily="34" charset="0"/>
                      </a:endParaRPr>
                    </a:p>
                  </a:txBody>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2251153"/>
                  </a:ext>
                </a:extLst>
              </a:tr>
            </a:tbl>
          </a:graphicData>
        </a:graphic>
      </p:graphicFrame>
      <p:pic>
        <p:nvPicPr>
          <p:cNvPr id="4" name="Picture 3">
            <a:extLst>
              <a:ext uri="{FF2B5EF4-FFF2-40B4-BE49-F238E27FC236}">
                <a16:creationId xmlns:a16="http://schemas.microsoft.com/office/drawing/2014/main" id="{0113B178-8D34-4018-BC1B-C10CC1E302D5}"/>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414488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3B178-8D34-4018-BC1B-C10CC1E302D5}"/>
              </a:ext>
            </a:extLst>
          </p:cNvPr>
          <p:cNvPicPr>
            <a:picLocks noChangeAspect="1"/>
          </p:cNvPicPr>
          <p:nvPr/>
        </p:nvPicPr>
        <p:blipFill>
          <a:blip r:embed="rId2"/>
          <a:stretch>
            <a:fillRect/>
          </a:stretch>
        </p:blipFill>
        <p:spPr>
          <a:xfrm>
            <a:off x="1533379" y="492370"/>
            <a:ext cx="1575582" cy="661181"/>
          </a:xfrm>
          <a:prstGeom prst="rect">
            <a:avLst/>
          </a:prstGeom>
        </p:spPr>
      </p:pic>
      <p:pic>
        <p:nvPicPr>
          <p:cNvPr id="7" name="Content Placeholder 6">
            <a:extLst>
              <a:ext uri="{FF2B5EF4-FFF2-40B4-BE49-F238E27FC236}">
                <a16:creationId xmlns:a16="http://schemas.microsoft.com/office/drawing/2014/main" id="{5AE0D9C5-854B-4333-977E-4556DA4738D5}"/>
              </a:ext>
            </a:extLst>
          </p:cNvPr>
          <p:cNvPicPr>
            <a:picLocks noGrp="1" noChangeAspect="1"/>
          </p:cNvPicPr>
          <p:nvPr>
            <p:ph idx="1"/>
          </p:nvPr>
        </p:nvPicPr>
        <p:blipFill>
          <a:blip r:embed="rId3"/>
          <a:stretch>
            <a:fillRect/>
          </a:stretch>
        </p:blipFill>
        <p:spPr>
          <a:xfrm>
            <a:off x="576775" y="2307102"/>
            <a:ext cx="3488787" cy="3685735"/>
          </a:xfrm>
          <a:prstGeom prst="rect">
            <a:avLst/>
          </a:prstGeom>
        </p:spPr>
      </p:pic>
      <p:pic>
        <p:nvPicPr>
          <p:cNvPr id="8" name="Picture 7">
            <a:extLst>
              <a:ext uri="{FF2B5EF4-FFF2-40B4-BE49-F238E27FC236}">
                <a16:creationId xmlns:a16="http://schemas.microsoft.com/office/drawing/2014/main" id="{65B72300-B2F6-40D1-8E41-B4098CEB0554}"/>
              </a:ext>
            </a:extLst>
          </p:cNvPr>
          <p:cNvPicPr>
            <a:picLocks noChangeAspect="1"/>
          </p:cNvPicPr>
          <p:nvPr/>
        </p:nvPicPr>
        <p:blipFill>
          <a:blip r:embed="rId4"/>
          <a:stretch>
            <a:fillRect/>
          </a:stretch>
        </p:blipFill>
        <p:spPr>
          <a:xfrm>
            <a:off x="4487594" y="2307103"/>
            <a:ext cx="3080824" cy="3685734"/>
          </a:xfrm>
          <a:prstGeom prst="rect">
            <a:avLst/>
          </a:prstGeom>
        </p:spPr>
      </p:pic>
      <p:pic>
        <p:nvPicPr>
          <p:cNvPr id="9" name="Picture 8">
            <a:extLst>
              <a:ext uri="{FF2B5EF4-FFF2-40B4-BE49-F238E27FC236}">
                <a16:creationId xmlns:a16="http://schemas.microsoft.com/office/drawing/2014/main" id="{5177F2E9-0EB0-471F-AA7B-C66AA222466D}"/>
              </a:ext>
            </a:extLst>
          </p:cNvPr>
          <p:cNvPicPr>
            <a:picLocks noChangeAspect="1"/>
          </p:cNvPicPr>
          <p:nvPr/>
        </p:nvPicPr>
        <p:blipFill>
          <a:blip r:embed="rId5"/>
          <a:stretch>
            <a:fillRect/>
          </a:stretch>
        </p:blipFill>
        <p:spPr>
          <a:xfrm>
            <a:off x="7990449" y="2307102"/>
            <a:ext cx="3334043" cy="3685734"/>
          </a:xfrm>
          <a:prstGeom prst="rect">
            <a:avLst/>
          </a:prstGeom>
        </p:spPr>
      </p:pic>
    </p:spTree>
    <p:extLst>
      <p:ext uri="{BB962C8B-B14F-4D97-AF65-F5344CB8AC3E}">
        <p14:creationId xmlns:p14="http://schemas.microsoft.com/office/powerpoint/2010/main" val="3199183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73D-37D6-4CD7-B50E-2B0CCD4024DB}"/>
              </a:ext>
            </a:extLst>
          </p:cNvPr>
          <p:cNvSpPr>
            <a:spLocks noGrp="1"/>
          </p:cNvSpPr>
          <p:nvPr>
            <p:ph idx="1"/>
          </p:nvPr>
        </p:nvSpPr>
        <p:spPr/>
        <p:txBody>
          <a:bodyPr>
            <a:normAutofit lnSpcReduction="10000"/>
          </a:bodyPr>
          <a:lstStyle/>
          <a:p>
            <a:pPr>
              <a:lnSpc>
                <a:spcPct val="107000"/>
              </a:lnSpc>
              <a:spcBef>
                <a:spcPts val="1200"/>
              </a:spcBef>
              <a:buFont typeface="Wingdings" panose="05000000000000000000" pitchFamily="2" charset="2"/>
              <a:buChar char="q"/>
            </a:pPr>
            <a:r>
              <a:rPr lang="en-GB" sz="24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Challenges and Lessons Learnt during the Last Ten Years: </a:t>
            </a:r>
          </a:p>
          <a:p>
            <a:pPr>
              <a:lnSpc>
                <a:spcPct val="107000"/>
              </a:lnSpc>
              <a:spcBef>
                <a:spcPts val="200"/>
              </a:spcBef>
              <a:buFont typeface="Wingdings" panose="05000000000000000000" pitchFamily="2" charset="2"/>
              <a:buChar char="v"/>
            </a:pPr>
            <a:r>
              <a:rPr lang="en-GB"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Challenges:</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Political Instability and Incessant Conflicts</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Low Investment in Agricultural Development</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Inadequate Strategic and Coherent Policy and Institutional Framework for Disaster Management</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Lack of Evidence-based Information for Decision Making on Drought Resilience</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rPr>
              <a:t>Inadequate Human Resources and Technical Capacity and Weak Institutional Arrangements and Capacities</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rPr>
              <a:t>Lack of a Dedicated Budget and Financing Strategy</a:t>
            </a: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90ADDFB0-6E73-4385-8B62-8A9874586AEF}"/>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149159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73D-37D6-4CD7-B50E-2B0CCD4024DB}"/>
              </a:ext>
            </a:extLst>
          </p:cNvPr>
          <p:cNvSpPr>
            <a:spLocks noGrp="1"/>
          </p:cNvSpPr>
          <p:nvPr>
            <p:ph idx="1"/>
          </p:nvPr>
        </p:nvSpPr>
        <p:spPr/>
        <p:txBody>
          <a:bodyPr>
            <a:normAutofit lnSpcReduction="10000"/>
          </a:bodyPr>
          <a:lstStyle/>
          <a:p>
            <a:pPr>
              <a:lnSpc>
                <a:spcPct val="107000"/>
              </a:lnSpc>
              <a:spcBef>
                <a:spcPts val="1200"/>
              </a:spcBef>
              <a:buFont typeface="Wingdings" panose="05000000000000000000" pitchFamily="2" charset="2"/>
              <a:buChar char="q"/>
            </a:pPr>
            <a:r>
              <a:rPr lang="en-GB" sz="24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Challenges and Lessons Learnt during the Last Ten Years: </a:t>
            </a:r>
          </a:p>
          <a:p>
            <a:pPr>
              <a:lnSpc>
                <a:spcPct val="107000"/>
              </a:lnSpc>
              <a:spcBef>
                <a:spcPts val="200"/>
              </a:spcBef>
              <a:buFont typeface="Wingdings" panose="05000000000000000000" pitchFamily="2" charset="2"/>
              <a:buChar char="v"/>
            </a:pPr>
            <a:r>
              <a:rPr lang="en-GB"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Challenges:</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Lack of Research/ Inadequate Extension and Denigration of Indigenous Knowledge Systems</a:t>
            </a:r>
          </a:p>
          <a:p>
            <a:pPr>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Outbreak of COVID-19 Pandemic</a:t>
            </a:r>
          </a:p>
          <a:p>
            <a:pPr marL="0" indent="0">
              <a:lnSpc>
                <a:spcPct val="107000"/>
              </a:lnSpc>
              <a:spcBef>
                <a:spcPts val="200"/>
              </a:spcBef>
              <a:buNone/>
            </a:pPr>
            <a:endParaRPr lang="en-GB"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r>
              <a:rPr lang="en-GB"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Lessons Learnt:</a:t>
            </a:r>
          </a:p>
          <a:p>
            <a:pPr algn="just">
              <a:lnSpc>
                <a:spcPct val="107000"/>
              </a:lnSpc>
              <a:spcBef>
                <a:spcPts val="200"/>
              </a:spcBef>
              <a:buFont typeface="Wingdings" panose="05000000000000000000" pitchFamily="2" charset="2"/>
              <a:buChar char="Ø"/>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The implementation of the Revitalized Agreement on the Resolution of the Conflict in the Republic   of   South   Sudan (R-ACISS-2018), provides a conducive environment for the realization of a well-crafted South Sudan Vision 2040 that was designed as the plan for the new nation to address core development and state building agendas.</a:t>
            </a:r>
          </a:p>
          <a:p>
            <a:pPr>
              <a:lnSpc>
                <a:spcPct val="107000"/>
              </a:lnSpc>
              <a:spcBef>
                <a:spcPts val="200"/>
              </a:spcBef>
              <a:buFont typeface="Wingdings" panose="05000000000000000000" pitchFamily="2" charset="2"/>
              <a:buChar char="Ø"/>
            </a:pPr>
            <a:endParaRPr lang="en-GB"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9310FF25-3035-4387-808E-729E36FF59F9}"/>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44145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73D-37D6-4CD7-B50E-2B0CCD4024DB}"/>
              </a:ext>
            </a:extLst>
          </p:cNvPr>
          <p:cNvSpPr>
            <a:spLocks noGrp="1"/>
          </p:cNvSpPr>
          <p:nvPr>
            <p:ph idx="1"/>
          </p:nvPr>
        </p:nvSpPr>
        <p:spPr/>
        <p:txBody>
          <a:bodyPr>
            <a:normAutofit fontScale="92500" lnSpcReduction="10000"/>
          </a:bodyPr>
          <a:lstStyle/>
          <a:p>
            <a:pPr>
              <a:lnSpc>
                <a:spcPct val="107000"/>
              </a:lnSpc>
              <a:spcBef>
                <a:spcPts val="1200"/>
              </a:spcBef>
              <a:buFont typeface="Wingdings" panose="05000000000000000000" pitchFamily="2" charset="2"/>
              <a:buChar char="q"/>
            </a:pPr>
            <a:r>
              <a:rPr lang="en-GB" sz="24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Challenges and Lessons Learnt during the Last Ten Years: </a:t>
            </a:r>
            <a:endParaRPr lang="en-GB"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r>
              <a:rPr lang="en-GB" sz="24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Lessons Learnt:</a:t>
            </a:r>
          </a:p>
          <a:p>
            <a:pPr algn="just">
              <a:lnSpc>
                <a:spcPct val="107000"/>
              </a:lnSpc>
              <a:spcBef>
                <a:spcPts val="200"/>
              </a:spcBef>
              <a:buFont typeface="Wingdings" panose="05000000000000000000" pitchFamily="2" charset="2"/>
              <a:buChar char="Ø"/>
            </a:pPr>
            <a:r>
              <a:rPr lang="en-GB" sz="2400" b="1" dirty="0">
                <a:latin typeface="Arial" panose="020B0604020202020204" pitchFamily="34" charset="0"/>
                <a:ea typeface="Calibri" panose="020F0502020204030204" pitchFamily="34" charset="0"/>
                <a:cs typeface="Arial" panose="020B0604020202020204" pitchFamily="34" charset="0"/>
              </a:rPr>
              <a:t>T</a:t>
            </a:r>
            <a:r>
              <a:rPr lang="en-GB" sz="2400" b="1" dirty="0">
                <a:effectLst/>
                <a:latin typeface="Arial" panose="020B0604020202020204" pitchFamily="34" charset="0"/>
                <a:ea typeface="Calibri" panose="020F0502020204030204" pitchFamily="34" charset="0"/>
                <a:cs typeface="Arial" panose="020B0604020202020204" pitchFamily="34" charset="0"/>
              </a:rPr>
              <a:t>he platform coordination mechanism needs to have a wider participation of both development and humanitarian partners, to   adjust   for   the   fluid   borders between development and humanitarian in the current South Sudan context.</a:t>
            </a:r>
          </a:p>
          <a:p>
            <a:pPr algn="just">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cs typeface="Arial" panose="020B0604020202020204" pitchFamily="34" charset="0"/>
              </a:rPr>
              <a:t>National IDDRSI PCU staffing, equipping and facilitation is crucial for effectiveness, efficiency and out-standing performances and quality services delivery.</a:t>
            </a:r>
          </a:p>
          <a:p>
            <a:pPr algn="just">
              <a:lnSpc>
                <a:spcPct val="107000"/>
              </a:lnSpc>
              <a:spcBef>
                <a:spcPts val="200"/>
              </a:spcBef>
              <a:buFont typeface="Wingdings" panose="05000000000000000000" pitchFamily="2" charset="2"/>
              <a:buChar char="Ø"/>
            </a:pPr>
            <a:r>
              <a:rPr lang="en-GB" sz="2400" b="1" dirty="0">
                <a:effectLst/>
                <a:latin typeface="Arial" panose="020B0604020202020204" pitchFamily="34" charset="0"/>
                <a:ea typeface="Times New Roman" panose="02020603050405020304" pitchFamily="18" charset="0"/>
                <a:cs typeface="Arial" panose="020B0604020202020204" pitchFamily="34" charset="0"/>
              </a:rPr>
              <a:t>Proper coordination of monitoring, evaluation and learning mechanisms is key to tracking progress and delivery and sharing of information by key stakeholders.</a:t>
            </a:r>
          </a:p>
          <a:p>
            <a:pPr algn="just">
              <a:lnSpc>
                <a:spcPct val="107000"/>
              </a:lnSpc>
              <a:spcBef>
                <a:spcPts val="200"/>
              </a:spcBef>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4DDF9E24-6A21-48B9-97F3-032E268D91C2}"/>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70032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73D-37D6-4CD7-B50E-2B0CCD4024DB}"/>
              </a:ext>
            </a:extLst>
          </p:cNvPr>
          <p:cNvSpPr>
            <a:spLocks noGrp="1"/>
          </p:cNvSpPr>
          <p:nvPr>
            <p:ph idx="1"/>
          </p:nvPr>
        </p:nvSpPr>
        <p:spPr/>
        <p:txBody>
          <a:bodyPr>
            <a:normAutofit/>
          </a:bodyPr>
          <a:lstStyle/>
          <a:p>
            <a:pPr algn="just">
              <a:lnSpc>
                <a:spcPct val="107000"/>
              </a:lnSpc>
              <a:spcBef>
                <a:spcPts val="200"/>
              </a:spcBef>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6" name="TextBox 5">
            <a:extLst>
              <a:ext uri="{FF2B5EF4-FFF2-40B4-BE49-F238E27FC236}">
                <a16:creationId xmlns:a16="http://schemas.microsoft.com/office/drawing/2014/main" id="{32817E82-B6D9-43CE-81DD-2635712D94C4}"/>
              </a:ext>
            </a:extLst>
          </p:cNvPr>
          <p:cNvSpPr txBox="1"/>
          <p:nvPr/>
        </p:nvSpPr>
        <p:spPr>
          <a:xfrm>
            <a:off x="379828" y="2228671"/>
            <a:ext cx="10761784" cy="6001643"/>
          </a:xfrm>
          <a:prstGeom prst="rect">
            <a:avLst/>
          </a:prstGeom>
          <a:noFill/>
        </p:spPr>
        <p:txBody>
          <a:bodyPr wrap="square">
            <a:spAutoFit/>
          </a:bodyPr>
          <a:lstStyle/>
          <a:p>
            <a:pPr marL="342900" indent="-342900">
              <a:buFont typeface="Wingdings" panose="05000000000000000000" pitchFamily="2" charset="2"/>
              <a:buChar char="v"/>
            </a:pPr>
            <a:r>
              <a:rPr lang="en-GB" sz="2400" b="1" dirty="0">
                <a:solidFill>
                  <a:srgbClr val="C00000"/>
                </a:solidFill>
                <a:effectLst/>
                <a:latin typeface="Arial" panose="020B0604020202020204" pitchFamily="34" charset="0"/>
                <a:ea typeface="Calibri" panose="020F0502020204030204" pitchFamily="34" charset="0"/>
              </a:rPr>
              <a:t>Recommendations for the Implementation of IDDRSI from 2024 to 2027:</a:t>
            </a:r>
          </a:p>
          <a:p>
            <a:endParaRPr lang="en-GB" sz="2400" b="1" dirty="0">
              <a:solidFill>
                <a:srgbClr val="C00000"/>
              </a:solidFill>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rPr>
              <a:t>Partnerships are key in the resilience agenda, enabling vital changes not just in what is implemented but also, how it is implemented.</a:t>
            </a:r>
          </a:p>
          <a:p>
            <a:pPr marL="285750" indent="-285750">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Ø"/>
            </a:pPr>
            <a:r>
              <a:rPr lang="en-GB" sz="2400" b="1" dirty="0">
                <a:latin typeface="Arial" panose="020B0604020202020204" pitchFamily="34" charset="0"/>
                <a:ea typeface="Calibri" panose="020F0502020204030204" pitchFamily="34" charset="0"/>
                <a:cs typeface="Arial" panose="020B0604020202020204" pitchFamily="34" charset="0"/>
              </a:rPr>
              <a:t>D</a:t>
            </a:r>
            <a:r>
              <a:rPr lang="en-GB" sz="2400" b="1" dirty="0">
                <a:effectLst/>
                <a:latin typeface="Arial" panose="020B0604020202020204" pitchFamily="34" charset="0"/>
                <a:ea typeface="Calibri" panose="020F0502020204030204" pitchFamily="34" charset="0"/>
                <a:cs typeface="Arial" panose="020B0604020202020204" pitchFamily="34" charset="0"/>
              </a:rPr>
              <a:t>evelopment partners can align and relate to the national IDDRSI coordination structures and share information on drought resilience programming.</a:t>
            </a:r>
          </a:p>
          <a:p>
            <a:pPr marL="285750" indent="-285750">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en-GB" sz="2400" b="1" dirty="0">
                <a:effectLst/>
                <a:latin typeface="Arial" panose="020B0604020202020204" pitchFamily="34" charset="0"/>
                <a:ea typeface="Calibri" panose="020F0502020204030204" pitchFamily="34" charset="0"/>
              </a:rPr>
              <a:t>Member States should promote investments in the ASALs and Cross Border Areas in the region.</a:t>
            </a: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sz="1800" b="1" dirty="0">
              <a:effectLst/>
              <a:latin typeface="Arial" panose="020B0604020202020204" pitchFamily="34" charset="0"/>
              <a:ea typeface="Calibri" panose="020F0502020204030204" pitchFamily="34" charset="0"/>
            </a:endParaRPr>
          </a:p>
          <a:p>
            <a:endParaRPr lang="en-GB" b="1" dirty="0">
              <a:latin typeface="Arial" panose="020B0604020202020204" pitchFamily="34" charset="0"/>
            </a:endParaRPr>
          </a:p>
          <a:p>
            <a:endParaRPr lang="en-GB" b="1" dirty="0">
              <a:latin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0DBB7513-9176-42C1-8842-BEFCD89E0E49}"/>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395165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73D-37D6-4CD7-B50E-2B0CCD4024DB}"/>
              </a:ext>
            </a:extLst>
          </p:cNvPr>
          <p:cNvSpPr>
            <a:spLocks noGrp="1"/>
          </p:cNvSpPr>
          <p:nvPr>
            <p:ph idx="1"/>
          </p:nvPr>
        </p:nvSpPr>
        <p:spPr/>
        <p:txBody>
          <a:bodyPr>
            <a:normAutofit/>
          </a:bodyPr>
          <a:lstStyle/>
          <a:p>
            <a:pPr algn="just">
              <a:lnSpc>
                <a:spcPct val="107000"/>
              </a:lnSpc>
              <a:spcBef>
                <a:spcPts val="200"/>
              </a:spcBef>
              <a:buFont typeface="Wingdings" panose="05000000000000000000" pitchFamily="2" charset="2"/>
              <a:buChar char="Ø"/>
            </a:pPr>
            <a:endParaRPr lang="en-GB"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buFont typeface="Wingdings" panose="05000000000000000000" pitchFamily="2" charset="2"/>
              <a:buChar char="Ø"/>
            </a:pPr>
            <a:endParaRPr lang="en-GB" sz="2400" b="1" dirty="0">
              <a:solidFill>
                <a:srgbClr val="ED7D3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6" name="TextBox 5">
            <a:extLst>
              <a:ext uri="{FF2B5EF4-FFF2-40B4-BE49-F238E27FC236}">
                <a16:creationId xmlns:a16="http://schemas.microsoft.com/office/drawing/2014/main" id="{32817E82-B6D9-43CE-81DD-2635712D94C4}"/>
              </a:ext>
            </a:extLst>
          </p:cNvPr>
          <p:cNvSpPr txBox="1"/>
          <p:nvPr/>
        </p:nvSpPr>
        <p:spPr>
          <a:xfrm>
            <a:off x="379828" y="2228671"/>
            <a:ext cx="10761784" cy="3293209"/>
          </a:xfrm>
          <a:prstGeom prst="rect">
            <a:avLst/>
          </a:prstGeom>
          <a:noFill/>
        </p:spPr>
        <p:txBody>
          <a:bodyPr wrap="square">
            <a:spAutoFit/>
          </a:bodyPr>
          <a:lstStyle/>
          <a:p>
            <a:pPr algn="ct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n-GB" sz="2400" dirty="0">
              <a:latin typeface="Calibri" panose="020F0502020204030204" pitchFamily="34" charset="0"/>
              <a:ea typeface="Calibri" panose="020F0502020204030204" pitchFamily="34" charset="0"/>
              <a:cs typeface="Arial" panose="020B0604020202020204" pitchFamily="34" charset="0"/>
            </a:endParaRPr>
          </a:p>
          <a:p>
            <a:pPr algn="ct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gn="ctr"/>
            <a:endParaRPr lang="en-GB" sz="2400" dirty="0">
              <a:latin typeface="Calibri" panose="020F0502020204030204" pitchFamily="34" charset="0"/>
              <a:ea typeface="Calibri" panose="020F0502020204030204" pitchFamily="34" charset="0"/>
              <a:cs typeface="Arial" panose="020B0604020202020204" pitchFamily="34" charset="0"/>
            </a:endParaRPr>
          </a:p>
          <a:p>
            <a:pPr algn="ctr"/>
            <a:r>
              <a:rPr lang="en-GB" sz="4000" b="1" i="1" dirty="0">
                <a:effectLst/>
                <a:latin typeface="Arial" panose="020B0604020202020204" pitchFamily="34" charset="0"/>
                <a:ea typeface="Calibri" panose="020F0502020204030204" pitchFamily="34" charset="0"/>
                <a:cs typeface="Arial" panose="020B0604020202020204" pitchFamily="34" charset="0"/>
              </a:rPr>
              <a:t>THAN YOU FOR YOUR ATTENTION</a:t>
            </a:r>
          </a:p>
          <a:p>
            <a:pPr marL="285750" indent="-285750">
              <a:buFont typeface="Wingdings" panose="05000000000000000000" pitchFamily="2" charset="2"/>
              <a:buChar char="Ø"/>
            </a:pPr>
            <a:endParaRPr lang="en-GB" sz="1800" b="1" dirty="0">
              <a:effectLst/>
              <a:latin typeface="Arial" panose="020B0604020202020204" pitchFamily="34" charset="0"/>
              <a:ea typeface="Calibri" panose="020F0502020204030204" pitchFamily="34" charset="0"/>
            </a:endParaRPr>
          </a:p>
          <a:p>
            <a:endParaRPr lang="en-GB" b="1" dirty="0">
              <a:latin typeface="Arial" panose="020B0604020202020204" pitchFamily="34" charset="0"/>
            </a:endParaRPr>
          </a:p>
          <a:p>
            <a:endParaRPr lang="en-GB" b="1" dirty="0">
              <a:latin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0DBB7513-9176-42C1-8842-BEFCD89E0E49}"/>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80118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p:txBody>
          <a:bodyPr>
            <a:normAutofit fontScale="55000" lnSpcReduction="20000"/>
          </a:bodyPr>
          <a:lstStyle/>
          <a:p>
            <a:pPr marL="0" indent="0">
              <a:buNone/>
              <a:defRPr/>
            </a:pPr>
            <a:r>
              <a:rPr lang="en-GB" sz="3800" b="1" dirty="0">
                <a:latin typeface="Arial" panose="020B0604020202020204" pitchFamily="34" charset="0"/>
                <a:ea typeface="Calibri" panose="020F0502020204030204" pitchFamily="34" charset="0"/>
                <a:cs typeface="Arial" panose="020B0604020202020204" pitchFamily="34" charset="0"/>
              </a:rPr>
              <a:t>Introduction:</a:t>
            </a:r>
          </a:p>
          <a:p>
            <a:pPr algn="just">
              <a:lnSpc>
                <a:spcPct val="107000"/>
              </a:lnSpc>
              <a:spcAft>
                <a:spcPts val="800"/>
              </a:spcAft>
              <a:buFont typeface="Wingdings" panose="05000000000000000000" pitchFamily="2" charset="2"/>
              <a:buChar char="q"/>
            </a:pPr>
            <a:r>
              <a:rPr lang="en-GB" sz="3800" b="1" dirty="0">
                <a:effectLst/>
                <a:latin typeface="Arial" panose="020B0604020202020204" pitchFamily="34" charset="0"/>
                <a:ea typeface="Calibri" panose="020F0502020204030204" pitchFamily="34" charset="0"/>
                <a:cs typeface="Arial" panose="020B0604020202020204" pitchFamily="34" charset="0"/>
              </a:rPr>
              <a:t>South Sudan is a landlocked country that falls almost entirely (96%) within the Nile River Basin in East-Central Africa. </a:t>
            </a:r>
          </a:p>
          <a:p>
            <a:pPr algn="just">
              <a:lnSpc>
                <a:spcPct val="107000"/>
              </a:lnSpc>
              <a:spcAft>
                <a:spcPts val="800"/>
              </a:spcAft>
              <a:buFont typeface="Wingdings" panose="05000000000000000000" pitchFamily="2" charset="2"/>
              <a:buChar char="q"/>
            </a:pPr>
            <a:r>
              <a:rPr lang="en-GB" sz="3800" b="1" dirty="0">
                <a:latin typeface="Arial" panose="020B0604020202020204" pitchFamily="34" charset="0"/>
                <a:ea typeface="Calibri" panose="020F0502020204030204" pitchFamily="34" charset="0"/>
                <a:cs typeface="Arial" panose="020B0604020202020204" pitchFamily="34" charset="0"/>
              </a:rPr>
              <a:t>It </a:t>
            </a:r>
            <a:r>
              <a:rPr lang="en-GB" sz="3800" b="1" dirty="0">
                <a:effectLst/>
                <a:latin typeface="Arial" panose="020B0604020202020204" pitchFamily="34" charset="0"/>
                <a:ea typeface="Calibri" panose="020F0502020204030204" pitchFamily="34" charset="0"/>
                <a:cs typeface="Arial" panose="020B0604020202020204" pitchFamily="34" charset="0"/>
              </a:rPr>
              <a:t>is bordered in the north by Sudan, by Ethiopia and Kenya in the east, by Uganda and the Democratic Republic of the Congo (DRC) in the south, and in the west by the Central African Republic.</a:t>
            </a:r>
          </a:p>
          <a:p>
            <a:pPr algn="just">
              <a:lnSpc>
                <a:spcPct val="107000"/>
              </a:lnSpc>
              <a:spcAft>
                <a:spcPts val="800"/>
              </a:spcAft>
              <a:buFont typeface="Wingdings" panose="05000000000000000000" pitchFamily="2" charset="2"/>
              <a:buChar char="q"/>
            </a:pPr>
            <a:r>
              <a:rPr lang="en-GB" sz="3800" b="1" dirty="0">
                <a:effectLst/>
                <a:latin typeface="Arial" panose="020B0604020202020204" pitchFamily="34" charset="0"/>
                <a:ea typeface="Calibri" panose="020F0502020204030204" pitchFamily="34" charset="0"/>
                <a:cs typeface="Arial" panose="020B0604020202020204" pitchFamily="34" charset="0"/>
              </a:rPr>
              <a:t>The country attained its independence on 9</a:t>
            </a:r>
            <a:r>
              <a:rPr lang="en-GB" sz="3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3800" b="1" dirty="0">
                <a:effectLst/>
                <a:latin typeface="Arial" panose="020B0604020202020204" pitchFamily="34" charset="0"/>
                <a:ea typeface="Calibri" panose="020F0502020204030204" pitchFamily="34" charset="0"/>
                <a:cs typeface="Arial" panose="020B0604020202020204" pitchFamily="34" charset="0"/>
              </a:rPr>
              <a:t> July 2011.</a:t>
            </a:r>
          </a:p>
          <a:p>
            <a:pPr algn="just">
              <a:lnSpc>
                <a:spcPct val="107000"/>
              </a:lnSpc>
              <a:spcAft>
                <a:spcPts val="800"/>
              </a:spcAft>
              <a:buFont typeface="Wingdings" panose="05000000000000000000" pitchFamily="2" charset="2"/>
              <a:buChar char="q"/>
            </a:pPr>
            <a:r>
              <a:rPr lang="en-GB" sz="3800" b="1" dirty="0">
                <a:effectLst/>
                <a:latin typeface="Arial" panose="020B0604020202020204" pitchFamily="34" charset="0"/>
                <a:ea typeface="Calibri" panose="020F0502020204030204" pitchFamily="34" charset="0"/>
                <a:cs typeface="Arial" panose="020B0604020202020204" pitchFamily="34" charset="0"/>
              </a:rPr>
              <a:t>It occupies an area of 658,842 sq. km (including Abyei) and is inhabited by 12.5 million persons.</a:t>
            </a:r>
          </a:p>
          <a:p>
            <a:pPr algn="just">
              <a:lnSpc>
                <a:spcPct val="107000"/>
              </a:lnSpc>
              <a:spcAft>
                <a:spcPts val="800"/>
              </a:spcAft>
              <a:buFont typeface="Wingdings" panose="05000000000000000000" pitchFamily="2" charset="2"/>
              <a:buChar char="q"/>
            </a:pPr>
            <a:r>
              <a:rPr lang="en-GB" sz="3800" b="1" dirty="0">
                <a:effectLst/>
                <a:latin typeface="Arial" panose="020B0604020202020204" pitchFamily="34" charset="0"/>
                <a:ea typeface="Calibri" panose="020F0502020204030204" pitchFamily="34" charset="0"/>
                <a:cs typeface="Arial" panose="020B0604020202020204" pitchFamily="34" charset="0"/>
              </a:rPr>
              <a:t>The country is administratively divided into ten (10) states and three (3) Administrative Areas. </a:t>
            </a: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112159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p:txBody>
          <a:bodyPr>
            <a:normAutofit/>
          </a:bodyPr>
          <a:lstStyle/>
          <a:p>
            <a:pPr marL="0" indent="0">
              <a:buNone/>
              <a:defRPr/>
            </a:pPr>
            <a:endParaRPr lang="en-GB" sz="2800" b="1" dirty="0">
              <a:ea typeface="Calibri" panose="020F0502020204030204" pitchFamily="34" charset="0"/>
              <a:cs typeface="Arial" panose="020B0604020202020204" pitchFamily="34" charset="0"/>
            </a:endParaRP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pic>
        <p:nvPicPr>
          <p:cNvPr id="9" name="Picture 8">
            <a:extLst>
              <a:ext uri="{FF2B5EF4-FFF2-40B4-BE49-F238E27FC236}">
                <a16:creationId xmlns:a16="http://schemas.microsoft.com/office/drawing/2014/main" id="{60684187-3311-4B4F-B7AE-708380CBE752}"/>
              </a:ext>
            </a:extLst>
          </p:cNvPr>
          <p:cNvPicPr>
            <a:picLocks noChangeAspect="1"/>
          </p:cNvPicPr>
          <p:nvPr/>
        </p:nvPicPr>
        <p:blipFill>
          <a:blip r:embed="rId3"/>
          <a:stretch>
            <a:fillRect/>
          </a:stretch>
        </p:blipFill>
        <p:spPr>
          <a:xfrm>
            <a:off x="1336431" y="1825625"/>
            <a:ext cx="8975187" cy="4540005"/>
          </a:xfrm>
          <a:prstGeom prst="rect">
            <a:avLst/>
          </a:prstGeom>
        </p:spPr>
      </p:pic>
    </p:spTree>
    <p:extLst>
      <p:ext uri="{BB962C8B-B14F-4D97-AF65-F5344CB8AC3E}">
        <p14:creationId xmlns:p14="http://schemas.microsoft.com/office/powerpoint/2010/main" val="237735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p:txBody>
          <a:bodyPr>
            <a:normAutofit/>
          </a:bodyPr>
          <a:lstStyle/>
          <a:p>
            <a:pPr marL="0" indent="0">
              <a:buNone/>
              <a:defRPr/>
            </a:pPr>
            <a:endParaRPr lang="en-GB" sz="2800" b="1" dirty="0">
              <a:ea typeface="Calibri" panose="020F0502020204030204" pitchFamily="34" charset="0"/>
              <a:cs typeface="Arial" panose="020B0604020202020204" pitchFamily="34" charset="0"/>
            </a:endParaRP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sp>
        <p:nvSpPr>
          <p:cNvPr id="5" name="TextBox 4">
            <a:extLst>
              <a:ext uri="{FF2B5EF4-FFF2-40B4-BE49-F238E27FC236}">
                <a16:creationId xmlns:a16="http://schemas.microsoft.com/office/drawing/2014/main" id="{4E138A49-196F-4A2A-B0C2-0A9C193BAC79}"/>
              </a:ext>
            </a:extLst>
          </p:cNvPr>
          <p:cNvSpPr txBox="1"/>
          <p:nvPr/>
        </p:nvSpPr>
        <p:spPr>
          <a:xfrm>
            <a:off x="717452" y="1295206"/>
            <a:ext cx="10072468" cy="5130635"/>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South Sudan is endowed with six </a:t>
            </a:r>
            <a:r>
              <a:rPr kumimoji="0" lang="en-GB"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agro</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-climatic zones, namely; the Green Belt, the Hills and Mountains, the Flood Plains, the Ironstone Plateau, the Nile-</a:t>
            </a:r>
            <a:r>
              <a:rPr kumimoji="0" lang="en-GB"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Sobat</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Rivers, and the   Semi-arid/   Pastoral   Zones</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River Nile and the ‘Sudd’, the world’s most extensive wetlands, confer a huge irrigation potential that would increase the arable area and extend growing seasons.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 Sudd, that is covering an area of about 57,000 sq.km, has been designated as world heritage site under the Ramsar Convention on Wetlands in June 5, 2006.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800" b="1" dirty="0">
                <a:effectLst/>
                <a:latin typeface="Arial" panose="020B0604020202020204" pitchFamily="34" charset="0"/>
                <a:ea typeface="Calibri" panose="020F0502020204030204" pitchFamily="34" charset="0"/>
              </a:rPr>
              <a:t>15-20% of South Sudan is drylands and ASALs and these are more affected by the vagaries of climate. </a:t>
            </a:r>
            <a:endParaRPr kumimoji="0" lang="en-GB" sz="2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56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p:txBody>
          <a:bodyPr>
            <a:normAutofit/>
          </a:bodyPr>
          <a:lstStyle/>
          <a:p>
            <a:pPr marL="0" indent="0">
              <a:buNone/>
              <a:defRPr/>
            </a:pPr>
            <a:endParaRPr lang="en-GB" sz="2800" b="1" dirty="0">
              <a:ea typeface="Calibri" panose="020F0502020204030204" pitchFamily="34" charset="0"/>
              <a:cs typeface="Arial" panose="020B0604020202020204" pitchFamily="34" charset="0"/>
            </a:endParaRP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pic>
        <p:nvPicPr>
          <p:cNvPr id="6" name="Picture 5">
            <a:extLst>
              <a:ext uri="{FF2B5EF4-FFF2-40B4-BE49-F238E27FC236}">
                <a16:creationId xmlns:a16="http://schemas.microsoft.com/office/drawing/2014/main" id="{136787EE-8715-4648-879B-4B8E197DB8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35" y="1716257"/>
            <a:ext cx="4707864" cy="4460705"/>
          </a:xfrm>
          <a:prstGeom prst="rect">
            <a:avLst/>
          </a:prstGeom>
          <a:noFill/>
          <a:ln>
            <a:noFill/>
          </a:ln>
        </p:spPr>
      </p:pic>
      <p:pic>
        <p:nvPicPr>
          <p:cNvPr id="7" name="Picture 6">
            <a:extLst>
              <a:ext uri="{FF2B5EF4-FFF2-40B4-BE49-F238E27FC236}">
                <a16:creationId xmlns:a16="http://schemas.microsoft.com/office/drawing/2014/main" id="{CC313254-4EAB-404B-AD4F-AC405A2A52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716258"/>
            <a:ext cx="5153466" cy="4460704"/>
          </a:xfrm>
          <a:prstGeom prst="rect">
            <a:avLst/>
          </a:prstGeom>
          <a:noFill/>
        </p:spPr>
      </p:pic>
    </p:spTree>
    <p:extLst>
      <p:ext uri="{BB962C8B-B14F-4D97-AF65-F5344CB8AC3E}">
        <p14:creationId xmlns:p14="http://schemas.microsoft.com/office/powerpoint/2010/main" val="95014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F9F32A-1791-EC49-9533-0D1A6948F48B}"/>
              </a:ext>
            </a:extLst>
          </p:cNvPr>
          <p:cNvSpPr>
            <a:spLocks noGrp="1"/>
          </p:cNvSpPr>
          <p:nvPr>
            <p:ph idx="1"/>
          </p:nvPr>
        </p:nvSpPr>
        <p:spPr>
          <a:xfrm>
            <a:off x="838200" y="1855955"/>
            <a:ext cx="10515600" cy="4351338"/>
          </a:xfrm>
        </p:spPr>
        <p:txBody>
          <a:bodyPr>
            <a:normAutofit/>
          </a:bodyPr>
          <a:lstStyle/>
          <a:p>
            <a:pPr marL="0" indent="0">
              <a:buNone/>
              <a:defRPr/>
            </a:pPr>
            <a:endParaRPr lang="en-GB" sz="2800" b="1" dirty="0">
              <a:ea typeface="Calibri" panose="020F0502020204030204" pitchFamily="34" charset="0"/>
              <a:cs typeface="Arial" panose="020B0604020202020204" pitchFamily="34" charset="0"/>
            </a:endParaRPr>
          </a:p>
          <a:p>
            <a:pPr marL="0" indent="0">
              <a:buNone/>
            </a:pPr>
            <a:endParaRPr lang="en-US" dirty="0"/>
          </a:p>
        </p:txBody>
      </p:sp>
      <p:pic>
        <p:nvPicPr>
          <p:cNvPr id="3" name="Picture 2">
            <a:extLst>
              <a:ext uri="{FF2B5EF4-FFF2-40B4-BE49-F238E27FC236}">
                <a16:creationId xmlns:a16="http://schemas.microsoft.com/office/drawing/2014/main" id="{7A50BE82-D873-4631-A6E0-A68C1339ED90}"/>
              </a:ext>
            </a:extLst>
          </p:cNvPr>
          <p:cNvPicPr>
            <a:picLocks noChangeAspect="1"/>
          </p:cNvPicPr>
          <p:nvPr/>
        </p:nvPicPr>
        <p:blipFill>
          <a:blip r:embed="rId2"/>
          <a:stretch>
            <a:fillRect/>
          </a:stretch>
        </p:blipFill>
        <p:spPr>
          <a:xfrm>
            <a:off x="1533379" y="492370"/>
            <a:ext cx="1575582" cy="661181"/>
          </a:xfrm>
          <a:prstGeom prst="rect">
            <a:avLst/>
          </a:prstGeom>
        </p:spPr>
      </p:pic>
      <p:sp>
        <p:nvSpPr>
          <p:cNvPr id="5" name="TextBox 4">
            <a:extLst>
              <a:ext uri="{FF2B5EF4-FFF2-40B4-BE49-F238E27FC236}">
                <a16:creationId xmlns:a16="http://schemas.microsoft.com/office/drawing/2014/main" id="{4E138A49-196F-4A2A-B0C2-0A9C193BAC79}"/>
              </a:ext>
            </a:extLst>
          </p:cNvPr>
          <p:cNvSpPr txBox="1"/>
          <p:nvPr/>
        </p:nvSpPr>
        <p:spPr>
          <a:xfrm>
            <a:off x="717452" y="1295206"/>
            <a:ext cx="10072468" cy="480131"/>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85BAB40-F2CE-4834-806A-B36C49658077}"/>
              </a:ext>
            </a:extLst>
          </p:cNvPr>
          <p:cNvPicPr>
            <a:picLocks noChangeAspect="1"/>
          </p:cNvPicPr>
          <p:nvPr/>
        </p:nvPicPr>
        <p:blipFill>
          <a:blip r:embed="rId3"/>
          <a:stretch>
            <a:fillRect/>
          </a:stretch>
        </p:blipFill>
        <p:spPr>
          <a:xfrm>
            <a:off x="838200" y="1575582"/>
            <a:ext cx="4718537" cy="4487593"/>
          </a:xfrm>
          <a:prstGeom prst="rect">
            <a:avLst/>
          </a:prstGeom>
        </p:spPr>
      </p:pic>
      <p:pic>
        <p:nvPicPr>
          <p:cNvPr id="6" name="Picture 5">
            <a:extLst>
              <a:ext uri="{FF2B5EF4-FFF2-40B4-BE49-F238E27FC236}">
                <a16:creationId xmlns:a16="http://schemas.microsoft.com/office/drawing/2014/main" id="{24EC4225-DBF7-4A2F-9CFB-C84E751E3C58}"/>
              </a:ext>
            </a:extLst>
          </p:cNvPr>
          <p:cNvPicPr>
            <a:picLocks noChangeAspect="1"/>
          </p:cNvPicPr>
          <p:nvPr/>
        </p:nvPicPr>
        <p:blipFill>
          <a:blip r:embed="rId4"/>
          <a:stretch>
            <a:fillRect/>
          </a:stretch>
        </p:blipFill>
        <p:spPr>
          <a:xfrm>
            <a:off x="5753686" y="1575581"/>
            <a:ext cx="4670474" cy="4351337"/>
          </a:xfrm>
          <a:prstGeom prst="rect">
            <a:avLst/>
          </a:prstGeom>
        </p:spPr>
      </p:pic>
    </p:spTree>
    <p:extLst>
      <p:ext uri="{BB962C8B-B14F-4D97-AF65-F5344CB8AC3E}">
        <p14:creationId xmlns:p14="http://schemas.microsoft.com/office/powerpoint/2010/main" val="108588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22B3430-6BF2-4EFE-9439-593C103E6D9F}"/>
              </a:ext>
            </a:extLst>
          </p:cNvPr>
          <p:cNvGraphicFramePr>
            <a:graphicFrameLocks noGrp="1"/>
          </p:cNvGraphicFramePr>
          <p:nvPr>
            <p:ph idx="1"/>
            <p:extLst>
              <p:ext uri="{D42A27DB-BD31-4B8C-83A1-F6EECF244321}">
                <p14:modId xmlns:p14="http://schemas.microsoft.com/office/powerpoint/2010/main" val="268605803"/>
              </p:ext>
            </p:extLst>
          </p:nvPr>
        </p:nvGraphicFramePr>
        <p:xfrm>
          <a:off x="838201" y="1294228"/>
          <a:ext cx="10515597" cy="7090118"/>
        </p:xfrm>
        <a:graphic>
          <a:graphicData uri="http://schemas.openxmlformats.org/drawingml/2006/table">
            <a:tbl>
              <a:tblPr firstRow="1" bandRow="1">
                <a:tableStyleId>{5C22544A-7EE6-4342-B048-85BDC9FD1C3A}</a:tableStyleId>
              </a:tblPr>
              <a:tblGrid>
                <a:gridCol w="1271953">
                  <a:extLst>
                    <a:ext uri="{9D8B030D-6E8A-4147-A177-3AD203B41FA5}">
                      <a16:colId xmlns:a16="http://schemas.microsoft.com/office/drawing/2014/main" val="2596250433"/>
                    </a:ext>
                  </a:extLst>
                </a:gridCol>
                <a:gridCol w="4431323">
                  <a:extLst>
                    <a:ext uri="{9D8B030D-6E8A-4147-A177-3AD203B41FA5}">
                      <a16:colId xmlns:a16="http://schemas.microsoft.com/office/drawing/2014/main" val="252647185"/>
                    </a:ext>
                  </a:extLst>
                </a:gridCol>
                <a:gridCol w="4812321">
                  <a:extLst>
                    <a:ext uri="{9D8B030D-6E8A-4147-A177-3AD203B41FA5}">
                      <a16:colId xmlns:a16="http://schemas.microsoft.com/office/drawing/2014/main" val="618678648"/>
                    </a:ext>
                  </a:extLst>
                </a:gridCol>
              </a:tblGrid>
              <a:tr h="74778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ea typeface="Calibri" panose="020F0502020204030204" pitchFamily="34" charset="0"/>
                          <a:cs typeface="Arial" panose="020B0604020202020204" pitchFamily="34" charset="0"/>
                        </a:rPr>
                        <a:t>Key Progress on the Implementation of Recommendations of 15</a:t>
                      </a:r>
                      <a:r>
                        <a:rPr lang="en-GB" sz="2000" b="1" baseline="30000" dirty="0">
                          <a:latin typeface="Arial" panose="020B0604020202020204" pitchFamily="34" charset="0"/>
                          <a:ea typeface="Calibri" panose="020F0502020204030204" pitchFamily="34" charset="0"/>
                          <a:cs typeface="Arial" panose="020B0604020202020204" pitchFamily="34" charset="0"/>
                        </a:rPr>
                        <a:t>th</a:t>
                      </a:r>
                      <a:r>
                        <a:rPr lang="en-GB" sz="2000" b="1" dirty="0">
                          <a:latin typeface="Arial" panose="020B0604020202020204" pitchFamily="34" charset="0"/>
                          <a:ea typeface="Calibri" panose="020F0502020204030204" pitchFamily="34" charset="0"/>
                          <a:cs typeface="Arial" panose="020B0604020202020204" pitchFamily="34" charset="0"/>
                        </a:rPr>
                        <a:t> IDDRSI PSC </a:t>
                      </a:r>
                    </a:p>
                    <a:p>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2119857"/>
                  </a:ext>
                </a:extLst>
              </a:tr>
              <a:tr h="747782">
                <a:tc>
                  <a:txBody>
                    <a:bodyPr/>
                    <a:lstStyle/>
                    <a:p>
                      <a:pPr algn="ctr"/>
                      <a:r>
                        <a:rPr lang="en-US" sz="2000" b="1" dirty="0">
                          <a:latin typeface="Arial" panose="020B0604020202020204" pitchFamily="34" charset="0"/>
                          <a:cs typeface="Arial" panose="020B0604020202020204" pitchFamily="34" charset="0"/>
                        </a:rPr>
                        <a:t>S/NO.</a:t>
                      </a: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15th PSC RECOMMENDATIONS</a:t>
                      </a:r>
                    </a:p>
                    <a:p>
                      <a:pPr algn="ct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SOUTH SUDAN’S ACHIEVEMENTS</a:t>
                      </a:r>
                    </a:p>
                    <a:p>
                      <a:pPr algn="ct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33065"/>
                  </a:ext>
                </a:extLst>
              </a:tr>
              <a:tr h="5594554">
                <a:tc>
                  <a:txBody>
                    <a:bodyPr/>
                    <a:lstStyle/>
                    <a:p>
                      <a:pPr algn="ctr"/>
                      <a:r>
                        <a:rPr lang="en-US" sz="2000" b="1" dirty="0">
                          <a:latin typeface="Arial" panose="020B0604020202020204" pitchFamily="34" charset="0"/>
                          <a:cs typeface="Arial" panose="020B0604020202020204" pitchFamily="34" charset="0"/>
                        </a:rPr>
                        <a:t>15.1</a:t>
                      </a:r>
                      <a:endParaRPr lang="en-GB" sz="2000" b="1" dirty="0">
                        <a:latin typeface="Arial" panose="020B0604020202020204" pitchFamily="34" charset="0"/>
                        <a:cs typeface="Arial" panose="020B0604020202020204" pitchFamily="34" charset="0"/>
                      </a:endParaRPr>
                    </a:p>
                  </a:txBody>
                  <a:tcPr/>
                </a:tc>
                <a:tc>
                  <a:txBody>
                    <a:bodyPr/>
                    <a:lstStyle/>
                    <a:p>
                      <a:pPr algn="just"/>
                      <a:r>
                        <a:rPr lang="en-GB" sz="2000" b="1" kern="1200" dirty="0">
                          <a:solidFill>
                            <a:schemeClr val="dk1"/>
                          </a:solidFill>
                          <a:effectLst/>
                          <a:latin typeface="Arial" panose="020B0604020202020204" pitchFamily="34" charset="0"/>
                          <a:ea typeface="+mn-ea"/>
                          <a:cs typeface="Arial" panose="020B0604020202020204" pitchFamily="34" charset="0"/>
                        </a:rPr>
                        <a:t>Recalling recommendation 13.5 to support Member States in establishing a national architecture for climate financing and acknowledging continued threats of Climate Change on the lives and livelihoods of our people, calls upon IGAD to support Member States to tap into opportunities created under the climate change regime facilitated by UNFCCC, especially the outcomes of COP27, in climate finance, adaptation, loss and damage, resilience building, technology transfer and capacity building. </a:t>
                      </a:r>
                      <a:endParaRPr lang="en-GB" sz="2000" dirty="0">
                        <a:latin typeface="Arial" panose="020B0604020202020204" pitchFamily="34" charset="0"/>
                        <a:cs typeface="Arial" panose="020B0604020202020204" pitchFamily="34" charset="0"/>
                      </a:endParaRPr>
                    </a:p>
                  </a:txBody>
                  <a:tcPr/>
                </a:tc>
                <a:tc>
                  <a:txBody>
                    <a:bodyPr/>
                    <a:lstStyle/>
                    <a:p>
                      <a:pPr algn="just"/>
                      <a:r>
                        <a:rPr lang="en-GB" sz="2000" b="1" i="1" dirty="0">
                          <a:latin typeface="Arial" panose="020B0604020202020204" pitchFamily="34" charset="0"/>
                          <a:cs typeface="Arial" panose="020B0604020202020204" pitchFamily="34" charset="0"/>
                        </a:rPr>
                        <a:t>The Ministry of Environment and Forestry of the Government of South Sudan witnessed signing of a $ 10 million dollar project for establishing a national early climate warning system for the country in Juba, on 11th August 2023. The five-year deal was signed between the United Nations Development Program (UNDP) and the IGAD Climate Prediction and Application Centre (ICPAC). The initiative targets collection, analysing, and reporting data related to climate patterns. The project will establish an Early Warning System and the building of the Capacity of the Meteorological Department. </a:t>
                      </a:r>
                    </a:p>
                  </a:txBody>
                  <a:tcPr/>
                </a:tc>
                <a:extLst>
                  <a:ext uri="{0D108BD9-81ED-4DB2-BD59-A6C34878D82A}">
                    <a16:rowId xmlns:a16="http://schemas.microsoft.com/office/drawing/2014/main" val="3597352526"/>
                  </a:ext>
                </a:extLst>
              </a:tr>
            </a:tbl>
          </a:graphicData>
        </a:graphic>
      </p:graphicFrame>
      <p:pic>
        <p:nvPicPr>
          <p:cNvPr id="4" name="Picture 3">
            <a:extLst>
              <a:ext uri="{FF2B5EF4-FFF2-40B4-BE49-F238E27FC236}">
                <a16:creationId xmlns:a16="http://schemas.microsoft.com/office/drawing/2014/main" id="{C45E77DC-70B9-4862-9FC9-84380BB621FD}"/>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71829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22B3430-6BF2-4EFE-9439-593C103E6D9F}"/>
              </a:ext>
            </a:extLst>
          </p:cNvPr>
          <p:cNvGraphicFramePr>
            <a:graphicFrameLocks noGrp="1"/>
          </p:cNvGraphicFramePr>
          <p:nvPr>
            <p:ph idx="1"/>
            <p:extLst>
              <p:ext uri="{D42A27DB-BD31-4B8C-83A1-F6EECF244321}">
                <p14:modId xmlns:p14="http://schemas.microsoft.com/office/powerpoint/2010/main" val="850889312"/>
              </p:ext>
            </p:extLst>
          </p:nvPr>
        </p:nvGraphicFramePr>
        <p:xfrm>
          <a:off x="838201" y="1981200"/>
          <a:ext cx="10515597" cy="5455920"/>
        </p:xfrm>
        <a:graphic>
          <a:graphicData uri="http://schemas.openxmlformats.org/drawingml/2006/table">
            <a:tbl>
              <a:tblPr firstRow="1" bandRow="1">
                <a:tableStyleId>{5C22544A-7EE6-4342-B048-85BDC9FD1C3A}</a:tableStyleId>
              </a:tblPr>
              <a:tblGrid>
                <a:gridCol w="1271953">
                  <a:extLst>
                    <a:ext uri="{9D8B030D-6E8A-4147-A177-3AD203B41FA5}">
                      <a16:colId xmlns:a16="http://schemas.microsoft.com/office/drawing/2014/main" val="2596250433"/>
                    </a:ext>
                  </a:extLst>
                </a:gridCol>
                <a:gridCol w="4431323">
                  <a:extLst>
                    <a:ext uri="{9D8B030D-6E8A-4147-A177-3AD203B41FA5}">
                      <a16:colId xmlns:a16="http://schemas.microsoft.com/office/drawing/2014/main" val="252647185"/>
                    </a:ext>
                  </a:extLst>
                </a:gridCol>
                <a:gridCol w="4812321">
                  <a:extLst>
                    <a:ext uri="{9D8B030D-6E8A-4147-A177-3AD203B41FA5}">
                      <a16:colId xmlns:a16="http://schemas.microsoft.com/office/drawing/2014/main" val="618678648"/>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ea typeface="Calibri" panose="020F0502020204030204" pitchFamily="34" charset="0"/>
                          <a:cs typeface="Arial" panose="020B0604020202020204" pitchFamily="34" charset="0"/>
                        </a:rPr>
                        <a:t>Key Progress on the Implementation of Recommendations of 15</a:t>
                      </a:r>
                      <a:r>
                        <a:rPr lang="en-GB" sz="2000" b="1" baseline="30000" dirty="0">
                          <a:latin typeface="Arial" panose="020B0604020202020204" pitchFamily="34" charset="0"/>
                          <a:ea typeface="Calibri" panose="020F0502020204030204" pitchFamily="34" charset="0"/>
                          <a:cs typeface="Arial" panose="020B0604020202020204" pitchFamily="34" charset="0"/>
                        </a:rPr>
                        <a:t>th</a:t>
                      </a:r>
                      <a:r>
                        <a:rPr lang="en-GB" sz="2000" b="1" dirty="0">
                          <a:latin typeface="Arial" panose="020B0604020202020204" pitchFamily="34" charset="0"/>
                          <a:ea typeface="Calibri" panose="020F0502020204030204" pitchFamily="34" charset="0"/>
                          <a:cs typeface="Arial" panose="020B0604020202020204" pitchFamily="34" charset="0"/>
                        </a:rPr>
                        <a:t> IDDRSI PSC </a:t>
                      </a:r>
                    </a:p>
                    <a:p>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2119857"/>
                  </a:ext>
                </a:extLst>
              </a:tr>
              <a:tr h="370840">
                <a:tc>
                  <a:txBody>
                    <a:bodyPr/>
                    <a:lstStyle/>
                    <a:p>
                      <a:pPr algn="ctr"/>
                      <a:r>
                        <a:rPr lang="en-US" sz="2000" b="1" dirty="0">
                          <a:latin typeface="Arial" panose="020B0604020202020204" pitchFamily="34" charset="0"/>
                          <a:cs typeface="Arial" panose="020B0604020202020204" pitchFamily="34" charset="0"/>
                        </a:rPr>
                        <a:t>S/NO.</a:t>
                      </a: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15th PSC RECOMMENDATIONS</a:t>
                      </a:r>
                    </a:p>
                    <a:p>
                      <a:pPr algn="ctr"/>
                      <a:endParaRPr lang="en-GB" sz="20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SOUTH SUDAN’S ACHIEVEMENTS</a:t>
                      </a:r>
                    </a:p>
                    <a:p>
                      <a:pPr algn="ct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433065"/>
                  </a:ext>
                </a:extLst>
              </a:tr>
              <a:tr h="370840">
                <a:tc>
                  <a:txBody>
                    <a:bodyPr/>
                    <a:lstStyle/>
                    <a:p>
                      <a:pPr algn="ctr"/>
                      <a:r>
                        <a:rPr lang="en-US" sz="2400" b="1" dirty="0">
                          <a:latin typeface="Arial" panose="020B0604020202020204" pitchFamily="34" charset="0"/>
                          <a:cs typeface="Arial" panose="020B0604020202020204" pitchFamily="34" charset="0"/>
                        </a:rPr>
                        <a:t>15.1</a:t>
                      </a:r>
                      <a:endParaRPr lang="en-GB" sz="2400" b="1" dirty="0">
                        <a:latin typeface="Arial" panose="020B0604020202020204" pitchFamily="34" charset="0"/>
                        <a:cs typeface="Arial" panose="020B0604020202020204" pitchFamily="34" charset="0"/>
                      </a:endParaRPr>
                    </a:p>
                  </a:txBody>
                  <a:tcPr/>
                </a:tc>
                <a:tc>
                  <a:txBody>
                    <a:bodyPr/>
                    <a:lstStyle/>
                    <a:p>
                      <a:pPr algn="just"/>
                      <a:r>
                        <a:rPr lang="en-US" sz="2000" b="1" dirty="0">
                          <a:latin typeface="Arial" panose="020B0604020202020204" pitchFamily="34" charset="0"/>
                          <a:cs typeface="Arial" panose="020B0604020202020204" pitchFamily="34" charset="0"/>
                        </a:rPr>
                        <a:t>Cont’d</a:t>
                      </a:r>
                      <a:endParaRPr lang="en-GB" sz="2000" b="1" dirty="0">
                        <a:latin typeface="Arial" panose="020B0604020202020204" pitchFamily="34" charset="0"/>
                        <a:cs typeface="Arial" panose="020B0604020202020204" pitchFamily="34" charset="0"/>
                      </a:endParaRPr>
                    </a:p>
                  </a:txBody>
                  <a:tcPr/>
                </a:tc>
                <a:tc>
                  <a:txBody>
                    <a:bodyPr/>
                    <a:lstStyle/>
                    <a:p>
                      <a:pPr algn="just"/>
                      <a:r>
                        <a:rPr lang="en-GB" sz="2000" b="1" i="1" dirty="0">
                          <a:latin typeface="Arial" panose="020B0604020202020204" pitchFamily="34" charset="0"/>
                          <a:cs typeface="Arial" panose="020B0604020202020204" pitchFamily="34" charset="0"/>
                        </a:rPr>
                        <a:t>The system will provide timely weather information and alert citizens of climate hazards such as floods, droughts, heat waves and storms. The first phase of the project will cover Central Equatoria and Eastern Equatoria states, the most drought prone areas. Furthermore, the Ministry has developed the Second Nationally Determined Contributions (NDC), The National Adaptation Program of Action (NAPA), and the first National Adaptation Plan (NAP). </a:t>
                      </a:r>
                    </a:p>
                  </a:txBody>
                  <a:tcPr/>
                </a:tc>
                <a:extLst>
                  <a:ext uri="{0D108BD9-81ED-4DB2-BD59-A6C34878D82A}">
                    <a16:rowId xmlns:a16="http://schemas.microsoft.com/office/drawing/2014/main" val="3597352526"/>
                  </a:ext>
                </a:extLst>
              </a:tr>
            </a:tbl>
          </a:graphicData>
        </a:graphic>
      </p:graphicFrame>
      <p:pic>
        <p:nvPicPr>
          <p:cNvPr id="4" name="Picture 3">
            <a:extLst>
              <a:ext uri="{FF2B5EF4-FFF2-40B4-BE49-F238E27FC236}">
                <a16:creationId xmlns:a16="http://schemas.microsoft.com/office/drawing/2014/main" id="{43C6D938-79B3-4AC5-B855-791DF456FE6C}"/>
              </a:ext>
            </a:extLst>
          </p:cNvPr>
          <p:cNvPicPr>
            <a:picLocks noChangeAspect="1"/>
          </p:cNvPicPr>
          <p:nvPr/>
        </p:nvPicPr>
        <p:blipFill>
          <a:blip r:embed="rId2"/>
          <a:stretch>
            <a:fillRect/>
          </a:stretch>
        </p:blipFill>
        <p:spPr>
          <a:xfrm>
            <a:off x="1533379" y="492370"/>
            <a:ext cx="1575582" cy="661181"/>
          </a:xfrm>
          <a:prstGeom prst="rect">
            <a:avLst/>
          </a:prstGeom>
        </p:spPr>
      </p:pic>
    </p:spTree>
    <p:extLst>
      <p:ext uri="{BB962C8B-B14F-4D97-AF65-F5344CB8AC3E}">
        <p14:creationId xmlns:p14="http://schemas.microsoft.com/office/powerpoint/2010/main" val="2778369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TotalTime>
  <Words>1937</Words>
  <Application>Microsoft Office PowerPoint</Application>
  <PresentationFormat>Widescreen</PresentationFormat>
  <Paragraphs>275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 of Drought in [COUNTRY)</dc:title>
  <dc:creator>Ahmed Amdihun</dc:creator>
  <cp:lastModifiedBy>Olami</cp:lastModifiedBy>
  <cp:revision>459</cp:revision>
  <dcterms:created xsi:type="dcterms:W3CDTF">2022-04-27T07:45:28Z</dcterms:created>
  <dcterms:modified xsi:type="dcterms:W3CDTF">2023-11-23T05:55:39Z</dcterms:modified>
</cp:coreProperties>
</file>