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307" r:id="rId5"/>
    <p:sldId id="276" r:id="rId6"/>
    <p:sldId id="318" r:id="rId7"/>
    <p:sldId id="316" r:id="rId8"/>
    <p:sldId id="308" r:id="rId9"/>
    <p:sldId id="312" r:id="rId10"/>
    <p:sldId id="315" r:id="rId11"/>
    <p:sldId id="305" r:id="rId12"/>
    <p:sldId id="277" r:id="rId13"/>
    <p:sldId id="313" r:id="rId14"/>
    <p:sldId id="309" r:id="rId15"/>
    <p:sldId id="310" r:id="rId16"/>
    <p:sldId id="311" r:id="rId17"/>
    <p:sldId id="314" r:id="rId18"/>
    <p:sldId id="299" r:id="rId19"/>
    <p:sldId id="303" r:id="rId20"/>
    <p:sldId id="284" r:id="rId21"/>
    <p:sldId id="285" r:id="rId22"/>
    <p:sldId id="286" r:id="rId23"/>
    <p:sldId id="304" r:id="rId24"/>
    <p:sldId id="319" r:id="rId25"/>
    <p:sldId id="320" r:id="rId26"/>
    <p:sldId id="292" r:id="rId27"/>
    <p:sldId id="293" r:id="rId28"/>
    <p:sldId id="301" r:id="rId29"/>
    <p:sldId id="302" r:id="rId30"/>
    <p:sldId id="298" r:id="rId31"/>
    <p:sldId id="2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9AF8A-2277-AD1C-439F-24813CC7DF38}" name="Charity Sammy" initials="CS" userId="S::charity.sammy@igad.int::8c36560b-dde2-4f8c-bea4-c864156a7a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ola Otieno" initials="VO" lastIdx="1" clrIdx="0">
    <p:extLst>
      <p:ext uri="{19B8F6BF-5375-455C-9EA6-DF929625EA0E}">
        <p15:presenceInfo xmlns:p15="http://schemas.microsoft.com/office/powerpoint/2012/main" xmlns="" userId="S::Viola.Otieno@igad.int::fdf570b2-bdf4-4581-982d-0a207814fa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285C4-23FD-4688-A786-4D0F1EF082FB}" v="1" dt="2023-11-14T11:44:36.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4659"/>
  </p:normalViewPr>
  <p:slideViewPr>
    <p:cSldViewPr snapToGrid="0">
      <p:cViewPr>
        <p:scale>
          <a:sx n="100" d="100"/>
          <a:sy n="100" d="100"/>
        </p:scale>
        <p:origin x="-72" y="3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E9FC5-109E-4092-83BC-9407C74C3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4169183-FC39-42F8-BC2F-C78C823E3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210EDF8-DB8F-4430-B2C6-9B983CB22FBB}"/>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xmlns="" id="{C4FAE3CF-17F3-4814-A2C1-C43FB514B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77E5BD2-C8F6-42CB-BABF-26291179A55F}"/>
              </a:ext>
            </a:extLst>
          </p:cNvPr>
          <p:cNvSpPr>
            <a:spLocks noGrp="1"/>
          </p:cNvSpPr>
          <p:nvPr>
            <p:ph type="sldNum" sz="quarter" idx="12"/>
          </p:nvPr>
        </p:nvSpPr>
        <p:spPr/>
        <p:txBody>
          <a:bodyPr/>
          <a:lstStyle/>
          <a:p>
            <a:fld id="{523A3E62-20F4-4503-B3FE-B0395DF0B88B}" type="slidenum">
              <a:rPr lang="en-GB" smtClean="0"/>
              <a:t>‹#›</a:t>
            </a:fld>
            <a:endParaRPr lang="en-GB"/>
          </a:p>
        </p:txBody>
      </p:sp>
      <p:pic>
        <p:nvPicPr>
          <p:cNvPr id="9" name="Picture 8">
            <a:extLst>
              <a:ext uri="{FF2B5EF4-FFF2-40B4-BE49-F238E27FC236}">
                <a16:creationId xmlns:a16="http://schemas.microsoft.com/office/drawing/2014/main" xmlns="" id="{2BD574C4-F8BB-48F4-89E7-37135FFF8724}"/>
              </a:ext>
            </a:extLst>
          </p:cNvPr>
          <p:cNvPicPr>
            <a:picLocks noChangeAspect="1"/>
          </p:cNvPicPr>
          <p:nvPr userDrawn="1"/>
        </p:nvPicPr>
        <p:blipFill>
          <a:blip r:embed="rId2"/>
          <a:srcRect/>
          <a:stretch/>
        </p:blipFill>
        <p:spPr>
          <a:xfrm>
            <a:off x="5436067" y="471761"/>
            <a:ext cx="1319865" cy="1639128"/>
          </a:xfrm>
          <a:prstGeom prst="rect">
            <a:avLst/>
          </a:prstGeom>
        </p:spPr>
      </p:pic>
    </p:spTree>
    <p:extLst>
      <p:ext uri="{BB962C8B-B14F-4D97-AF65-F5344CB8AC3E}">
        <p14:creationId xmlns:p14="http://schemas.microsoft.com/office/powerpoint/2010/main" val="297008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2DFD36-CC6F-4A4F-ACBD-2CEC838109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39F0562-B0B5-44ED-BB92-85E2B7138A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1A0DF49-6FB2-4373-A203-60892C0B7C9D}"/>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xmlns="" id="{C34EF787-5E53-4994-BAE7-98D2F99F5D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3566D7C-B365-44F4-8362-EBC81EAB6AB2}"/>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295775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551FB7E-480E-490A-ACF5-1C5F0A3DBD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B3EE2F8-FDCB-47BD-8A9F-F194EC7D92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2F8944B-B77A-4435-A631-8C6F0D810313}"/>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xmlns="" id="{7B6418A5-37B9-4B12-91E3-EA7D77555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7CA207A-F8C8-4A63-B3FE-1B2EF194597D}"/>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187687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8BB73CE-44BC-44BF-9658-62C249BE73A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65A1A6CA-0E9D-4E4D-AB3C-7C23188BAD9E}"/>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xmlns="" id="{9BE09131-43E6-483E-8EFB-2EA9CE0292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353B1E8-0E4A-4FF9-A7BD-2F7B7CE82C8A}"/>
              </a:ext>
            </a:extLst>
          </p:cNvPr>
          <p:cNvSpPr>
            <a:spLocks noGrp="1"/>
          </p:cNvSpPr>
          <p:nvPr>
            <p:ph type="sldNum" sz="quarter" idx="12"/>
          </p:nvPr>
        </p:nvSpPr>
        <p:spPr/>
        <p:txBody>
          <a:bodyPr/>
          <a:lstStyle/>
          <a:p>
            <a:fld id="{523A3E62-20F4-4503-B3FE-B0395DF0B88B}" type="slidenum">
              <a:rPr lang="en-GB" smtClean="0"/>
              <a:t>‹#›</a:t>
            </a:fld>
            <a:endParaRPr lang="en-GB"/>
          </a:p>
        </p:txBody>
      </p:sp>
      <p:pic>
        <p:nvPicPr>
          <p:cNvPr id="8" name="Picture 7" descr="A green and yellow logo">
            <a:extLst>
              <a:ext uri="{FF2B5EF4-FFF2-40B4-BE49-F238E27FC236}">
                <a16:creationId xmlns:a16="http://schemas.microsoft.com/office/drawing/2014/main" xmlns="" id="{FEF77FEE-235A-F154-2EE0-31F782EBC7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0703" y="0"/>
            <a:ext cx="1746194" cy="1350264"/>
          </a:xfrm>
          <a:prstGeom prst="rect">
            <a:avLst/>
          </a:prstGeom>
        </p:spPr>
      </p:pic>
      <p:grpSp>
        <p:nvGrpSpPr>
          <p:cNvPr id="9" name="Group 8">
            <a:extLst>
              <a:ext uri="{FF2B5EF4-FFF2-40B4-BE49-F238E27FC236}">
                <a16:creationId xmlns:a16="http://schemas.microsoft.com/office/drawing/2014/main" xmlns="" id="{00C4748A-27A7-3744-80DD-2562C65DB6AD}"/>
              </a:ext>
            </a:extLst>
          </p:cNvPr>
          <p:cNvGrpSpPr/>
          <p:nvPr userDrawn="1"/>
        </p:nvGrpSpPr>
        <p:grpSpPr>
          <a:xfrm>
            <a:off x="0" y="1825625"/>
            <a:ext cx="12192000" cy="7324725"/>
            <a:chOff x="-533400" y="-600075"/>
            <a:chExt cx="12070081" cy="7324725"/>
          </a:xfrm>
          <a:blipFill dpi="0" rotWithShape="1">
            <a:blip r:embed="rId3">
              <a:alphaModFix amt="3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a:blipFill>
        </p:grpSpPr>
        <p:sp>
          <p:nvSpPr>
            <p:cNvPr id="10" name="Rectangle: Rounded Corners 9">
              <a:extLst>
                <a:ext uri="{FF2B5EF4-FFF2-40B4-BE49-F238E27FC236}">
                  <a16:creationId xmlns:a16="http://schemas.microsoft.com/office/drawing/2014/main" xmlns="" id="{1D48120F-E966-EE6F-EC64-6129D12AF6CB}"/>
                </a:ext>
              </a:extLst>
            </p:cNvPr>
            <p:cNvSpPr/>
            <p:nvPr/>
          </p:nvSpPr>
          <p:spPr>
            <a:xfrm>
              <a:off x="-533400" y="228600"/>
              <a:ext cx="85344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xmlns="" id="{BD77CB94-4687-D557-97B8-A4F9340E3C21}"/>
                </a:ext>
              </a:extLst>
            </p:cNvPr>
            <p:cNvSpPr/>
            <p:nvPr/>
          </p:nvSpPr>
          <p:spPr>
            <a:xfrm>
              <a:off x="320040" y="1304925"/>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xmlns="" id="{D9D1AC0B-4093-1F2D-C5BB-CECBD96640F1}"/>
                </a:ext>
              </a:extLst>
            </p:cNvPr>
            <p:cNvSpPr/>
            <p:nvPr/>
          </p:nvSpPr>
          <p:spPr>
            <a:xfrm>
              <a:off x="1116330" y="1666874"/>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BDD7D3C7-1473-1CE2-F580-0F7183B9B092}"/>
                </a:ext>
              </a:extLst>
            </p:cNvPr>
            <p:cNvSpPr/>
            <p:nvPr/>
          </p:nvSpPr>
          <p:spPr>
            <a:xfrm>
              <a:off x="1912620" y="771524"/>
              <a:ext cx="796290"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0C5A54F2-2A9F-95DB-70D7-6DC6566049C0}"/>
                </a:ext>
              </a:extLst>
            </p:cNvPr>
            <p:cNvSpPr/>
            <p:nvPr/>
          </p:nvSpPr>
          <p:spPr>
            <a:xfrm>
              <a:off x="2708910" y="228600"/>
              <a:ext cx="79629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xmlns="" id="{281373DC-EADA-CC71-7D4E-26A624B6677D}"/>
                </a:ext>
              </a:extLst>
            </p:cNvPr>
            <p:cNvSpPr/>
            <p:nvPr/>
          </p:nvSpPr>
          <p:spPr>
            <a:xfrm>
              <a:off x="3505200" y="1295400"/>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xmlns="" id="{D3FB8BD9-FEC6-A045-25F0-29EB375CBAC0}"/>
                </a:ext>
              </a:extLst>
            </p:cNvPr>
            <p:cNvSpPr/>
            <p:nvPr/>
          </p:nvSpPr>
          <p:spPr>
            <a:xfrm>
              <a:off x="4301490" y="1657349"/>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2D8EC3BB-3839-059A-31C4-F7C78BA54845}"/>
                </a:ext>
              </a:extLst>
            </p:cNvPr>
            <p:cNvSpPr/>
            <p:nvPr/>
          </p:nvSpPr>
          <p:spPr>
            <a:xfrm>
              <a:off x="5097780" y="761999"/>
              <a:ext cx="792482"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292C940B-F27C-1470-87B8-36B52D58C366}"/>
                </a:ext>
              </a:extLst>
            </p:cNvPr>
            <p:cNvSpPr/>
            <p:nvPr/>
          </p:nvSpPr>
          <p:spPr>
            <a:xfrm>
              <a:off x="5890262" y="-600075"/>
              <a:ext cx="891538"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xmlns="" id="{8283AC1F-1CCA-1CD2-BDB7-42A7C56D19F5}"/>
                </a:ext>
              </a:extLst>
            </p:cNvPr>
            <p:cNvSpPr/>
            <p:nvPr/>
          </p:nvSpPr>
          <p:spPr>
            <a:xfrm>
              <a:off x="6781799" y="1381125"/>
              <a:ext cx="763907" cy="41719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xmlns="" id="{08BDF188-2AFB-31CF-6BBF-558BA9D3C4E9}"/>
                </a:ext>
              </a:extLst>
            </p:cNvPr>
            <p:cNvSpPr/>
            <p:nvPr/>
          </p:nvSpPr>
          <p:spPr>
            <a:xfrm>
              <a:off x="7545707" y="838199"/>
              <a:ext cx="796290" cy="5886451"/>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xmlns="" id="{AC4B7E2A-C475-9226-7B7F-D1EB6D7D9438}"/>
                </a:ext>
              </a:extLst>
            </p:cNvPr>
            <p:cNvSpPr/>
            <p:nvPr/>
          </p:nvSpPr>
          <p:spPr>
            <a:xfrm>
              <a:off x="8341997" y="1657349"/>
              <a:ext cx="796290" cy="486600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8A4CCD63-AB01-9CDD-DC42-08776D8382F6}"/>
                </a:ext>
              </a:extLst>
            </p:cNvPr>
            <p:cNvSpPr/>
            <p:nvPr/>
          </p:nvSpPr>
          <p:spPr>
            <a:xfrm>
              <a:off x="9138287" y="334645"/>
              <a:ext cx="809016" cy="521843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C30F8E-2047-1953-53D7-CA66885ADE79}"/>
                </a:ext>
              </a:extLst>
            </p:cNvPr>
            <p:cNvSpPr/>
            <p:nvPr userDrawn="1"/>
          </p:nvSpPr>
          <p:spPr>
            <a:xfrm>
              <a:off x="9947914" y="961089"/>
              <a:ext cx="672466" cy="398238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xmlns="" id="{F9ECFF89-E403-C2B7-60F5-B0B25B5DE171}"/>
                </a:ext>
              </a:extLst>
            </p:cNvPr>
            <p:cNvSpPr/>
            <p:nvPr userDrawn="1"/>
          </p:nvSpPr>
          <p:spPr>
            <a:xfrm>
              <a:off x="10620380" y="-66675"/>
              <a:ext cx="916301"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xmlns="" id="{FCAB113A-6A36-F4A9-ECF9-BFE63880F09E}"/>
              </a:ext>
            </a:extLst>
          </p:cNvPr>
          <p:cNvSpPr txBox="1"/>
          <p:nvPr userDrawn="1"/>
        </p:nvSpPr>
        <p:spPr>
          <a:xfrm>
            <a:off x="2878167" y="6385352"/>
            <a:ext cx="6111240" cy="276999"/>
          </a:xfrm>
          <a:prstGeom prst="rect">
            <a:avLst/>
          </a:prstGeom>
          <a:noFill/>
        </p:spPr>
        <p:txBody>
          <a:bodyPr wrap="square">
            <a:spAutoFit/>
          </a:bodyPr>
          <a:lstStyle/>
          <a:p>
            <a:pPr algn="ctr"/>
            <a:r>
              <a:rPr lang="en-US" sz="1200" b="1" dirty="0">
                <a:solidFill>
                  <a:srgbClr val="FF9933"/>
                </a:solidFill>
                <a:latin typeface="Tahoma" panose="020B0604030504040204" pitchFamily="34" charset="0"/>
                <a:ea typeface="Tahoma" panose="020B0604030504040204" pitchFamily="34" charset="0"/>
                <a:cs typeface="Tahoma" panose="020B0604030504040204" pitchFamily="34" charset="0"/>
              </a:rPr>
              <a:t>10 YEAR ANNIVERSARY</a:t>
            </a:r>
          </a:p>
        </p:txBody>
      </p:sp>
      <p:sp>
        <p:nvSpPr>
          <p:cNvPr id="61" name="TextBox 60">
            <a:extLst>
              <a:ext uri="{FF2B5EF4-FFF2-40B4-BE49-F238E27FC236}">
                <a16:creationId xmlns:a16="http://schemas.microsoft.com/office/drawing/2014/main" xmlns="" id="{035004AE-F92F-3E0D-8A7D-3625FE0E5797}"/>
              </a:ext>
            </a:extLst>
          </p:cNvPr>
          <p:cNvSpPr txBox="1"/>
          <p:nvPr userDrawn="1"/>
        </p:nvSpPr>
        <p:spPr>
          <a:xfrm>
            <a:off x="3404063" y="6550039"/>
            <a:ext cx="6111240" cy="276999"/>
          </a:xfrm>
          <a:prstGeom prst="rect">
            <a:avLst/>
          </a:prstGeom>
          <a:noFill/>
        </p:spPr>
        <p:txBody>
          <a:bodyPr wrap="square">
            <a:spAutoFit/>
          </a:bodyPr>
          <a:lstStyle/>
          <a:p>
            <a:pPr algn="ctr"/>
            <a:r>
              <a:rPr lang="en-US" sz="1200" b="1" dirty="0">
                <a:solidFill>
                  <a:srgbClr val="FF9933"/>
                </a:solidFill>
                <a:latin typeface="Tahoma" panose="020B0604030504040204" pitchFamily="34" charset="0"/>
                <a:ea typeface="Tahoma" panose="020B0604030504040204" pitchFamily="34" charset="0"/>
                <a:cs typeface="Tahoma" panose="020B0604030504040204" pitchFamily="34" charset="0"/>
              </a:rPr>
              <a:t>The IGAD Drought Disaster Resilience and  Sustainability Initiative (IDDRSI)</a:t>
            </a:r>
            <a:endParaRPr lang="en-US" sz="1200" dirty="0"/>
          </a:p>
        </p:txBody>
      </p:sp>
    </p:spTree>
    <p:extLst>
      <p:ext uri="{BB962C8B-B14F-4D97-AF65-F5344CB8AC3E}">
        <p14:creationId xmlns:p14="http://schemas.microsoft.com/office/powerpoint/2010/main" val="351365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9EC7DC-2AF9-42AC-AE1C-6292BD50319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8A83246D-C3BF-4FD7-ACDD-86D4F1B9F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FB41403-24E2-4643-B2FD-CF025B14EA30}"/>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xmlns="" id="{8284516A-86AF-4A3D-AD47-BE81110DB5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B705A68-257F-4FE2-B166-1AE6D4E1F027}"/>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264200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5204F-F58F-4E8F-90C7-C44B683D7F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E7841A6-8DA1-4FF0-A231-79F9BA3B86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9FEB2FA-4ED7-423B-822A-6A119FAA6E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04CA6E41-672D-4BA5-BE24-EDF0FB139074}"/>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6" name="Footer Placeholder 5">
            <a:extLst>
              <a:ext uri="{FF2B5EF4-FFF2-40B4-BE49-F238E27FC236}">
                <a16:creationId xmlns:a16="http://schemas.microsoft.com/office/drawing/2014/main" xmlns="" id="{872929FD-FA68-4507-A41E-74F1E95B5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CE42FCE-99AA-4EE4-A524-EDC188FE6045}"/>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337722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30A6B2-6F2E-4076-A09D-C3DAAD9BF8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A05C456-308A-4E01-B92F-5679ABBB62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D2F0479-D9B0-4AA6-81FC-DA40A580EE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BA2C2CB-EE4C-495C-B508-1FF710B25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CF37849-2C70-4B49-91C7-7F98E8C3F6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A82D9EC-85A4-4B30-8166-18DA7CA46840}"/>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8" name="Footer Placeholder 7">
            <a:extLst>
              <a:ext uri="{FF2B5EF4-FFF2-40B4-BE49-F238E27FC236}">
                <a16:creationId xmlns:a16="http://schemas.microsoft.com/office/drawing/2014/main" xmlns="" id="{A9698526-1166-4A4C-8A03-53256B5031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F2940B3-CDB1-4B9D-AF1C-0E4CE9B29E38}"/>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400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97E30F-5FCA-4776-9CA0-F1AC97457C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7B5A0AE-306D-486A-A73F-C21571E8C612}"/>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4" name="Footer Placeholder 3">
            <a:extLst>
              <a:ext uri="{FF2B5EF4-FFF2-40B4-BE49-F238E27FC236}">
                <a16:creationId xmlns:a16="http://schemas.microsoft.com/office/drawing/2014/main" xmlns="" id="{5773D26B-36DA-4780-9831-467C0B83F9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C948727F-EA0F-42DD-ACF1-B6AC05F6AD29}"/>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419706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DDFF38B-0545-4362-98DD-2D4A7654A14E}"/>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3" name="Footer Placeholder 2">
            <a:extLst>
              <a:ext uri="{FF2B5EF4-FFF2-40B4-BE49-F238E27FC236}">
                <a16:creationId xmlns:a16="http://schemas.microsoft.com/office/drawing/2014/main" xmlns="" id="{5FDDF72A-0C69-4B51-B4BC-9A0B4EA0B6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60B1390-2597-42DB-82C3-4C3B03F8C7F9}"/>
              </a:ext>
            </a:extLst>
          </p:cNvPr>
          <p:cNvSpPr>
            <a:spLocks noGrp="1"/>
          </p:cNvSpPr>
          <p:nvPr>
            <p:ph type="sldNum" sz="quarter" idx="12"/>
          </p:nvPr>
        </p:nvSpPr>
        <p:spPr/>
        <p:txBody>
          <a:bodyPr/>
          <a:lstStyle/>
          <a:p>
            <a:fld id="{523A3E62-20F4-4503-B3FE-B0395DF0B88B}" type="slidenum">
              <a:rPr lang="en-GB" smtClean="0"/>
              <a:t>‹#›</a:t>
            </a:fld>
            <a:endParaRPr lang="en-GB"/>
          </a:p>
        </p:txBody>
      </p:sp>
      <p:sp>
        <p:nvSpPr>
          <p:cNvPr id="6" name="TextBox 5">
            <a:extLst>
              <a:ext uri="{FF2B5EF4-FFF2-40B4-BE49-F238E27FC236}">
                <a16:creationId xmlns:a16="http://schemas.microsoft.com/office/drawing/2014/main" xmlns="" id="{D12A24AD-343B-4609-0F11-E284FA0AF88D}"/>
              </a:ext>
            </a:extLst>
          </p:cNvPr>
          <p:cNvSpPr txBox="1"/>
          <p:nvPr userDrawn="1"/>
        </p:nvSpPr>
        <p:spPr>
          <a:xfrm>
            <a:off x="2910840" y="6352143"/>
            <a:ext cx="6096000" cy="369332"/>
          </a:xfrm>
          <a:prstGeom prst="rect">
            <a:avLst/>
          </a:prstGeom>
          <a:noFill/>
        </p:spPr>
        <p:txBody>
          <a:bodyPr wrap="square">
            <a:spAutoFit/>
          </a:bodyPr>
          <a:lstStyle/>
          <a:p>
            <a:pPr algn="ctr"/>
            <a:r>
              <a:rPr lang="en-US" sz="1800" b="1" dirty="0">
                <a:solidFill>
                  <a:srgbClr val="006600"/>
                </a:solidFill>
                <a:latin typeface="Tahoma" panose="020B0604030504040204" pitchFamily="34" charset="0"/>
                <a:ea typeface="Tahoma" panose="020B0604030504040204" pitchFamily="34" charset="0"/>
                <a:cs typeface="Tahoma" panose="020B0604030504040204" pitchFamily="34" charset="0"/>
              </a:rPr>
              <a:t>10</a:t>
            </a:r>
            <a:r>
              <a:rPr lang="en-US" sz="1800" b="1" baseline="30000" dirty="0">
                <a:solidFill>
                  <a:srgbClr val="006600"/>
                </a:solidFill>
                <a:latin typeface="Tahoma" panose="020B0604030504040204" pitchFamily="34" charset="0"/>
                <a:ea typeface="Tahoma" panose="020B0604030504040204" pitchFamily="34" charset="0"/>
                <a:cs typeface="Tahoma" panose="020B0604030504040204" pitchFamily="34" charset="0"/>
              </a:rPr>
              <a:t>th</a:t>
            </a:r>
            <a:r>
              <a:rPr lang="en-US" sz="1800" b="1" dirty="0">
                <a:solidFill>
                  <a:srgbClr val="006600"/>
                </a:solidFill>
                <a:latin typeface="Tahoma" panose="020B0604030504040204" pitchFamily="34" charset="0"/>
                <a:ea typeface="Tahoma" panose="020B0604030504040204" pitchFamily="34" charset="0"/>
                <a:cs typeface="Tahoma" panose="020B0604030504040204" pitchFamily="34" charset="0"/>
              </a:rPr>
              <a:t> Anniversary </a:t>
            </a:r>
          </a:p>
        </p:txBody>
      </p:sp>
    </p:spTree>
    <p:extLst>
      <p:ext uri="{BB962C8B-B14F-4D97-AF65-F5344CB8AC3E}">
        <p14:creationId xmlns:p14="http://schemas.microsoft.com/office/powerpoint/2010/main" val="312040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8996A-4B4C-4981-B73A-C19776A65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1D7AEE-8606-46E9-B31A-5F9BE5417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39DB8BD-891B-4D8F-84BC-EBAAFB898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D9D2114-11D1-45C2-A203-B81526DADDF5}"/>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6" name="Footer Placeholder 5">
            <a:extLst>
              <a:ext uri="{FF2B5EF4-FFF2-40B4-BE49-F238E27FC236}">
                <a16:creationId xmlns:a16="http://schemas.microsoft.com/office/drawing/2014/main" xmlns="" id="{2DA9CA1A-0704-4CAF-9B42-B76554EFA7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9B567B8-7B1D-442C-9947-CEBCDEFC37EA}"/>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18522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804A5-E9EB-4414-809C-EEF6C1C8A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E9F80230-4624-44A1-9EC2-AD85CF1101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F76269E4-6B57-4629-A043-D54AB85E6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6DD718-C91B-4B6C-B427-08A203E83552}"/>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6" name="Footer Placeholder 5">
            <a:extLst>
              <a:ext uri="{FF2B5EF4-FFF2-40B4-BE49-F238E27FC236}">
                <a16:creationId xmlns:a16="http://schemas.microsoft.com/office/drawing/2014/main" xmlns="" id="{1489D1D4-4284-455F-A378-03DB115973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8353974-F072-4732-B95E-35523CA98DFA}"/>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311261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49EEB7B-1952-4B7C-9949-0EFD78631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6DEE57E-080E-4FC9-AC00-F4125B51C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0B7D5EF-E818-41BC-BBBF-C05BA7935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xmlns="" id="{D00B455F-41D1-4068-9D82-44B76DBAE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3B31F321-95F9-4D13-93F0-563B50D27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A3E62-20F4-4503-B3FE-B0395DF0B88B}" type="slidenum">
              <a:rPr lang="en-GB" smtClean="0"/>
              <a:t>‹#›</a:t>
            </a:fld>
            <a:endParaRPr lang="en-GB"/>
          </a:p>
        </p:txBody>
      </p:sp>
    </p:spTree>
    <p:extLst>
      <p:ext uri="{BB962C8B-B14F-4D97-AF65-F5344CB8AC3E}">
        <p14:creationId xmlns:p14="http://schemas.microsoft.com/office/powerpoint/2010/main" val="354522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xmlns="" id="{B24FCDFE-D875-6583-6467-20D879067E08}"/>
              </a:ext>
            </a:extLst>
          </p:cNvPr>
          <p:cNvGrpSpPr/>
          <p:nvPr/>
        </p:nvGrpSpPr>
        <p:grpSpPr>
          <a:xfrm>
            <a:off x="0" y="1825625"/>
            <a:ext cx="12192000" cy="7324725"/>
            <a:chOff x="-533400" y="-600075"/>
            <a:chExt cx="12070081" cy="7324725"/>
          </a:xfrm>
          <a:blipFill dpi="0"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a:blipFill>
        </p:grpSpPr>
        <p:sp>
          <p:nvSpPr>
            <p:cNvPr id="47" name="Rectangle: Rounded Corners 46">
              <a:extLst>
                <a:ext uri="{FF2B5EF4-FFF2-40B4-BE49-F238E27FC236}">
                  <a16:creationId xmlns:a16="http://schemas.microsoft.com/office/drawing/2014/main" xmlns="" id="{28C2EB62-8590-E2EB-3F7A-4B46E733C9BC}"/>
                </a:ext>
              </a:extLst>
            </p:cNvPr>
            <p:cNvSpPr/>
            <p:nvPr/>
          </p:nvSpPr>
          <p:spPr>
            <a:xfrm>
              <a:off x="-533400" y="228600"/>
              <a:ext cx="85344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Rounded Corners 47">
              <a:extLst>
                <a:ext uri="{FF2B5EF4-FFF2-40B4-BE49-F238E27FC236}">
                  <a16:creationId xmlns:a16="http://schemas.microsoft.com/office/drawing/2014/main" xmlns="" id="{191D7B08-0FDA-A05D-1079-96BBB869C01E}"/>
                </a:ext>
              </a:extLst>
            </p:cNvPr>
            <p:cNvSpPr/>
            <p:nvPr/>
          </p:nvSpPr>
          <p:spPr>
            <a:xfrm>
              <a:off x="320040" y="1304925"/>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xmlns="" id="{0658A9C2-56B5-86BF-E920-617120309925}"/>
                </a:ext>
              </a:extLst>
            </p:cNvPr>
            <p:cNvSpPr/>
            <p:nvPr/>
          </p:nvSpPr>
          <p:spPr>
            <a:xfrm>
              <a:off x="1116330" y="1666874"/>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xmlns="" id="{1FDF67F7-C5A1-DF5F-0E5A-02217492D243}"/>
                </a:ext>
              </a:extLst>
            </p:cNvPr>
            <p:cNvSpPr/>
            <p:nvPr/>
          </p:nvSpPr>
          <p:spPr>
            <a:xfrm>
              <a:off x="1912620" y="771524"/>
              <a:ext cx="796290"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xmlns="" id="{6B57EECD-2908-008E-5408-B07457BC087F}"/>
                </a:ext>
              </a:extLst>
            </p:cNvPr>
            <p:cNvSpPr/>
            <p:nvPr/>
          </p:nvSpPr>
          <p:spPr>
            <a:xfrm>
              <a:off x="2708910" y="228600"/>
              <a:ext cx="79629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Rounded Corners 51">
              <a:extLst>
                <a:ext uri="{FF2B5EF4-FFF2-40B4-BE49-F238E27FC236}">
                  <a16:creationId xmlns:a16="http://schemas.microsoft.com/office/drawing/2014/main" xmlns="" id="{81F1DB75-15B7-DE53-E580-381C7FE392BE}"/>
                </a:ext>
              </a:extLst>
            </p:cNvPr>
            <p:cNvSpPr/>
            <p:nvPr/>
          </p:nvSpPr>
          <p:spPr>
            <a:xfrm>
              <a:off x="3505200" y="1295400"/>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xmlns="" id="{2613BDA4-ABEF-EF44-354E-2439DC053BC1}"/>
                </a:ext>
              </a:extLst>
            </p:cNvPr>
            <p:cNvSpPr/>
            <p:nvPr/>
          </p:nvSpPr>
          <p:spPr>
            <a:xfrm>
              <a:off x="4301490" y="1657349"/>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xmlns="" id="{AE4FD67D-B722-9EAD-D103-0E7328278368}"/>
                </a:ext>
              </a:extLst>
            </p:cNvPr>
            <p:cNvSpPr/>
            <p:nvPr/>
          </p:nvSpPr>
          <p:spPr>
            <a:xfrm>
              <a:off x="5097780" y="761999"/>
              <a:ext cx="792482"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xmlns="" id="{01E35229-570F-C221-650C-7335BEAE5CA6}"/>
                </a:ext>
              </a:extLst>
            </p:cNvPr>
            <p:cNvSpPr/>
            <p:nvPr/>
          </p:nvSpPr>
          <p:spPr>
            <a:xfrm>
              <a:off x="5890262" y="-600075"/>
              <a:ext cx="891538"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5">
              <a:extLst>
                <a:ext uri="{FF2B5EF4-FFF2-40B4-BE49-F238E27FC236}">
                  <a16:creationId xmlns:a16="http://schemas.microsoft.com/office/drawing/2014/main" xmlns="" id="{702DDF46-9031-3CEC-F88C-4C7853ABCB6C}"/>
                </a:ext>
              </a:extLst>
            </p:cNvPr>
            <p:cNvSpPr/>
            <p:nvPr/>
          </p:nvSpPr>
          <p:spPr>
            <a:xfrm>
              <a:off x="6781799" y="1381125"/>
              <a:ext cx="763907" cy="41719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xmlns="" id="{0B3839D5-04FA-E0BD-38BE-D44F9C7B68A3}"/>
                </a:ext>
              </a:extLst>
            </p:cNvPr>
            <p:cNvSpPr/>
            <p:nvPr/>
          </p:nvSpPr>
          <p:spPr>
            <a:xfrm>
              <a:off x="7545707" y="838199"/>
              <a:ext cx="796290" cy="5886451"/>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xmlns="" id="{D81F949C-7F9D-23B8-2FBF-99FD778C3294}"/>
                </a:ext>
              </a:extLst>
            </p:cNvPr>
            <p:cNvSpPr/>
            <p:nvPr/>
          </p:nvSpPr>
          <p:spPr>
            <a:xfrm>
              <a:off x="8341997" y="1657349"/>
              <a:ext cx="796290" cy="486600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xmlns="" id="{C7BFF462-38E8-5448-DFE9-112D493795B8}"/>
                </a:ext>
              </a:extLst>
            </p:cNvPr>
            <p:cNvSpPr/>
            <p:nvPr/>
          </p:nvSpPr>
          <p:spPr>
            <a:xfrm>
              <a:off x="9138287" y="334645"/>
              <a:ext cx="809016" cy="521843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xmlns="" id="{155BBC9C-A4A5-2B46-5B90-F3BF9C76DF19}"/>
                </a:ext>
              </a:extLst>
            </p:cNvPr>
            <p:cNvSpPr/>
            <p:nvPr userDrawn="1"/>
          </p:nvSpPr>
          <p:spPr>
            <a:xfrm>
              <a:off x="9947914" y="961089"/>
              <a:ext cx="672466" cy="398238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xmlns="" id="{A444B3F6-A026-2597-F6C7-F41CE9E2002F}"/>
                </a:ext>
              </a:extLst>
            </p:cNvPr>
            <p:cNvSpPr/>
            <p:nvPr userDrawn="1"/>
          </p:nvSpPr>
          <p:spPr>
            <a:xfrm>
              <a:off x="10620380" y="-66675"/>
              <a:ext cx="916301"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xmlns="" id="{A49D239A-796A-9631-6BA2-0D7CA217DDA0}"/>
              </a:ext>
            </a:extLst>
          </p:cNvPr>
          <p:cNvSpPr txBox="1"/>
          <p:nvPr/>
        </p:nvSpPr>
        <p:spPr>
          <a:xfrm>
            <a:off x="0" y="0"/>
            <a:ext cx="12191999" cy="2492990"/>
          </a:xfrm>
          <a:prstGeom prst="rect">
            <a:avLst/>
          </a:prstGeom>
          <a:noFill/>
        </p:spPr>
        <p:txBody>
          <a:bodyPr wrap="square" rtlCol="0">
            <a:spAutoFit/>
          </a:bodyPr>
          <a:lstStyle/>
          <a:p>
            <a:pPr algn="ctr">
              <a:lnSpc>
                <a:spcPct val="150000"/>
              </a:lnSpc>
            </a:pPr>
            <a:r>
              <a:rPr lang="en-US" sz="3200" b="1" dirty="0" smtClean="0">
                <a:latin typeface="Tahoma" panose="020B0604030504040204" pitchFamily="34" charset="0"/>
                <a:ea typeface="Tahoma" panose="020B0604030504040204" pitchFamily="34" charset="0"/>
                <a:cs typeface="Tahoma" panose="020B0604030504040204" pitchFamily="34" charset="0"/>
              </a:rPr>
              <a:t>The </a:t>
            </a:r>
            <a:r>
              <a:rPr lang="en-US" sz="3200" b="1" dirty="0">
                <a:latin typeface="Tahoma" panose="020B0604030504040204" pitchFamily="34" charset="0"/>
                <a:ea typeface="Tahoma" panose="020B0604030504040204" pitchFamily="34" charset="0"/>
                <a:cs typeface="Tahoma" panose="020B0604030504040204" pitchFamily="34" charset="0"/>
              </a:rPr>
              <a:t>Republic of </a:t>
            </a:r>
            <a:r>
              <a:rPr lang="en-US" sz="3200" b="1" dirty="0" smtClean="0">
                <a:latin typeface="Tahoma" panose="020B0604030504040204" pitchFamily="34" charset="0"/>
                <a:ea typeface="Tahoma" panose="020B0604030504040204" pitchFamily="34" charset="0"/>
                <a:cs typeface="Tahoma" panose="020B0604030504040204" pitchFamily="34" charset="0"/>
              </a:rPr>
              <a:t>Sudan</a:t>
            </a:r>
          </a:p>
          <a:p>
            <a:pPr algn="ctr">
              <a:lnSpc>
                <a:spcPct val="150000"/>
              </a:lnSpc>
            </a:pPr>
            <a:r>
              <a:rPr lang="en-US" sz="3200" b="1" dirty="0" smtClean="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S</a:t>
            </a:r>
            <a:r>
              <a:rPr lang="en-US" sz="2400" b="1" dirty="0" smtClean="0">
                <a:latin typeface="Tahoma" panose="020B0604030504040204" pitchFamily="34" charset="0"/>
                <a:ea typeface="Tahoma" panose="020B0604030504040204" pitchFamily="34" charset="0"/>
                <a:cs typeface="Tahoma" panose="020B0604030504040204" pitchFamily="34" charset="0"/>
              </a:rPr>
              <a:t>udan </a:t>
            </a:r>
            <a:r>
              <a:rPr lang="en-US" sz="2400" b="1" dirty="0">
                <a:latin typeface="Tahoma" panose="020B0604030504040204" pitchFamily="34" charset="0"/>
                <a:ea typeface="Tahoma" panose="020B0604030504040204" pitchFamily="34" charset="0"/>
                <a:cs typeface="Tahoma" panose="020B0604030504040204" pitchFamily="34" charset="0"/>
              </a:rPr>
              <a:t>Progress Report</a:t>
            </a:r>
          </a:p>
          <a:p>
            <a:pPr algn="ctr"/>
            <a:r>
              <a:rPr lang="en-US" sz="2000" b="1" dirty="0">
                <a:latin typeface="Tahoma" panose="020B0604030504040204" pitchFamily="34" charset="0"/>
                <a:ea typeface="Tahoma" panose="020B0604030504040204" pitchFamily="34" charset="0"/>
                <a:cs typeface="Tahoma" panose="020B0604030504040204" pitchFamily="34" charset="0"/>
              </a:rPr>
              <a:t>For</a:t>
            </a:r>
          </a:p>
          <a:p>
            <a:pPr algn="ctr"/>
            <a:r>
              <a:rPr lang="en-US" sz="4000" b="1" dirty="0" smtClean="0">
                <a:solidFill>
                  <a:srgbClr val="006600"/>
                </a:solidFill>
                <a:latin typeface="Tahoma" panose="020B0604030504040204" pitchFamily="34" charset="0"/>
                <a:ea typeface="Tahoma" panose="020B0604030504040204" pitchFamily="34" charset="0"/>
                <a:cs typeface="Tahoma" panose="020B0604030504040204" pitchFamily="34" charset="0"/>
              </a:rPr>
              <a:t> </a:t>
            </a:r>
            <a:endParaRPr lang="en-US" sz="40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xmlns="" id="{056567B9-9FB9-76A2-EBB0-45E27F13C0E4}"/>
              </a:ext>
            </a:extLst>
          </p:cNvPr>
          <p:cNvSpPr txBox="1"/>
          <p:nvPr/>
        </p:nvSpPr>
        <p:spPr>
          <a:xfrm>
            <a:off x="680223" y="2654300"/>
            <a:ext cx="11048999" cy="2862322"/>
          </a:xfrm>
          <a:prstGeom prst="rect">
            <a:avLst/>
          </a:prstGeom>
          <a:noFill/>
        </p:spPr>
        <p:txBody>
          <a:bodyPr wrap="square" rtlCol="0">
            <a:spAutoFit/>
          </a:bodyPr>
          <a:lstStyle/>
          <a:p>
            <a:pPr algn="ctr">
              <a:lnSpc>
                <a:spcPct val="150000"/>
              </a:lnSpc>
            </a:pPr>
            <a:r>
              <a:rPr lang="en-US" sz="1600" b="1" dirty="0" smtClean="0">
                <a:latin typeface="Tahoma" panose="020B0604030504040204" pitchFamily="34" charset="0"/>
                <a:ea typeface="Tahoma" panose="020B0604030504040204" pitchFamily="34" charset="0"/>
                <a:cs typeface="Tahoma" panose="020B0604030504040204" pitchFamily="34" charset="0"/>
              </a:rPr>
              <a:t>16</a:t>
            </a:r>
            <a:r>
              <a:rPr lang="en-US" sz="1600" b="1" baseline="30000" dirty="0" smtClean="0">
                <a:latin typeface="Tahoma" panose="020B0604030504040204" pitchFamily="34" charset="0"/>
                <a:ea typeface="Tahoma" panose="020B0604030504040204" pitchFamily="34" charset="0"/>
                <a:cs typeface="Tahoma" panose="020B0604030504040204" pitchFamily="34" charset="0"/>
              </a:rPr>
              <a:t>th</a:t>
            </a:r>
            <a:r>
              <a:rPr lang="en-US" sz="1600" b="1" dirty="0" smtClean="0">
                <a:latin typeface="Tahoma" panose="020B0604030504040204" pitchFamily="34" charset="0"/>
                <a:ea typeface="Tahoma" panose="020B0604030504040204" pitchFamily="34" charset="0"/>
                <a:cs typeface="Tahoma" panose="020B0604030504040204" pitchFamily="34" charset="0"/>
              </a:rPr>
              <a:t> </a:t>
            </a:r>
            <a:r>
              <a:rPr lang="en-US" sz="1600" b="1" dirty="0">
                <a:latin typeface="Tahoma" panose="020B0604030504040204" pitchFamily="34" charset="0"/>
                <a:ea typeface="Tahoma" panose="020B0604030504040204" pitchFamily="34" charset="0"/>
                <a:cs typeface="Tahoma" panose="020B0604030504040204" pitchFamily="34" charset="0"/>
              </a:rPr>
              <a:t>IDDRSI Platform Steering Committee Meeting</a:t>
            </a:r>
            <a:br>
              <a:rPr lang="en-US" sz="1600" b="1" dirty="0">
                <a:latin typeface="Tahoma" panose="020B0604030504040204" pitchFamily="34" charset="0"/>
                <a:ea typeface="Tahoma" panose="020B0604030504040204" pitchFamily="34" charset="0"/>
                <a:cs typeface="Tahoma" panose="020B0604030504040204" pitchFamily="34" charset="0"/>
              </a:rPr>
            </a:br>
            <a:r>
              <a:rPr lang="en-US" sz="1600" b="1" dirty="0">
                <a:latin typeface="Tahoma" panose="020B0604030504040204" pitchFamily="34" charset="0"/>
                <a:ea typeface="Tahoma" panose="020B0604030504040204" pitchFamily="34" charset="0"/>
                <a:cs typeface="Tahoma" panose="020B0604030504040204" pitchFamily="34" charset="0"/>
              </a:rPr>
              <a:t> and 9</a:t>
            </a:r>
            <a:r>
              <a:rPr lang="en-US" sz="1600" b="1" baseline="30000" dirty="0">
                <a:latin typeface="Tahoma" panose="020B0604030504040204" pitchFamily="34" charset="0"/>
                <a:ea typeface="Tahoma" panose="020B0604030504040204" pitchFamily="34" charset="0"/>
                <a:cs typeface="Tahoma" panose="020B0604030504040204" pitchFamily="34" charset="0"/>
              </a:rPr>
              <a:t>th</a:t>
            </a:r>
            <a:r>
              <a:rPr lang="en-US" sz="1600" b="1" dirty="0">
                <a:latin typeface="Tahoma" panose="020B0604030504040204" pitchFamily="34" charset="0"/>
                <a:ea typeface="Tahoma" panose="020B0604030504040204" pitchFamily="34" charset="0"/>
                <a:cs typeface="Tahoma" panose="020B0604030504040204" pitchFamily="34" charset="0"/>
              </a:rPr>
              <a:t> General Assembly </a:t>
            </a:r>
            <a:endParaRPr lang="en-US" sz="16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1200" b="1" dirty="0" smtClean="0">
                <a:latin typeface="Tahoma" panose="020B0604030504040204" pitchFamily="34" charset="0"/>
                <a:ea typeface="Tahoma" panose="020B0604030504040204" pitchFamily="34" charset="0"/>
                <a:cs typeface="Tahoma" panose="020B0604030504040204" pitchFamily="34" charset="0"/>
              </a:rPr>
              <a:t>22-24 </a:t>
            </a:r>
            <a:r>
              <a:rPr lang="en-US" sz="1200" b="1" dirty="0">
                <a:latin typeface="Tahoma" panose="020B0604030504040204" pitchFamily="34" charset="0"/>
                <a:ea typeface="Tahoma" panose="020B0604030504040204" pitchFamily="34" charset="0"/>
                <a:cs typeface="Tahoma" panose="020B0604030504040204" pitchFamily="34" charset="0"/>
              </a:rPr>
              <a:t>November 2023</a:t>
            </a:r>
          </a:p>
          <a:p>
            <a:pPr algn="ctr">
              <a:lnSpc>
                <a:spcPct val="150000"/>
              </a:lnSpc>
            </a:pPr>
            <a:r>
              <a:rPr lang="en-US" sz="1200" b="1" dirty="0">
                <a:latin typeface="Tahoma" panose="020B0604030504040204" pitchFamily="34" charset="0"/>
                <a:ea typeface="Tahoma" panose="020B0604030504040204" pitchFamily="34" charset="0"/>
                <a:cs typeface="Tahoma" panose="020B0604030504040204" pitchFamily="34" charset="0"/>
              </a:rPr>
              <a:t>Entebbe, </a:t>
            </a:r>
            <a:r>
              <a:rPr lang="en-US" sz="1200" b="1" dirty="0" smtClean="0">
                <a:latin typeface="Tahoma" panose="020B0604030504040204" pitchFamily="34" charset="0"/>
                <a:ea typeface="Tahoma" panose="020B0604030504040204" pitchFamily="34" charset="0"/>
                <a:cs typeface="Tahoma" panose="020B0604030504040204" pitchFamily="34" charset="0"/>
              </a:rPr>
              <a:t>Uganda</a:t>
            </a:r>
          </a:p>
          <a:p>
            <a:pPr algn="ctr">
              <a:lnSpc>
                <a:spcPct val="150000"/>
              </a:lnSpc>
            </a:pPr>
            <a:endParaRPr lang="en-US" sz="1200" b="1"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US" sz="12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1200" b="1" dirty="0" smtClean="0">
                <a:latin typeface="Tahoma" panose="020B0604030504040204" pitchFamily="34" charset="0"/>
                <a:ea typeface="Tahoma" panose="020B0604030504040204" pitchFamily="34" charset="0"/>
                <a:cs typeface="Tahoma" panose="020B0604030504040204" pitchFamily="34" charset="0"/>
              </a:rPr>
              <a:t>Samira Hassan </a:t>
            </a:r>
            <a:r>
              <a:rPr lang="en-US" sz="1200" b="1" dirty="0" err="1" smtClean="0">
                <a:latin typeface="Tahoma" panose="020B0604030504040204" pitchFamily="34" charset="0"/>
                <a:ea typeface="Tahoma" panose="020B0604030504040204" pitchFamily="34" charset="0"/>
                <a:cs typeface="Tahoma" panose="020B0604030504040204" pitchFamily="34" charset="0"/>
              </a:rPr>
              <a:t>Hamad</a:t>
            </a:r>
            <a:endParaRPr lang="en-US" sz="1200" b="1" dirty="0" smtClean="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1200" b="1" dirty="0" smtClean="0">
                <a:latin typeface="Tahoma" panose="020B0604030504040204" pitchFamily="34" charset="0"/>
                <a:ea typeface="Tahoma" panose="020B0604030504040204" pitchFamily="34" charset="0"/>
                <a:cs typeface="Tahoma" panose="020B0604030504040204" pitchFamily="34" charset="0"/>
              </a:rPr>
              <a:t>IDDRSI </a:t>
            </a:r>
            <a:r>
              <a:rPr lang="en-US" sz="1200" b="1" smtClean="0">
                <a:latin typeface="Tahoma" panose="020B0604030504040204" pitchFamily="34" charset="0"/>
                <a:ea typeface="Tahoma" panose="020B0604030504040204" pitchFamily="34" charset="0"/>
                <a:cs typeface="Tahoma" panose="020B0604030504040204" pitchFamily="34" charset="0"/>
              </a:rPr>
              <a:t>Focal point</a:t>
            </a:r>
            <a:endParaRPr lang="en-US" sz="1200" b="1"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215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4" y="2171699"/>
            <a:ext cx="10906125" cy="4614069"/>
          </a:xfrm>
        </p:spPr>
        <p:txBody>
          <a:bodyPr>
            <a:normAutofit/>
          </a:bodyPr>
          <a:lstStyle/>
          <a:p>
            <a:r>
              <a:rPr lang="en-US" sz="2400" dirty="0">
                <a:ea typeface="Calibri"/>
                <a:cs typeface="Arial"/>
              </a:rPr>
              <a:t>Upgrading the Sudanese Sesame-seeds Value Chain to Meet SPS Measures and Facilitate Access to International </a:t>
            </a:r>
            <a:r>
              <a:rPr lang="en-US" sz="2400" dirty="0" smtClean="0">
                <a:ea typeface="Calibri"/>
                <a:cs typeface="Arial"/>
              </a:rPr>
              <a:t>Market is project lies in the </a:t>
            </a:r>
            <a:r>
              <a:rPr lang="en-US" sz="2400" dirty="0" smtClean="0"/>
              <a:t>results </a:t>
            </a:r>
            <a:r>
              <a:rPr lang="en-US" sz="2400" dirty="0"/>
              <a:t>area (</a:t>
            </a:r>
            <a:r>
              <a:rPr lang="en-US" sz="2400" dirty="0" smtClean="0"/>
              <a:t>2.4) </a:t>
            </a:r>
            <a:r>
              <a:rPr lang="en-US" sz="2400" dirty="0"/>
              <a:t>Strengthening Regional and Cross-Border </a:t>
            </a:r>
            <a:r>
              <a:rPr lang="en-US" sz="2400" dirty="0" smtClean="0"/>
              <a:t>Trade)</a:t>
            </a:r>
            <a:endParaRPr lang="en-US" sz="2400" dirty="0"/>
          </a:p>
          <a:p>
            <a:r>
              <a:rPr lang="en-US" sz="2400" dirty="0" smtClean="0">
                <a:ea typeface="Calibri"/>
                <a:cs typeface="Arial"/>
              </a:rPr>
              <a:t> It was implemented  to enhances the CPP indicator of </a:t>
            </a:r>
            <a:r>
              <a:rPr lang="en-US" sz="2400" dirty="0" smtClean="0"/>
              <a:t>rejections </a:t>
            </a:r>
            <a:r>
              <a:rPr lang="en-US" sz="2400" dirty="0"/>
              <a:t>in export markets reduced to &lt; 1 per year. </a:t>
            </a:r>
            <a:endParaRPr lang="en-US" sz="2400" dirty="0" smtClean="0"/>
          </a:p>
          <a:p>
            <a:pPr marL="0" indent="0">
              <a:buNone/>
            </a:pPr>
            <a:r>
              <a:rPr lang="en-US" sz="2400" dirty="0"/>
              <a:t>	</a:t>
            </a:r>
          </a:p>
          <a:p>
            <a:endParaRPr lang="en-US" sz="2400" dirty="0"/>
          </a:p>
        </p:txBody>
      </p:sp>
      <p:sp>
        <p:nvSpPr>
          <p:cNvPr id="3" name="TextBox 2"/>
          <p:cNvSpPr txBox="1"/>
          <p:nvPr/>
        </p:nvSpPr>
        <p:spPr>
          <a:xfrm>
            <a:off x="257176" y="1162050"/>
            <a:ext cx="7038974" cy="461665"/>
          </a:xfrm>
          <a:prstGeom prst="rect">
            <a:avLst/>
          </a:prstGeom>
          <a:noFill/>
        </p:spPr>
        <p:txBody>
          <a:bodyPr wrap="square" rtlCol="0">
            <a:spAutoFit/>
          </a:bodyPr>
          <a:lstStyle/>
          <a:p>
            <a:r>
              <a:rPr lang="en-US" sz="2400" b="1" dirty="0">
                <a:solidFill>
                  <a:srgbClr val="00B050"/>
                </a:solidFill>
              </a:rPr>
              <a:t>Market Access, Trade  and Financial Services (PIA 2</a:t>
            </a:r>
            <a:r>
              <a:rPr lang="en-US" sz="2400" b="1" dirty="0" smtClean="0">
                <a:solidFill>
                  <a:srgbClr val="00B050"/>
                </a:solidFill>
              </a:rPr>
              <a:t>)</a:t>
            </a:r>
            <a:endParaRPr lang="en-US" sz="2400" b="1" dirty="0">
              <a:solidFill>
                <a:srgbClr val="00B050"/>
              </a:solidFill>
            </a:endParaRPr>
          </a:p>
        </p:txBody>
      </p:sp>
      <p:sp>
        <p:nvSpPr>
          <p:cNvPr id="5" name="Rectangle 1"/>
          <p:cNvSpPr>
            <a:spLocks noChangeArrowheads="1"/>
          </p:cNvSpPr>
          <p:nvPr/>
        </p:nvSpPr>
        <p:spPr bwMode="auto">
          <a:xfrm>
            <a:off x="838200" y="3944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sz="11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838200" y="3944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8629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0" y="1265129"/>
            <a:ext cx="11987408" cy="4911834"/>
          </a:xfrm>
        </p:spPr>
        <p:txBody>
          <a:bodyPr>
            <a:normAutofit/>
          </a:bodyPr>
          <a:lstStyle/>
          <a:p>
            <a:pPr algn="just">
              <a:lnSpc>
                <a:spcPct val="100000"/>
              </a:lnSpc>
            </a:pPr>
            <a:r>
              <a:rPr lang="en-US" dirty="0" smtClean="0"/>
              <a:t>Sudan’s </a:t>
            </a:r>
            <a:r>
              <a:rPr lang="en-US" dirty="0"/>
              <a:t>macroeconomic situation is expected to continue to deteriorated this </a:t>
            </a:r>
            <a:r>
              <a:rPr lang="en-GB" dirty="0"/>
              <a:t>due to lack of a sustainable hard currency stream and increased need for food. </a:t>
            </a:r>
            <a:endParaRPr lang="en-GB" dirty="0" smtClean="0"/>
          </a:p>
          <a:p>
            <a:pPr algn="just">
              <a:lnSpc>
                <a:spcPct val="100000"/>
              </a:lnSpc>
            </a:pPr>
            <a:endParaRPr lang="en-GB" sz="900" dirty="0"/>
          </a:p>
          <a:p>
            <a:pPr algn="just">
              <a:lnSpc>
                <a:spcPct val="100000"/>
              </a:lnSpc>
            </a:pPr>
            <a:r>
              <a:rPr lang="en-GB" dirty="0"/>
              <a:t>Import </a:t>
            </a:r>
            <a:r>
              <a:rPr lang="en-GB" dirty="0" smtClean="0"/>
              <a:t>of essential </a:t>
            </a:r>
            <a:r>
              <a:rPr lang="en-GB" dirty="0"/>
              <a:t>food and non-food items will likely drive further currency depreciation and leads to increased risks. High prices, low purchasing power, intercommunal conflicts and seasonal floods will remain the key drivers of food </a:t>
            </a:r>
            <a:r>
              <a:rPr lang="en-GB" dirty="0" smtClean="0"/>
              <a:t>insecurity</a:t>
            </a:r>
            <a:r>
              <a:rPr lang="en-GB" dirty="0"/>
              <a:t>. </a:t>
            </a:r>
            <a:endParaRPr lang="en-GB" dirty="0" smtClean="0"/>
          </a:p>
          <a:p>
            <a:pPr marL="0" indent="0" algn="just">
              <a:lnSpc>
                <a:spcPct val="100000"/>
              </a:lnSpc>
              <a:buNone/>
            </a:pPr>
            <a:endParaRPr lang="en-GB" sz="1800" dirty="0"/>
          </a:p>
          <a:p>
            <a:pPr algn="just">
              <a:lnSpc>
                <a:spcPct val="100000"/>
              </a:lnSpc>
            </a:pPr>
            <a:r>
              <a:rPr lang="en-GB" dirty="0"/>
              <a:t>In this contest, the mitigating factor is constituted by the main harvest happening in this period of analysis, expected to alleviate the compromised access to food and income driven by own production.</a:t>
            </a:r>
            <a:endParaRPr lang="en-US" dirty="0"/>
          </a:p>
          <a:p>
            <a:endParaRPr lang="en-US" dirty="0"/>
          </a:p>
          <a:p>
            <a:endParaRPr lang="en-US" dirty="0"/>
          </a:p>
        </p:txBody>
      </p:sp>
      <p:sp>
        <p:nvSpPr>
          <p:cNvPr id="3" name="TextBox 2"/>
          <p:cNvSpPr txBox="1"/>
          <p:nvPr/>
        </p:nvSpPr>
        <p:spPr>
          <a:xfrm>
            <a:off x="438149" y="371475"/>
            <a:ext cx="9429751" cy="523220"/>
          </a:xfrm>
          <a:prstGeom prst="rect">
            <a:avLst/>
          </a:prstGeom>
          <a:noFill/>
        </p:spPr>
        <p:txBody>
          <a:bodyPr wrap="square" rtlCol="0">
            <a:spAutoFit/>
          </a:bodyPr>
          <a:lstStyle/>
          <a:p>
            <a:r>
              <a:rPr lang="en-US" sz="2800" b="1" dirty="0">
                <a:solidFill>
                  <a:srgbClr val="00B050"/>
                </a:solidFill>
              </a:rPr>
              <a:t>Projection IPC Acute Food Insecurity Situation in </a:t>
            </a:r>
            <a:r>
              <a:rPr lang="en-US" sz="2800" b="1" dirty="0" smtClean="0">
                <a:solidFill>
                  <a:srgbClr val="00B050"/>
                </a:solidFill>
              </a:rPr>
              <a:t>Sudan (</a:t>
            </a:r>
            <a:r>
              <a:rPr lang="en-US" sz="2800" b="1" dirty="0">
                <a:solidFill>
                  <a:srgbClr val="00B050"/>
                </a:solidFill>
              </a:rPr>
              <a:t>P</a:t>
            </a:r>
            <a:r>
              <a:rPr lang="en-US" sz="2800" b="1" dirty="0" smtClean="0">
                <a:solidFill>
                  <a:srgbClr val="00B050"/>
                </a:solidFill>
              </a:rPr>
              <a:t>IA3)</a:t>
            </a:r>
            <a:r>
              <a:rPr lang="en-US" dirty="0" smtClean="0">
                <a:solidFill>
                  <a:srgbClr val="00B050"/>
                </a:solidFill>
              </a:rPr>
              <a:t> </a:t>
            </a:r>
            <a:endParaRPr lang="en-US" dirty="0">
              <a:solidFill>
                <a:srgbClr val="00B050"/>
              </a:solidFill>
            </a:endParaRPr>
          </a:p>
        </p:txBody>
      </p:sp>
    </p:spTree>
    <p:extLst>
      <p:ext uri="{BB962C8B-B14F-4D97-AF65-F5344CB8AC3E}">
        <p14:creationId xmlns:p14="http://schemas.microsoft.com/office/powerpoint/2010/main" val="340175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325677" y="1565753"/>
            <a:ext cx="11561523" cy="4611210"/>
          </a:xfrm>
        </p:spPr>
        <p:txBody>
          <a:bodyPr/>
          <a:lstStyle/>
          <a:p>
            <a:pPr algn="just">
              <a:lnSpc>
                <a:spcPct val="100000"/>
              </a:lnSpc>
            </a:pPr>
            <a:r>
              <a:rPr lang="en-US" dirty="0"/>
              <a:t>In Sudan, given climate extremes and insecurity, food availability is a crucial component of household food security status. small subsistence farmers, crop production in the </a:t>
            </a:r>
            <a:r>
              <a:rPr lang="en-US" dirty="0" smtClean="0"/>
              <a:t>North </a:t>
            </a:r>
            <a:r>
              <a:rPr lang="en-US" dirty="0"/>
              <a:t>appears increasingly dependent on larger mechanized and irrigated farms. </a:t>
            </a:r>
          </a:p>
          <a:p>
            <a:pPr algn="just">
              <a:lnSpc>
                <a:spcPct val="100000"/>
              </a:lnSpc>
            </a:pPr>
            <a:r>
              <a:rPr lang="en-US" dirty="0"/>
              <a:t>Consequently, household crop production is more common in both 73 and 60 %</a:t>
            </a:r>
            <a:r>
              <a:rPr lang="en-US" dirty="0" smtClean="0"/>
              <a:t> </a:t>
            </a:r>
            <a:r>
              <a:rPr lang="en-US" dirty="0"/>
              <a:t>of households Darfur reported farming compared with </a:t>
            </a:r>
            <a:r>
              <a:rPr lang="en-US" dirty="0" smtClean="0"/>
              <a:t>40% in the past </a:t>
            </a:r>
            <a:r>
              <a:rPr lang="en-US" dirty="0"/>
              <a:t>.</a:t>
            </a:r>
          </a:p>
          <a:p>
            <a:pPr algn="just">
              <a:lnSpc>
                <a:spcPct val="100000"/>
              </a:lnSpc>
            </a:pPr>
            <a:r>
              <a:rPr lang="en-US" dirty="0"/>
              <a:t>Decline in productivity presents significant impact on the effort of Sudan to build resilience and satisfy communities’ needs for </a:t>
            </a:r>
            <a:r>
              <a:rPr lang="en-US" dirty="0" smtClean="0"/>
              <a:t>food.</a:t>
            </a:r>
          </a:p>
          <a:p>
            <a:pPr algn="just">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3278547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257174" y="1400175"/>
            <a:ext cx="11780337" cy="5263672"/>
          </a:xfrm>
        </p:spPr>
        <p:txBody>
          <a:bodyPr>
            <a:normAutofit fontScale="77500" lnSpcReduction="20000"/>
          </a:bodyPr>
          <a:lstStyle/>
          <a:p>
            <a:pPr algn="just">
              <a:lnSpc>
                <a:spcPct val="120000"/>
              </a:lnSpc>
            </a:pPr>
            <a:r>
              <a:rPr lang="en-US" sz="3000" dirty="0"/>
              <a:t>The Ministry of Animal Resources and Fisheries (</a:t>
            </a:r>
            <a:r>
              <a:rPr lang="en-US" sz="3000" dirty="0" err="1"/>
              <a:t>MoARF</a:t>
            </a:r>
            <a:r>
              <a:rPr lang="en-US" sz="3000" dirty="0"/>
              <a:t>) in cooperation with the Ministry of Agriculture and Forests (</a:t>
            </a:r>
            <a:r>
              <a:rPr lang="en-US" sz="3000" dirty="0" err="1"/>
              <a:t>MoAF</a:t>
            </a:r>
            <a:r>
              <a:rPr lang="en-US" sz="3000" dirty="0"/>
              <a:t>) and the Ministry of Irrigation and Water Resources (</a:t>
            </a:r>
            <a:r>
              <a:rPr lang="en-US" sz="3000" dirty="0" err="1"/>
              <a:t>MoIWR</a:t>
            </a:r>
            <a:r>
              <a:rPr lang="en-US" sz="3000" dirty="0"/>
              <a:t>) developed a programme for rehabilitation and conservation of range to build Resilience in response to Climate Change within the (Farming and Agro-pastoral) Systems in Sudan. Its ongoing program during the IDDRSI</a:t>
            </a:r>
            <a:r>
              <a:rPr lang="en-US" sz="3000" dirty="0" smtClean="0"/>
              <a:t>.</a:t>
            </a:r>
          </a:p>
          <a:p>
            <a:pPr marL="0" indent="0" algn="just">
              <a:lnSpc>
                <a:spcPct val="120000"/>
              </a:lnSpc>
              <a:buNone/>
            </a:pPr>
            <a:endParaRPr lang="en-US" sz="1300" dirty="0"/>
          </a:p>
          <a:p>
            <a:pPr algn="just">
              <a:lnSpc>
                <a:spcPct val="120000"/>
              </a:lnSpc>
            </a:pPr>
            <a:r>
              <a:rPr lang="en-US" sz="3000" dirty="0"/>
              <a:t>Rehabilitation, conservation and Management of range along pastoral corridors constitute programme components that aim to Build resilience and capacity of rangelands targeting nine States. The programme is in progress in nine targeted </a:t>
            </a:r>
            <a:r>
              <a:rPr lang="en-US" sz="3000" dirty="0" smtClean="0"/>
              <a:t>States.</a:t>
            </a:r>
          </a:p>
          <a:p>
            <a:pPr marL="0" indent="0" algn="just">
              <a:lnSpc>
                <a:spcPct val="120000"/>
              </a:lnSpc>
              <a:buNone/>
            </a:pPr>
            <a:endParaRPr lang="en-US" sz="1300" dirty="0"/>
          </a:p>
          <a:p>
            <a:pPr algn="just">
              <a:lnSpc>
                <a:spcPct val="120000"/>
              </a:lnSpc>
            </a:pPr>
            <a:r>
              <a:rPr lang="en-US" sz="3000" dirty="0"/>
              <a:t> </a:t>
            </a:r>
            <a:r>
              <a:rPr lang="en-US" sz="3000" dirty="0" smtClean="0"/>
              <a:t>The roles </a:t>
            </a:r>
            <a:r>
              <a:rPr lang="en-US" sz="3000" dirty="0"/>
              <a:t>of research and extension systems in promoting resilient agriculture to bridge the current gaps in pastoral and agro-pastoral production systems.  </a:t>
            </a:r>
          </a:p>
          <a:p>
            <a:pPr marL="0" indent="0" algn="just">
              <a:lnSpc>
                <a:spcPct val="120000"/>
              </a:lnSpc>
              <a:buNone/>
            </a:pPr>
            <a:r>
              <a:rPr lang="en-US" sz="3000" dirty="0"/>
              <a:t> </a:t>
            </a:r>
          </a:p>
          <a:p>
            <a:endParaRPr lang="en-US" dirty="0"/>
          </a:p>
        </p:txBody>
      </p:sp>
    </p:spTree>
    <p:extLst>
      <p:ext uri="{BB962C8B-B14F-4D97-AF65-F5344CB8AC3E}">
        <p14:creationId xmlns:p14="http://schemas.microsoft.com/office/powerpoint/2010/main" val="1563031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352425" y="1419225"/>
            <a:ext cx="11734800" cy="4757738"/>
          </a:xfrm>
        </p:spPr>
        <p:txBody>
          <a:bodyPr>
            <a:normAutofit fontScale="92500" lnSpcReduction="10000"/>
          </a:bodyPr>
          <a:lstStyle/>
          <a:p>
            <a:pPr marL="0" indent="0">
              <a:buNone/>
            </a:pPr>
            <a:r>
              <a:rPr lang="en-US" b="1" dirty="0" smtClean="0">
                <a:solidFill>
                  <a:srgbClr val="00B050"/>
                </a:solidFill>
              </a:rPr>
              <a:t>Impacts of increasing Agricultural productivity with in the CPPs (PIAs</a:t>
            </a:r>
            <a:r>
              <a:rPr lang="en-US" b="1" dirty="0">
                <a:solidFill>
                  <a:srgbClr val="00B050"/>
                </a:solidFill>
              </a:rPr>
              <a:t>)</a:t>
            </a:r>
          </a:p>
          <a:p>
            <a:pPr marL="0" indent="0">
              <a:buNone/>
            </a:pPr>
            <a:r>
              <a:rPr lang="en-US" dirty="0"/>
              <a:t>Accordingly the outcome is reflected in compatibility of the integrated solutions with the components of the CPP in integrated approach. Looking at the CPP PIAs:</a:t>
            </a:r>
          </a:p>
          <a:p>
            <a:pPr marL="0" indent="0">
              <a:buNone/>
            </a:pPr>
            <a:r>
              <a:rPr lang="en-US" dirty="0" smtClean="0"/>
              <a:t>1. Natural </a:t>
            </a:r>
            <a:r>
              <a:rPr lang="en-US" dirty="0"/>
              <a:t>Resources Development </a:t>
            </a:r>
            <a:r>
              <a:rPr lang="en-US" dirty="0" smtClean="0"/>
              <a:t>and Environment </a:t>
            </a:r>
            <a:r>
              <a:rPr lang="en-US" dirty="0"/>
              <a:t>Management enhanced </a:t>
            </a:r>
            <a:r>
              <a:rPr lang="en-US" b="1" dirty="0"/>
              <a:t>(PIA 1</a:t>
            </a:r>
            <a:r>
              <a:rPr lang="en-US" b="1" dirty="0" smtClean="0"/>
              <a:t>).</a:t>
            </a:r>
            <a:endParaRPr lang="en-US" b="1" dirty="0"/>
          </a:p>
          <a:p>
            <a:pPr marL="0" indent="0">
              <a:buNone/>
            </a:pPr>
            <a:r>
              <a:rPr lang="en-US" dirty="0" smtClean="0"/>
              <a:t>2. Market </a:t>
            </a:r>
            <a:r>
              <a:rPr lang="en-US" dirty="0"/>
              <a:t>Access, Trade  and Financial </a:t>
            </a:r>
            <a:r>
              <a:rPr lang="en-US" dirty="0" smtClean="0"/>
              <a:t>Services </a:t>
            </a:r>
            <a:r>
              <a:rPr lang="en-US" b="1" dirty="0"/>
              <a:t>(PIA </a:t>
            </a:r>
            <a:r>
              <a:rPr lang="en-US" b="1" dirty="0" smtClean="0"/>
              <a:t>2)</a:t>
            </a:r>
            <a:r>
              <a:rPr lang="en-US" b="1" dirty="0"/>
              <a:t>.</a:t>
            </a:r>
          </a:p>
          <a:p>
            <a:pPr marL="0" indent="0">
              <a:buNone/>
            </a:pPr>
            <a:r>
              <a:rPr lang="en-US" dirty="0" smtClean="0"/>
              <a:t> 3. Enhanced </a:t>
            </a:r>
            <a:r>
              <a:rPr lang="en-US" dirty="0"/>
              <a:t>production and Livelihood Diversification  </a:t>
            </a:r>
            <a:r>
              <a:rPr lang="en-US" b="1" dirty="0"/>
              <a:t>(PIA 3).</a:t>
            </a:r>
          </a:p>
          <a:p>
            <a:pPr marL="0" indent="0">
              <a:buNone/>
            </a:pPr>
            <a:r>
              <a:rPr lang="en-US" dirty="0" smtClean="0"/>
              <a:t>4. Disaster Risk Management</a:t>
            </a:r>
            <a:r>
              <a:rPr lang="en-US" b="1" dirty="0" smtClean="0"/>
              <a:t>(</a:t>
            </a:r>
            <a:r>
              <a:rPr lang="en-US" b="1" dirty="0"/>
              <a:t>PIA 4).</a:t>
            </a:r>
          </a:p>
          <a:p>
            <a:pPr marL="0" indent="0">
              <a:buNone/>
            </a:pPr>
            <a:r>
              <a:rPr lang="en-US" dirty="0" smtClean="0"/>
              <a:t>5. Research</a:t>
            </a:r>
            <a:r>
              <a:rPr lang="en-US" dirty="0"/>
              <a:t>, knowledge </a:t>
            </a:r>
            <a:r>
              <a:rPr lang="en-US" dirty="0" smtClean="0"/>
              <a:t>Management </a:t>
            </a:r>
            <a:r>
              <a:rPr lang="en-US" dirty="0"/>
              <a:t>and Technology Transfer </a:t>
            </a:r>
            <a:r>
              <a:rPr lang="en-US" b="1" dirty="0"/>
              <a:t>(PIA 5).</a:t>
            </a:r>
          </a:p>
          <a:p>
            <a:pPr marL="0" indent="0">
              <a:buNone/>
            </a:pPr>
            <a:r>
              <a:rPr lang="en-US" dirty="0" smtClean="0"/>
              <a:t>6.  Peace Building Conflict Prevention and Resolution </a:t>
            </a:r>
            <a:r>
              <a:rPr lang="en-US" b="1" dirty="0"/>
              <a:t>(PIA 6).</a:t>
            </a:r>
          </a:p>
          <a:p>
            <a:pPr marL="0" indent="0">
              <a:buNone/>
            </a:pPr>
            <a:r>
              <a:rPr lang="en-US" dirty="0" smtClean="0"/>
              <a:t>7. Coordination</a:t>
            </a:r>
            <a:r>
              <a:rPr lang="en-US" dirty="0"/>
              <a:t>, Institutional Strengthening and Partnerships </a:t>
            </a:r>
            <a:r>
              <a:rPr lang="en-US" b="1" dirty="0"/>
              <a:t>(PIA 7</a:t>
            </a:r>
            <a:r>
              <a:rPr lang="en-US" b="1" dirty="0" smtClean="0"/>
              <a:t>).</a:t>
            </a:r>
          </a:p>
          <a:p>
            <a:pPr marL="0" indent="0">
              <a:buNone/>
            </a:pPr>
            <a:r>
              <a:rPr lang="en-US" dirty="0" smtClean="0"/>
              <a:t>8. Human Capital, Gender and social Development </a:t>
            </a:r>
            <a:r>
              <a:rPr lang="en-US" b="1" dirty="0" smtClean="0"/>
              <a:t>(PIA 8).</a:t>
            </a:r>
          </a:p>
          <a:p>
            <a:pPr marL="0" indent="0">
              <a:buNone/>
            </a:pPr>
            <a:endParaRPr lang="en-US" dirty="0"/>
          </a:p>
          <a:p>
            <a:endParaRPr lang="en-US" dirty="0"/>
          </a:p>
        </p:txBody>
      </p:sp>
    </p:spTree>
    <p:extLst>
      <p:ext uri="{BB962C8B-B14F-4D97-AF65-F5344CB8AC3E}">
        <p14:creationId xmlns:p14="http://schemas.microsoft.com/office/powerpoint/2010/main" val="249406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171450" y="1603332"/>
            <a:ext cx="11841010" cy="4684734"/>
          </a:xfrm>
        </p:spPr>
        <p:txBody>
          <a:bodyPr/>
          <a:lstStyle/>
          <a:p>
            <a:pPr algn="just">
              <a:lnSpc>
                <a:spcPct val="100000"/>
              </a:lnSpc>
            </a:pPr>
            <a:r>
              <a:rPr lang="en-US" dirty="0" smtClean="0"/>
              <a:t>Its considered </a:t>
            </a:r>
            <a:r>
              <a:rPr lang="en-US" dirty="0"/>
              <a:t>main issue for enhances progress toward the CPPS of the implementations and improve applications of interventions with high score to  promote the ability of Sudan, communities and households to manage change by maintaining or transforming living standards in the face of shocks or stresses without compromising their long-term prospects. </a:t>
            </a:r>
          </a:p>
          <a:p>
            <a:pPr algn="just">
              <a:lnSpc>
                <a:spcPct val="100000"/>
              </a:lnSpc>
            </a:pPr>
            <a:r>
              <a:rPr lang="en-US" dirty="0"/>
              <a:t> Early March 2023, the Prime extending the implementation period of the CAC to 2023-2025. Despite Sudan’s current challenging political situation and lack of funds, implementation of Comprehensive Agricultural Census (CAC) activities has continued jointly with Sudan’s 6th Population and Housing Census since 2020, although it has slowed down considerably. </a:t>
            </a:r>
          </a:p>
          <a:p>
            <a:endParaRPr lang="en-US" dirty="0"/>
          </a:p>
        </p:txBody>
      </p:sp>
      <p:sp>
        <p:nvSpPr>
          <p:cNvPr id="3" name="TextBox 2"/>
          <p:cNvSpPr txBox="1"/>
          <p:nvPr/>
        </p:nvSpPr>
        <p:spPr>
          <a:xfrm>
            <a:off x="313151" y="663879"/>
            <a:ext cx="9745249" cy="461665"/>
          </a:xfrm>
          <a:prstGeom prst="rect">
            <a:avLst/>
          </a:prstGeom>
          <a:noFill/>
        </p:spPr>
        <p:txBody>
          <a:bodyPr wrap="square" rtlCol="0">
            <a:spAutoFit/>
          </a:bodyPr>
          <a:lstStyle/>
          <a:p>
            <a:r>
              <a:rPr lang="en-US" sz="2400" b="1" dirty="0">
                <a:solidFill>
                  <a:srgbClr val="00B050"/>
                </a:solidFill>
              </a:rPr>
              <a:t>The Sudan Comprehensive Agricultural Census </a:t>
            </a:r>
            <a:r>
              <a:rPr lang="en-US" sz="2400" b="1" dirty="0" smtClean="0">
                <a:solidFill>
                  <a:srgbClr val="00B050"/>
                </a:solidFill>
              </a:rPr>
              <a:t>Project</a:t>
            </a:r>
            <a:endParaRPr lang="en-US" sz="2400" b="1" dirty="0">
              <a:solidFill>
                <a:srgbClr val="00B050"/>
              </a:solidFill>
            </a:endParaRPr>
          </a:p>
        </p:txBody>
      </p:sp>
    </p:spTree>
    <p:extLst>
      <p:ext uri="{BB962C8B-B14F-4D97-AF65-F5344CB8AC3E}">
        <p14:creationId xmlns:p14="http://schemas.microsoft.com/office/powerpoint/2010/main" val="4114021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137786" y="1427967"/>
            <a:ext cx="11837096" cy="4748996"/>
          </a:xfrm>
        </p:spPr>
        <p:txBody>
          <a:bodyPr>
            <a:normAutofit/>
          </a:bodyPr>
          <a:lstStyle/>
          <a:p>
            <a:pPr algn="just">
              <a:lnSpc>
                <a:spcPct val="100000"/>
              </a:lnSpc>
            </a:pPr>
            <a:r>
              <a:rPr lang="en-US" b="1" dirty="0">
                <a:solidFill>
                  <a:srgbClr val="00B050"/>
                </a:solidFill>
              </a:rPr>
              <a:t>The actual step in progress involved Preparatory phase: </a:t>
            </a:r>
            <a:r>
              <a:rPr lang="en-US" dirty="0"/>
              <a:t>Collecting information and making the essential maps for inventorying agricultural holdings and estimating needs. Defining specifications for electrical and digitalized systems. Two key technical documents were drafted, namely the Edits Rules, and Dashboard Indicators.  </a:t>
            </a:r>
          </a:p>
          <a:p>
            <a:pPr algn="just">
              <a:lnSpc>
                <a:spcPct val="100000"/>
              </a:lnSpc>
            </a:pPr>
            <a:r>
              <a:rPr lang="en-US" dirty="0"/>
              <a:t>IT activities implemented during period before the conflicts period, was mainly dedicated to the reviewing and improvement of technical instruments, translation of some technical instruments, drafting of the remaining technical instruments and capacity building for the two censuses team.</a:t>
            </a:r>
          </a:p>
          <a:p>
            <a:pPr>
              <a:lnSpc>
                <a:spcPct val="100000"/>
              </a:lnSpc>
            </a:pPr>
            <a:endParaRPr lang="en-US" dirty="0"/>
          </a:p>
        </p:txBody>
      </p:sp>
    </p:spTree>
    <p:extLst>
      <p:ext uri="{BB962C8B-B14F-4D97-AF65-F5344CB8AC3E}">
        <p14:creationId xmlns:p14="http://schemas.microsoft.com/office/powerpoint/2010/main" val="1208971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0" y="1277656"/>
            <a:ext cx="12077700" cy="5180294"/>
          </a:xfrm>
        </p:spPr>
        <p:txBody>
          <a:bodyPr>
            <a:noAutofit/>
          </a:bodyPr>
          <a:lstStyle/>
          <a:p>
            <a:pPr algn="just">
              <a:lnSpc>
                <a:spcPct val="100000"/>
              </a:lnSpc>
            </a:pPr>
            <a:r>
              <a:rPr lang="en-US" dirty="0" smtClean="0"/>
              <a:t>This involved Mainstreaming </a:t>
            </a:r>
            <a:r>
              <a:rPr lang="en-US" dirty="0"/>
              <a:t>Livestock Monitoring </a:t>
            </a:r>
            <a:r>
              <a:rPr lang="en-US" dirty="0" smtClean="0"/>
              <a:t>tools </a:t>
            </a:r>
            <a:r>
              <a:rPr lang="en-US" dirty="0"/>
              <a:t>for estimate the caring capacity and Feed Balance adopted Proper utilization of Tools to monitor the rangelands in traditional Rain Fed Agriculture and Pastoral Systems in </a:t>
            </a:r>
            <a:r>
              <a:rPr lang="en-US" dirty="0" smtClean="0"/>
              <a:t>Sudan. </a:t>
            </a:r>
            <a:endParaRPr lang="en-US" dirty="0"/>
          </a:p>
          <a:p>
            <a:pPr algn="just">
              <a:lnSpc>
                <a:spcPct val="100000"/>
              </a:lnSpc>
            </a:pPr>
            <a:r>
              <a:rPr lang="en-GB" dirty="0"/>
              <a:t>Introduction of drought-resilient seed varieties of </a:t>
            </a:r>
            <a:r>
              <a:rPr lang="en-GB" dirty="0" err="1" smtClean="0"/>
              <a:t>sorghum,millet,groundnut</a:t>
            </a:r>
            <a:r>
              <a:rPr lang="en-GB" dirty="0" smtClean="0"/>
              <a:t> </a:t>
            </a:r>
            <a:r>
              <a:rPr lang="en-GB" dirty="0"/>
              <a:t>and wheat that have demonstrated greater yields in the face of climatic changes through village procurement </a:t>
            </a:r>
            <a:r>
              <a:rPr lang="en-GB" dirty="0" smtClean="0"/>
              <a:t>systems.</a:t>
            </a:r>
            <a:endParaRPr lang="en-US" dirty="0"/>
          </a:p>
          <a:p>
            <a:pPr algn="just">
              <a:lnSpc>
                <a:spcPct val="100000"/>
              </a:lnSpc>
            </a:pPr>
            <a:r>
              <a:rPr lang="en-GB" dirty="0"/>
              <a:t>Introduce sustainable practices in agricultural production at the community </a:t>
            </a:r>
            <a:r>
              <a:rPr lang="en-GB" dirty="0" smtClean="0"/>
              <a:t>level. This </a:t>
            </a:r>
            <a:r>
              <a:rPr lang="en-GB" dirty="0"/>
              <a:t>involves introduction of integrated women’s farms, home gardens, and demonstration </a:t>
            </a:r>
            <a:r>
              <a:rPr lang="en-GB" dirty="0" smtClean="0"/>
              <a:t>plots.</a:t>
            </a:r>
            <a:endParaRPr lang="en-US" dirty="0"/>
          </a:p>
          <a:p>
            <a:pPr algn="just">
              <a:lnSpc>
                <a:spcPct val="100000"/>
              </a:lnSpc>
            </a:pPr>
            <a:r>
              <a:rPr lang="en-GB" dirty="0"/>
              <a:t>Introduction of rangeland management practices that reduce pastoral stress on communal </a:t>
            </a:r>
            <a:r>
              <a:rPr lang="en-GB" dirty="0" smtClean="0"/>
              <a:t>lands.</a:t>
            </a:r>
            <a:endParaRPr lang="en-US" dirty="0"/>
          </a:p>
          <a:p>
            <a:pPr algn="just"/>
            <a:endParaRPr lang="en-US" dirty="0"/>
          </a:p>
        </p:txBody>
      </p:sp>
      <p:sp>
        <p:nvSpPr>
          <p:cNvPr id="3" name="TextBox 2"/>
          <p:cNvSpPr txBox="1"/>
          <p:nvPr/>
        </p:nvSpPr>
        <p:spPr>
          <a:xfrm>
            <a:off x="263046" y="311011"/>
            <a:ext cx="10484285" cy="830997"/>
          </a:xfrm>
          <a:prstGeom prst="rect">
            <a:avLst/>
          </a:prstGeom>
          <a:noFill/>
        </p:spPr>
        <p:txBody>
          <a:bodyPr wrap="square" rtlCol="0">
            <a:spAutoFit/>
          </a:bodyPr>
          <a:lstStyle/>
          <a:p>
            <a:r>
              <a:rPr lang="en-US" sz="2400" b="1" dirty="0">
                <a:solidFill>
                  <a:srgbClr val="00B050"/>
                </a:solidFill>
              </a:rPr>
              <a:t>Building resilience in the face of climate change within traditional rain fed agricultural and pastoral systems</a:t>
            </a:r>
          </a:p>
        </p:txBody>
      </p:sp>
    </p:spTree>
    <p:extLst>
      <p:ext uri="{BB962C8B-B14F-4D97-AF65-F5344CB8AC3E}">
        <p14:creationId xmlns:p14="http://schemas.microsoft.com/office/powerpoint/2010/main" val="2853112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586522141"/>
              </p:ext>
            </p:extLst>
          </p:nvPr>
        </p:nvGraphicFramePr>
        <p:xfrm>
          <a:off x="314325" y="1825625"/>
          <a:ext cx="11791950" cy="10276840"/>
        </p:xfrm>
        <a:graphic>
          <a:graphicData uri="http://schemas.openxmlformats.org/drawingml/2006/table">
            <a:tbl>
              <a:tblPr firstRow="1" bandRow="1">
                <a:tableStyleId>{5C22544A-7EE6-4342-B048-85BDC9FD1C3A}</a:tableStyleId>
              </a:tblPr>
              <a:tblGrid>
                <a:gridCol w="1085850"/>
                <a:gridCol w="4295775"/>
                <a:gridCol w="6410325"/>
              </a:tblGrid>
              <a:tr h="370840">
                <a:tc>
                  <a:txBody>
                    <a:bodyPr/>
                    <a:lstStyle/>
                    <a:p>
                      <a:r>
                        <a:rPr lang="en-US" dirty="0" smtClean="0"/>
                        <a:t>Rec. No</a:t>
                      </a:r>
                      <a:endParaRPr lang="en-US" dirty="0"/>
                    </a:p>
                  </a:txBody>
                  <a:tcPr/>
                </a:tc>
                <a:tc>
                  <a:txBody>
                    <a:bodyPr/>
                    <a:lstStyle/>
                    <a:p>
                      <a:r>
                        <a:rPr lang="en-US" dirty="0" smtClean="0"/>
                        <a:t>IDDRSI Recombination</a:t>
                      </a:r>
                      <a:endParaRPr lang="en-US" dirty="0"/>
                    </a:p>
                  </a:txBody>
                  <a:tcPr/>
                </a:tc>
                <a:tc>
                  <a:txBody>
                    <a:bodyPr/>
                    <a:lstStyle/>
                    <a:p>
                      <a:r>
                        <a:rPr lang="en-US" dirty="0" smtClean="0"/>
                        <a:t>Progress</a:t>
                      </a:r>
                      <a:r>
                        <a:rPr lang="en-US" baseline="0" dirty="0" smtClean="0"/>
                        <a:t> Achieved</a:t>
                      </a:r>
                      <a:endParaRPr lang="en-US" dirty="0"/>
                    </a:p>
                  </a:txBody>
                  <a:tcPr/>
                </a:tc>
              </a:tr>
              <a:tr h="370840">
                <a:tc>
                  <a:txBody>
                    <a:bodyPr/>
                    <a:lstStyle/>
                    <a:p>
                      <a:endParaRPr 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IGAD Member States to remove barriers and strengthen trade between member states to facilitate the movement of foodstuff from the food surplus to deficit regions.  </a:t>
                      </a:r>
                    </a:p>
                    <a:p>
                      <a:r>
                        <a:rPr lang="en-US" dirty="0" smtClean="0"/>
                        <a:t> </a:t>
                      </a:r>
                      <a:endParaRPr lang="en-US" dirty="0"/>
                    </a:p>
                  </a:txBody>
                  <a:tcPr/>
                </a:tc>
                <a:tc>
                  <a:txBody>
                    <a:bodyPr/>
                    <a:lstStyle/>
                    <a:p>
                      <a:pPr algn="just"/>
                      <a:r>
                        <a:rPr lang="en-US" dirty="0" smtClean="0"/>
                        <a:t>Sudan</a:t>
                      </a:r>
                      <a:r>
                        <a:rPr lang="en-US" baseline="0" dirty="0" smtClean="0"/>
                        <a:t> has many efforts</a:t>
                      </a:r>
                      <a:r>
                        <a:rPr lang="en-US" dirty="0" smtClean="0"/>
                        <a:t> to remove barriers and strengthen trade between member states to facilitate the movement of foodstuff from the food surplus to deficit regions. Plan of action for imported foodstuff (</a:t>
                      </a:r>
                      <a:r>
                        <a:rPr lang="en-US" sz="1800" b="1" dirty="0" smtClean="0"/>
                        <a:t>FSCMS)</a:t>
                      </a:r>
                      <a:r>
                        <a:rPr lang="en-US" baseline="0" dirty="0" smtClean="0"/>
                        <a:t> </a:t>
                      </a:r>
                      <a:r>
                        <a:rPr lang="en-US" dirty="0" smtClean="0"/>
                        <a:t>was discussed with FAO and the National Committee for imported  Foodstuff control System was formulated.</a:t>
                      </a:r>
                      <a:endParaRPr lang="en-US" dirty="0"/>
                    </a:p>
                  </a:txBody>
                  <a:tcPr/>
                </a:tc>
              </a:tr>
              <a:tr h="370840">
                <a:tc>
                  <a:txBody>
                    <a:bodyPr/>
                    <a:lstStyle/>
                    <a:p>
                      <a:endParaRPr 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Member States to step up their coordination efforts to cover projects implemented by various ministries and agencies to represent the status of resilience at the country level. Further urges the Member States to set up relevant stakeholder coordination mechanisms for proper planning, implementation, monitoring, evaluation and learning of resilience projects to improve resilience </a:t>
                      </a:r>
                      <a:r>
                        <a:rPr lang="en-US" dirty="0" smtClean="0">
                          <a:solidFill>
                            <a:schemeClr val="tx1"/>
                          </a:solidFill>
                        </a:rPr>
                        <a:t>programming for optimum prioritization and synergy.  </a:t>
                      </a:r>
                    </a:p>
                    <a:p>
                      <a:endParaRPr lang="en-US" dirty="0"/>
                    </a:p>
                  </a:txBody>
                  <a:tcPr/>
                </a:tc>
                <a:tc>
                  <a:txBody>
                    <a:bodyPr/>
                    <a:lstStyle/>
                    <a:p>
                      <a:pPr algn="just"/>
                      <a:r>
                        <a:rPr lang="en-US" dirty="0" smtClean="0"/>
                        <a:t>The MOAF had many of intera-institional</a:t>
                      </a:r>
                      <a:r>
                        <a:rPr lang="en-US" baseline="0" dirty="0" smtClean="0"/>
                        <a:t> committees that mainly functional to enhance the coordination mechanism among different stakeholders including resilience projects.</a:t>
                      </a:r>
                      <a:endParaRPr lang="en-US" dirty="0"/>
                    </a:p>
                  </a:txBody>
                  <a:tcPr/>
                </a:tc>
              </a:tr>
              <a:tr h="370840">
                <a:tc>
                  <a:txBody>
                    <a:bodyPr/>
                    <a:lstStyle/>
                    <a:p>
                      <a:endParaRPr lang="en-US" dirty="0"/>
                    </a:p>
                  </a:txBody>
                  <a:tcPr/>
                </a:tc>
                <a:tc>
                  <a:txBody>
                    <a:bodyPr/>
                    <a:lstStyle/>
                    <a:p>
                      <a:pPr algn="just"/>
                      <a:r>
                        <a:rPr lang="en-US" dirty="0" smtClean="0"/>
                        <a:t>call upon all stakeholders to intensify investment in water development to ensure that communities in the ASALs have sustainable access to safe water through bringing “water to the people” approach that would also address their needs for water for livestock, crop and fruit production. </a:t>
                      </a:r>
                      <a:endParaRPr lang="en-US" dirty="0"/>
                    </a:p>
                  </a:txBody>
                  <a:tcPr/>
                </a:tc>
                <a:tc>
                  <a:txBody>
                    <a:bodyPr/>
                    <a:lstStyle/>
                    <a:p>
                      <a:endParaRPr lang="en-US" dirty="0"/>
                    </a:p>
                  </a:txBody>
                  <a:tcPr/>
                </a:tc>
              </a:tr>
              <a:tr h="370840">
                <a:tc>
                  <a:txBody>
                    <a:bodyPr/>
                    <a:lstStyle/>
                    <a:p>
                      <a:endParaRPr lang="en-US"/>
                    </a:p>
                  </a:txBody>
                  <a:tcPr/>
                </a:tc>
                <a:tc>
                  <a:txBody>
                    <a:bodyPr/>
                    <a:lstStyle/>
                    <a:p>
                      <a:pPr algn="just"/>
                      <a:endParaRPr lang="en-US" dirty="0"/>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4" name="TextBox 3"/>
          <p:cNvSpPr txBox="1"/>
          <p:nvPr/>
        </p:nvSpPr>
        <p:spPr>
          <a:xfrm>
            <a:off x="114300" y="533400"/>
            <a:ext cx="12049125" cy="369332"/>
          </a:xfrm>
          <a:prstGeom prst="rect">
            <a:avLst/>
          </a:prstGeom>
          <a:noFill/>
        </p:spPr>
        <p:txBody>
          <a:bodyPr wrap="square" rtlCol="0">
            <a:spAutoFit/>
          </a:bodyPr>
          <a:lstStyle/>
          <a:p>
            <a:r>
              <a:rPr lang="en-US" dirty="0">
                <a:solidFill>
                  <a:srgbClr val="00B050"/>
                </a:solidFill>
              </a:rPr>
              <a:t>Update on the Implementation of Recommendations of 15th </a:t>
            </a:r>
            <a:r>
              <a:rPr lang="en-US" dirty="0" smtClean="0">
                <a:solidFill>
                  <a:srgbClr val="00B050"/>
                </a:solidFill>
              </a:rPr>
              <a:t>PSC</a:t>
            </a:r>
            <a:endParaRPr lang="en-US" dirty="0">
              <a:solidFill>
                <a:srgbClr val="00B050"/>
              </a:solidFill>
            </a:endParaRPr>
          </a:p>
        </p:txBody>
      </p:sp>
    </p:spTree>
    <p:extLst>
      <p:ext uri="{BB962C8B-B14F-4D97-AF65-F5344CB8AC3E}">
        <p14:creationId xmlns:p14="http://schemas.microsoft.com/office/powerpoint/2010/main" val="1152969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17504056"/>
              </p:ext>
            </p:extLst>
          </p:nvPr>
        </p:nvGraphicFramePr>
        <p:xfrm>
          <a:off x="314325" y="1825625"/>
          <a:ext cx="11791950" cy="8361680"/>
        </p:xfrm>
        <a:graphic>
          <a:graphicData uri="http://schemas.openxmlformats.org/drawingml/2006/table">
            <a:tbl>
              <a:tblPr firstRow="1" bandRow="1">
                <a:tableStyleId>{5C22544A-7EE6-4342-B048-85BDC9FD1C3A}</a:tableStyleId>
              </a:tblPr>
              <a:tblGrid>
                <a:gridCol w="1085850"/>
                <a:gridCol w="4295775"/>
                <a:gridCol w="6410325"/>
              </a:tblGrid>
              <a:tr h="370840">
                <a:tc>
                  <a:txBody>
                    <a:bodyPr/>
                    <a:lstStyle/>
                    <a:p>
                      <a:r>
                        <a:rPr lang="en-US" dirty="0" smtClean="0"/>
                        <a:t>Rec. No</a:t>
                      </a:r>
                      <a:endParaRPr lang="en-US" dirty="0"/>
                    </a:p>
                  </a:txBody>
                  <a:tcPr/>
                </a:tc>
                <a:tc>
                  <a:txBody>
                    <a:bodyPr/>
                    <a:lstStyle/>
                    <a:p>
                      <a:r>
                        <a:rPr lang="en-US" dirty="0" smtClean="0"/>
                        <a:t>IDDRSI Recombination</a:t>
                      </a:r>
                      <a:endParaRPr lang="en-US" dirty="0"/>
                    </a:p>
                  </a:txBody>
                  <a:tcPr/>
                </a:tc>
                <a:tc>
                  <a:txBody>
                    <a:bodyPr/>
                    <a:lstStyle/>
                    <a:p>
                      <a:r>
                        <a:rPr lang="en-US" dirty="0" smtClean="0"/>
                        <a:t>Progress</a:t>
                      </a:r>
                      <a:r>
                        <a:rPr lang="en-US" baseline="0" dirty="0" smtClean="0"/>
                        <a:t> Achieved</a:t>
                      </a:r>
                      <a:endParaRPr lang="en-US" dirty="0"/>
                    </a:p>
                  </a:txBody>
                  <a:tcPr/>
                </a:tc>
              </a:tr>
              <a:tr h="370840">
                <a:tc>
                  <a:txBody>
                    <a:bodyPr/>
                    <a:lstStyle/>
                    <a:p>
                      <a:endParaRPr 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Further urges the Member States to set up relevant stakeholder coordination mechanisms for proper planning, implementation, monitoring, evaluation and learning of resilience projects to improve resilience programming for optimum prioritization and synergy. </a:t>
                      </a:r>
                      <a:endParaRPr lang="en-US" dirty="0"/>
                    </a:p>
                  </a:txBody>
                  <a:tcPr/>
                </a:tc>
                <a:tc>
                  <a:txBody>
                    <a:bodyPr/>
                    <a:lstStyle/>
                    <a:p>
                      <a:pPr algn="just"/>
                      <a:r>
                        <a:rPr lang="en-US" dirty="0" smtClean="0"/>
                        <a:t>Sudan</a:t>
                      </a:r>
                      <a:r>
                        <a:rPr lang="en-US" baseline="0" dirty="0" smtClean="0"/>
                        <a:t> has many efforts</a:t>
                      </a:r>
                      <a:r>
                        <a:rPr lang="en-US" dirty="0" smtClean="0"/>
                        <a:t> to remove barriers and strengthen trade between member states to facilitate the movement of foodstuff from the food surplus to deficit regions. Plan of action for imported foodstuff (</a:t>
                      </a:r>
                      <a:r>
                        <a:rPr lang="en-US" sz="1800" b="1" dirty="0" smtClean="0"/>
                        <a:t>FSCMS)</a:t>
                      </a:r>
                      <a:r>
                        <a:rPr lang="en-US" baseline="0" dirty="0" smtClean="0"/>
                        <a:t> </a:t>
                      </a:r>
                      <a:r>
                        <a:rPr lang="en-US" dirty="0" smtClean="0"/>
                        <a:t>was discussed with FAO and the National Committee for imported  Foodstuff control System was formulated.</a:t>
                      </a:r>
                      <a:endParaRPr lang="en-US" dirty="0"/>
                    </a:p>
                  </a:txBody>
                  <a:tcPr/>
                </a:tc>
              </a:tr>
              <a:tr h="370840">
                <a:tc>
                  <a:txBody>
                    <a:bodyPr/>
                    <a:lstStyle/>
                    <a:p>
                      <a:endParaRPr lang="en-US"/>
                    </a:p>
                  </a:txBody>
                  <a:tcPr/>
                </a:tc>
                <a:tc>
                  <a:txBody>
                    <a:bodyPr/>
                    <a:lstStyle/>
                    <a:p>
                      <a:pPr algn="just"/>
                      <a:r>
                        <a:rPr lang="en-US" dirty="0" smtClean="0"/>
                        <a:t>The arid and semi-arid lands in the region are facing water scarcity for human beings, livestock and agriculture and recalling recommendation 14.4, call upon all stakeholders to intensify investment in water development to ensure that communities in the ASALs have sustainable access to safe water through bringing “water to the people” approach that would also address their needs for water for livestock, crop and fruit production</a:t>
                      </a:r>
                    </a:p>
                    <a:p>
                      <a:pPr algn="just"/>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intensify investment in water development to ensure that communities in the ASALs have sustainable access to safe water through bringing “water to the people” many of the ministry of  water resources and irrigation established to secure clean water for the fragile communities in rural areas.</a:t>
                      </a:r>
                    </a:p>
                    <a:p>
                      <a:endParaRPr lang="en-US" dirty="0"/>
                    </a:p>
                  </a:txBody>
                  <a:tcPr/>
                </a:tc>
              </a:tr>
              <a:tr h="370840">
                <a:tc>
                  <a:txBody>
                    <a:bodyPr/>
                    <a:lstStyle/>
                    <a:p>
                      <a:endParaRPr lang="en-US"/>
                    </a:p>
                  </a:txBody>
                  <a:tcPr/>
                </a:tc>
                <a:tc>
                  <a:txBody>
                    <a:bodyPr/>
                    <a:lstStyle/>
                    <a:p>
                      <a:pPr algn="just"/>
                      <a:endParaRPr lang="en-US" dirty="0"/>
                    </a:p>
                  </a:txBody>
                  <a:tcPr/>
                </a:tc>
                <a:tc>
                  <a:txBody>
                    <a:bodyPr/>
                    <a:lstStyle/>
                    <a:p>
                      <a:endParaRPr lang="en-US" dirty="0"/>
                    </a:p>
                  </a:txBody>
                  <a:tcPr/>
                </a:tc>
              </a:tr>
              <a:tr h="370840">
                <a:tc>
                  <a:txBody>
                    <a:bodyPr/>
                    <a:lstStyle/>
                    <a:p>
                      <a:endParaRPr lang="en-US"/>
                    </a:p>
                  </a:txBody>
                  <a:tcPr/>
                </a:tc>
                <a:tc>
                  <a:txBody>
                    <a:bodyPr/>
                    <a:lstStyle/>
                    <a:p>
                      <a:pPr algn="just"/>
                      <a:endParaRPr lang="en-US" dirty="0"/>
                    </a:p>
                  </a:txBody>
                  <a:tcPr/>
                </a:tc>
                <a:tc>
                  <a:txBody>
                    <a:bodyPr/>
                    <a:lstStyle/>
                    <a:p>
                      <a:endParaRPr lang="en-US"/>
                    </a:p>
                  </a:txBody>
                  <a:tcPr/>
                </a:tc>
              </a:tr>
              <a:tr h="370840">
                <a:tc>
                  <a:txBody>
                    <a:bodyPr/>
                    <a:lstStyle/>
                    <a:p>
                      <a:endParaRPr lang="en-US"/>
                    </a:p>
                  </a:txBody>
                  <a:tcPr/>
                </a:tc>
                <a:tc>
                  <a:txBody>
                    <a:bodyPr/>
                    <a:lstStyle/>
                    <a:p>
                      <a:pPr algn="just"/>
                      <a:endParaRPr lang="en-US" dirty="0"/>
                    </a:p>
                  </a:txBody>
                  <a:tcPr/>
                </a:tc>
                <a:tc>
                  <a:txBody>
                    <a:bodyPr/>
                    <a:lstStyle/>
                    <a:p>
                      <a:endParaRPr lang="en-US"/>
                    </a:p>
                  </a:txBody>
                  <a:tcPr/>
                </a:tc>
              </a:tr>
              <a:tr h="370840">
                <a:tc>
                  <a:txBody>
                    <a:bodyPr/>
                    <a:lstStyle/>
                    <a:p>
                      <a:endParaRPr lang="en-US"/>
                    </a:p>
                  </a:txBody>
                  <a:tcPr/>
                </a:tc>
                <a:tc>
                  <a:txBody>
                    <a:bodyPr/>
                    <a:lstStyle/>
                    <a:p>
                      <a:pPr algn="just"/>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TextBox 3"/>
          <p:cNvSpPr txBox="1"/>
          <p:nvPr/>
        </p:nvSpPr>
        <p:spPr>
          <a:xfrm>
            <a:off x="76200" y="447675"/>
            <a:ext cx="12049125" cy="369332"/>
          </a:xfrm>
          <a:prstGeom prst="rect">
            <a:avLst/>
          </a:prstGeom>
          <a:noFill/>
        </p:spPr>
        <p:txBody>
          <a:bodyPr wrap="square" rtlCol="0">
            <a:spAutoFit/>
          </a:bodyPr>
          <a:lstStyle/>
          <a:p>
            <a:r>
              <a:rPr lang="en-US" dirty="0">
                <a:solidFill>
                  <a:prstClr val="black"/>
                </a:solidFill>
              </a:rPr>
              <a:t>Update on the Implementation of Recommendations of 15th </a:t>
            </a:r>
            <a:r>
              <a:rPr lang="en-US" dirty="0" smtClean="0">
                <a:solidFill>
                  <a:prstClr val="black"/>
                </a:solidFill>
              </a:rPr>
              <a:t>PSC</a:t>
            </a:r>
            <a:endParaRPr lang="en-US" dirty="0">
              <a:solidFill>
                <a:prstClr val="black"/>
              </a:solidFill>
            </a:endParaRPr>
          </a:p>
        </p:txBody>
      </p:sp>
    </p:spTree>
    <p:extLst>
      <p:ext uri="{BB962C8B-B14F-4D97-AF65-F5344CB8AC3E}">
        <p14:creationId xmlns:p14="http://schemas.microsoft.com/office/powerpoint/2010/main" val="114833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2F9F32A-1791-EC49-9533-0D1A6948F48B}"/>
              </a:ext>
            </a:extLst>
          </p:cNvPr>
          <p:cNvSpPr>
            <a:spLocks noGrp="1"/>
          </p:cNvSpPr>
          <p:nvPr>
            <p:ph idx="1"/>
          </p:nvPr>
        </p:nvSpPr>
        <p:spPr>
          <a:xfrm>
            <a:off x="225468" y="1728592"/>
            <a:ext cx="11824569" cy="4559776"/>
          </a:xfrm>
        </p:spPr>
        <p:txBody>
          <a:bodyPr>
            <a:normAutofit/>
          </a:bodyPr>
          <a:lstStyle/>
          <a:p>
            <a:pPr algn="just"/>
            <a:r>
              <a:rPr lang="en-US" dirty="0" smtClean="0"/>
              <a:t>The </a:t>
            </a:r>
            <a:r>
              <a:rPr lang="en-US" dirty="0"/>
              <a:t>report assesses the progress made in implementing the Sudan IGAD Drought Disaster Resilience and Sustainability Initiative (IDDRSI) in the context of the Country Programme Paper (CPP) since the previous Steering Committee Meetings of the Regional Platform. </a:t>
            </a:r>
            <a:endParaRPr lang="en-US" dirty="0" smtClean="0"/>
          </a:p>
          <a:p>
            <a:pPr algn="just"/>
            <a:r>
              <a:rPr lang="en-US" dirty="0" smtClean="0"/>
              <a:t>In </a:t>
            </a:r>
            <a:r>
              <a:rPr lang="en-US" dirty="0"/>
              <a:t>its interaction with IGAD activities, at regional level, Sudan reviewed the update of implementation of key recommendations for ten years including the last steering committee meeting. </a:t>
            </a:r>
            <a:endParaRPr lang="en-US" dirty="0" smtClean="0"/>
          </a:p>
          <a:p>
            <a:pPr algn="just"/>
            <a:r>
              <a:rPr lang="en-US" dirty="0" smtClean="0"/>
              <a:t>The </a:t>
            </a:r>
            <a:r>
              <a:rPr lang="en-US" dirty="0"/>
              <a:t>report also reviewed update of projects at national and state levels and the results achieved, challenges faced and lessons learnt. The recommendations also outlined.</a:t>
            </a:r>
          </a:p>
          <a:p>
            <a:pPr algn="just"/>
            <a:endParaRPr lang="en-US" dirty="0"/>
          </a:p>
        </p:txBody>
      </p:sp>
      <p:sp>
        <p:nvSpPr>
          <p:cNvPr id="3" name="TextBox 2"/>
          <p:cNvSpPr txBox="1"/>
          <p:nvPr/>
        </p:nvSpPr>
        <p:spPr>
          <a:xfrm>
            <a:off x="225468" y="764088"/>
            <a:ext cx="5699343" cy="523220"/>
          </a:xfrm>
          <a:prstGeom prst="rect">
            <a:avLst/>
          </a:prstGeom>
          <a:noFill/>
        </p:spPr>
        <p:txBody>
          <a:bodyPr wrap="square" rtlCol="0">
            <a:spAutoFit/>
          </a:bodyPr>
          <a:lstStyle/>
          <a:p>
            <a:r>
              <a:rPr lang="en-US" sz="2800" b="1" dirty="0">
                <a:solidFill>
                  <a:srgbClr val="00B050"/>
                </a:solidFill>
              </a:rPr>
              <a:t>Executive Summary</a:t>
            </a:r>
          </a:p>
        </p:txBody>
      </p:sp>
    </p:spTree>
    <p:extLst>
      <p:ext uri="{BB962C8B-B14F-4D97-AF65-F5344CB8AC3E}">
        <p14:creationId xmlns:p14="http://schemas.microsoft.com/office/powerpoint/2010/main" val="2525663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03122"/>
            <a:ext cx="12058650" cy="489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354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7950"/>
            <a:ext cx="12192000" cy="508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354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8762"/>
            <a:ext cx="12192000" cy="495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354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Content Placeholder 1048686"/>
          <p:cNvSpPr>
            <a:spLocks noGrp="1"/>
          </p:cNvSpPr>
          <p:nvPr>
            <p:ph idx="1"/>
          </p:nvPr>
        </p:nvSpPr>
        <p:spPr>
          <a:xfrm>
            <a:off x="0" y="1133475"/>
            <a:ext cx="11953875" cy="5386388"/>
          </a:xfrm>
        </p:spPr>
        <p:txBody>
          <a:bodyPr>
            <a:normAutofit fontScale="25000" lnSpcReduction="20000"/>
          </a:bodyPr>
          <a:lstStyle/>
          <a:p>
            <a:pPr marL="0" indent="0">
              <a:buNone/>
            </a:pPr>
            <a:r>
              <a:rPr lang="en-US" sz="5000" dirty="0" smtClean="0"/>
              <a:t> </a:t>
            </a:r>
            <a:r>
              <a:rPr lang="ar-EG" sz="11200" b="1" dirty="0">
                <a:solidFill>
                  <a:srgbClr val="00B050"/>
                </a:solidFill>
              </a:rPr>
              <a:t>Enabling Youth Sudan </a:t>
            </a:r>
            <a:r>
              <a:rPr lang="ar-EG" sz="11200" b="1" dirty="0" smtClean="0">
                <a:solidFill>
                  <a:srgbClr val="00B050"/>
                </a:solidFill>
              </a:rPr>
              <a:t>program</a:t>
            </a:r>
            <a:endParaRPr lang="en-US" sz="3800" b="1" dirty="0" smtClean="0"/>
          </a:p>
          <a:p>
            <a:pPr marL="0" indent="0">
              <a:lnSpc>
                <a:spcPct val="110000"/>
              </a:lnSpc>
              <a:buFont typeface="Arial" panose="020B0604020202020204" pitchFamily="34" charset="0"/>
              <a:buNone/>
            </a:pPr>
            <a:r>
              <a:rPr lang="ar-EG" sz="9600" dirty="0"/>
              <a:t>Enabling Youth Sudan program funded by AfDB, implemented by ministry of Agricultural and forestry</a:t>
            </a:r>
            <a:r>
              <a:rPr lang="en-US" sz="9600" dirty="0"/>
              <a:t>.</a:t>
            </a:r>
            <a:endParaRPr lang="ar-EG" sz="9600" dirty="0"/>
          </a:p>
          <a:p>
            <a:pPr>
              <a:lnSpc>
                <a:spcPct val="110000"/>
              </a:lnSpc>
            </a:pPr>
            <a:r>
              <a:rPr lang="ar-EG" sz="9600" dirty="0"/>
              <a:t>objective of the program is to create business opportunities and decent employment for young women and men along priority agricultural value chains in Sudan</a:t>
            </a:r>
            <a:r>
              <a:rPr lang="ar-EG" sz="9600" dirty="0" smtClean="0"/>
              <a:t>:</a:t>
            </a:r>
            <a:endParaRPr lang="ar-EG" sz="9600" dirty="0"/>
          </a:p>
          <a:p>
            <a:pPr marL="0" indent="0">
              <a:lnSpc>
                <a:spcPct val="110000"/>
              </a:lnSpc>
              <a:buFont typeface="Arial" panose="020B0604020202020204" pitchFamily="34" charset="0"/>
              <a:buNone/>
            </a:pPr>
            <a:r>
              <a:rPr lang="ar-EG" sz="9600" dirty="0"/>
              <a:t>Component</a:t>
            </a:r>
            <a:r>
              <a:rPr lang="en-US" sz="9600" dirty="0"/>
              <a:t> I.</a:t>
            </a:r>
            <a:r>
              <a:rPr lang="ar-EG" sz="9600" dirty="0"/>
              <a:t> </a:t>
            </a:r>
            <a:endParaRPr lang="en-US" sz="9600" dirty="0"/>
          </a:p>
          <a:p>
            <a:pPr marL="0" indent="0">
              <a:lnSpc>
                <a:spcPct val="170000"/>
              </a:lnSpc>
              <a:buFont typeface="Arial" panose="020B0604020202020204" pitchFamily="34" charset="0"/>
              <a:buNone/>
            </a:pPr>
            <a:r>
              <a:rPr lang="ar-EG" sz="9600" dirty="0"/>
              <a:t>I. Enabling Environment for Youth Employment in </a:t>
            </a:r>
            <a:r>
              <a:rPr lang="en-US" sz="9600" dirty="0"/>
              <a:t> different aspects of Agribusiness.</a:t>
            </a:r>
            <a:endParaRPr lang="ar-EG" sz="9600" dirty="0"/>
          </a:p>
          <a:p>
            <a:pPr marL="0" indent="0">
              <a:lnSpc>
                <a:spcPct val="170000"/>
              </a:lnSpc>
              <a:buFont typeface="Arial" panose="020B0604020202020204" pitchFamily="34" charset="0"/>
              <a:buNone/>
            </a:pPr>
            <a:r>
              <a:rPr lang="en-US" sz="9600" dirty="0"/>
              <a:t>2. </a:t>
            </a:r>
            <a:r>
              <a:rPr lang="ar-EG" sz="9600" dirty="0"/>
              <a:t>Agribusiness ‘Awareness creation and promotion of agriculture as a business</a:t>
            </a:r>
            <a:r>
              <a:rPr lang="en-US" sz="9600" dirty="0"/>
              <a:t>.</a:t>
            </a:r>
            <a:endParaRPr lang="ar-EG" sz="9600" dirty="0"/>
          </a:p>
          <a:p>
            <a:pPr marL="0" indent="0">
              <a:lnSpc>
                <a:spcPct val="170000"/>
              </a:lnSpc>
              <a:buFont typeface="Arial" panose="020B0604020202020204" pitchFamily="34" charset="0"/>
              <a:buNone/>
            </a:pPr>
            <a:r>
              <a:rPr lang="en-US" sz="9600" dirty="0"/>
              <a:t>3. </a:t>
            </a:r>
            <a:r>
              <a:rPr lang="ar-EG" sz="9600" dirty="0"/>
              <a:t>Creating a more conducive business environment for youth </a:t>
            </a:r>
            <a:r>
              <a:rPr lang="en-US" sz="9600" dirty="0"/>
              <a:t>.</a:t>
            </a:r>
            <a:endParaRPr lang="ar-EG" sz="9600" dirty="0"/>
          </a:p>
          <a:p>
            <a:pPr marL="0" indent="0">
              <a:lnSpc>
                <a:spcPct val="170000"/>
              </a:lnSpc>
              <a:buNone/>
            </a:pPr>
            <a:r>
              <a:rPr lang="en-US" sz="9600" dirty="0"/>
              <a:t>4.</a:t>
            </a:r>
            <a:r>
              <a:rPr lang="en-US" sz="9600" dirty="0" smtClean="0"/>
              <a:t> </a:t>
            </a:r>
            <a:r>
              <a:rPr lang="ar-EG" sz="9600" dirty="0"/>
              <a:t>Agripreneurs; an</a:t>
            </a:r>
            <a:r>
              <a:rPr lang="en-US" sz="9600" dirty="0"/>
              <a:t>d </a:t>
            </a:r>
            <a:r>
              <a:rPr lang="ar-EG" sz="9600" dirty="0"/>
              <a:t>Upgrading and equipping Youth Agribusiness Incubation </a:t>
            </a:r>
            <a:r>
              <a:rPr lang="ar-EG" sz="9600" dirty="0" smtClean="0"/>
              <a:t>Centers</a:t>
            </a:r>
            <a:r>
              <a:rPr lang="en-US" sz="9600" dirty="0" smtClean="0"/>
              <a:t>(</a:t>
            </a:r>
            <a:r>
              <a:rPr lang="ar-EG" sz="9600" dirty="0" smtClean="0"/>
              <a:t>YABICs</a:t>
            </a:r>
            <a:r>
              <a:rPr lang="en-US" sz="9600" dirty="0" smtClean="0"/>
              <a:t>)</a:t>
            </a:r>
            <a:endParaRPr lang="ar-EG" sz="9600" dirty="0"/>
          </a:p>
        </p:txBody>
      </p:sp>
      <p:sp>
        <p:nvSpPr>
          <p:cNvPr id="3" name="TextBox 2"/>
          <p:cNvSpPr txBox="1"/>
          <p:nvPr/>
        </p:nvSpPr>
        <p:spPr>
          <a:xfrm>
            <a:off x="219074" y="247650"/>
            <a:ext cx="7591425" cy="461665"/>
          </a:xfrm>
          <a:prstGeom prst="rect">
            <a:avLst/>
          </a:prstGeom>
          <a:noFill/>
        </p:spPr>
        <p:txBody>
          <a:bodyPr wrap="square" rtlCol="0">
            <a:spAutoFit/>
          </a:bodyPr>
          <a:lstStyle/>
          <a:p>
            <a:r>
              <a:rPr lang="ar-EG" sz="2400" b="1" dirty="0">
                <a:solidFill>
                  <a:srgbClr val="00B050"/>
                </a:solidFill>
              </a:rPr>
              <a:t>PIA</a:t>
            </a:r>
            <a:r>
              <a:rPr lang="en-US" sz="2400" b="1" dirty="0">
                <a:solidFill>
                  <a:srgbClr val="00B050"/>
                </a:solidFill>
              </a:rPr>
              <a:t>8</a:t>
            </a:r>
            <a:r>
              <a:rPr lang="ar-EG" sz="2400" b="1" dirty="0">
                <a:solidFill>
                  <a:srgbClr val="00B050"/>
                </a:solidFill>
              </a:rPr>
              <a:t>: Human Capital, Gender and Social development.</a:t>
            </a:r>
            <a:endParaRPr lang="en-US" sz="2400" b="1" dirty="0">
              <a:solidFill>
                <a:srgbClr val="00B050"/>
              </a:solidFill>
            </a:endParaRPr>
          </a:p>
        </p:txBody>
      </p:sp>
    </p:spTree>
    <p:extLst>
      <p:ext uri="{BB962C8B-B14F-4D97-AF65-F5344CB8AC3E}">
        <p14:creationId xmlns:p14="http://schemas.microsoft.com/office/powerpoint/2010/main" val="2251228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 y="685800"/>
            <a:ext cx="10477500" cy="5410200"/>
          </a:xfrm>
        </p:spPr>
        <p:txBody>
          <a:bodyPr>
            <a:normAutofit fontScale="25000" lnSpcReduction="20000"/>
          </a:bodyPr>
          <a:lstStyle/>
          <a:p>
            <a:endParaRPr lang="en-US" dirty="0" smtClean="0"/>
          </a:p>
          <a:p>
            <a:pPr marL="0" indent="0">
              <a:lnSpc>
                <a:spcPct val="120000"/>
              </a:lnSpc>
              <a:buNone/>
            </a:pPr>
            <a:r>
              <a:rPr lang="ar-EG" sz="9600" b="1" dirty="0" smtClean="0"/>
              <a:t>Component II.</a:t>
            </a:r>
            <a:r>
              <a:rPr lang="ar-EG" sz="8000" dirty="0" smtClean="0"/>
              <a:t> </a:t>
            </a:r>
            <a:endParaRPr lang="en-US" sz="8000" dirty="0" smtClean="0"/>
          </a:p>
          <a:p>
            <a:pPr marL="0" indent="0">
              <a:lnSpc>
                <a:spcPct val="120000"/>
              </a:lnSpc>
              <a:buNone/>
            </a:pPr>
            <a:r>
              <a:rPr lang="en-US" sz="9600" dirty="0" smtClean="0"/>
              <a:t>1. </a:t>
            </a:r>
            <a:r>
              <a:rPr lang="ar-EG" sz="9600" dirty="0" smtClean="0"/>
              <a:t>Entrepreneurship and Employment through Agribusiness </a:t>
            </a:r>
          </a:p>
          <a:p>
            <a:pPr marL="0" indent="0">
              <a:lnSpc>
                <a:spcPct val="120000"/>
              </a:lnSpc>
              <a:buNone/>
            </a:pPr>
            <a:r>
              <a:rPr lang="en-US" sz="9600" dirty="0" smtClean="0"/>
              <a:t>2. </a:t>
            </a:r>
            <a:r>
              <a:rPr lang="ar-EG" sz="9600" dirty="0" smtClean="0"/>
              <a:t>Incubation </a:t>
            </a:r>
          </a:p>
          <a:p>
            <a:pPr marL="0" indent="0">
              <a:lnSpc>
                <a:spcPct val="120000"/>
              </a:lnSpc>
              <a:buNone/>
            </a:pPr>
            <a:r>
              <a:rPr lang="en-US" sz="9600" dirty="0" smtClean="0"/>
              <a:t>3. </a:t>
            </a:r>
            <a:r>
              <a:rPr lang="ar-EG" sz="9600" dirty="0" smtClean="0"/>
              <a:t>Technical </a:t>
            </a:r>
            <a:r>
              <a:rPr lang="ar-EG" sz="9600" dirty="0"/>
              <a:t>and business development training</a:t>
            </a:r>
            <a:r>
              <a:rPr lang="en-US" sz="9600" dirty="0"/>
              <a:t>.</a:t>
            </a:r>
            <a:endParaRPr lang="ar-EG" sz="9600" dirty="0"/>
          </a:p>
          <a:p>
            <a:pPr marL="0" indent="0">
              <a:lnSpc>
                <a:spcPct val="120000"/>
              </a:lnSpc>
              <a:buNone/>
            </a:pPr>
            <a:r>
              <a:rPr lang="en-US" sz="9600" dirty="0" smtClean="0"/>
              <a:t>4. </a:t>
            </a:r>
            <a:r>
              <a:rPr lang="ar-EG" sz="9600" dirty="0" smtClean="0"/>
              <a:t>Business </a:t>
            </a:r>
            <a:r>
              <a:rPr lang="ar-EG" sz="9600" dirty="0"/>
              <a:t>plans and loan applications</a:t>
            </a:r>
            <a:r>
              <a:rPr lang="en-US" sz="9600" dirty="0"/>
              <a:t>.</a:t>
            </a:r>
          </a:p>
          <a:p>
            <a:pPr marL="0" indent="0">
              <a:lnSpc>
                <a:spcPct val="120000"/>
              </a:lnSpc>
              <a:buNone/>
            </a:pPr>
            <a:r>
              <a:rPr lang="en-US" sz="9600" dirty="0" smtClean="0"/>
              <a:t>5. </a:t>
            </a:r>
            <a:r>
              <a:rPr lang="ar-EG" sz="9600" dirty="0" smtClean="0"/>
              <a:t>Financing </a:t>
            </a:r>
            <a:r>
              <a:rPr lang="ar-EG" sz="9600" dirty="0"/>
              <a:t>Emergent Businesses</a:t>
            </a:r>
            <a:endParaRPr lang="en-US" sz="9600" dirty="0"/>
          </a:p>
          <a:p>
            <a:pPr>
              <a:lnSpc>
                <a:spcPct val="120000"/>
              </a:lnSpc>
            </a:pPr>
            <a:r>
              <a:rPr lang="en-US" sz="9600" dirty="0"/>
              <a:t>Diversified Household Income Sources and thereby enhanced resilience to drought</a:t>
            </a:r>
            <a:r>
              <a:rPr lang="en-US" sz="9600" dirty="0" smtClean="0"/>
              <a:t>.</a:t>
            </a:r>
            <a:endParaRPr lang="en-US" sz="9600" dirty="0"/>
          </a:p>
          <a:p>
            <a:pPr>
              <a:lnSpc>
                <a:spcPct val="120000"/>
              </a:lnSpc>
            </a:pPr>
            <a:r>
              <a:rPr lang="en-US" sz="9600" dirty="0"/>
              <a:t>Number of youth agribusinesses established (50% female</a:t>
            </a:r>
            <a:r>
              <a:rPr lang="en-US" sz="9600" dirty="0" smtClean="0"/>
              <a:t>).</a:t>
            </a:r>
            <a:endParaRPr lang="en-US" sz="9600" dirty="0"/>
          </a:p>
          <a:p>
            <a:pPr>
              <a:lnSpc>
                <a:spcPct val="120000"/>
              </a:lnSpc>
            </a:pPr>
            <a:r>
              <a:rPr lang="ar-EG" sz="9600" dirty="0"/>
              <a:t>Component</a:t>
            </a:r>
            <a:r>
              <a:rPr lang="en-US" sz="9600" dirty="0"/>
              <a:t>  no.1 was achieved</a:t>
            </a:r>
            <a:r>
              <a:rPr lang="ar-EG" sz="9600" dirty="0"/>
              <a:t> </a:t>
            </a:r>
            <a:r>
              <a:rPr lang="en-US" sz="9600" dirty="0" smtClean="0"/>
              <a:t>.</a:t>
            </a:r>
            <a:endParaRPr lang="en-US" sz="9600" dirty="0"/>
          </a:p>
          <a:p>
            <a:pPr>
              <a:lnSpc>
                <a:spcPct val="120000"/>
              </a:lnSpc>
            </a:pPr>
            <a:r>
              <a:rPr lang="en-US" sz="9600" dirty="0"/>
              <a:t>Its ongoing program in Sudan now stopped due to the political conflicts in Sudan.</a:t>
            </a:r>
          </a:p>
        </p:txBody>
      </p:sp>
    </p:spTree>
    <p:extLst>
      <p:ext uri="{BB962C8B-B14F-4D97-AF65-F5344CB8AC3E}">
        <p14:creationId xmlns:p14="http://schemas.microsoft.com/office/powerpoint/2010/main" val="1741544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857250"/>
            <a:ext cx="11087100" cy="5319713"/>
          </a:xfrm>
        </p:spPr>
        <p:txBody>
          <a:bodyPr>
            <a:normAutofit lnSpcReduction="10000"/>
          </a:bodyPr>
          <a:lstStyle/>
          <a:p>
            <a:pPr marL="0" indent="0" algn="just">
              <a:buNone/>
            </a:pPr>
            <a:r>
              <a:rPr lang="en-US" dirty="0" smtClean="0"/>
              <a:t>1. Political </a:t>
            </a:r>
            <a:r>
              <a:rPr lang="en-US" dirty="0"/>
              <a:t>instability and unrest presented difficult environment that restricted movement to implement the projects activities.</a:t>
            </a:r>
          </a:p>
          <a:p>
            <a:pPr marL="0" indent="0" algn="just">
              <a:buNone/>
            </a:pPr>
            <a:r>
              <a:rPr lang="en-US" dirty="0" smtClean="0"/>
              <a:t>2. The </a:t>
            </a:r>
            <a:r>
              <a:rPr lang="en-US" dirty="0"/>
              <a:t>‘hold on’ of projects activities by the African Development Bank (</a:t>
            </a:r>
            <a:r>
              <a:rPr lang="en-US" dirty="0" err="1"/>
              <a:t>AfDB</a:t>
            </a:r>
            <a:r>
              <a:rPr lang="en-US" dirty="0"/>
              <a:t>), World Bank, and other development partners due to the current political situation of Sudan.</a:t>
            </a:r>
          </a:p>
          <a:p>
            <a:pPr marL="0" indent="0" algn="just">
              <a:buNone/>
            </a:pPr>
            <a:r>
              <a:rPr lang="en-US" dirty="0" smtClean="0"/>
              <a:t>3. Unavailability </a:t>
            </a:r>
            <a:r>
              <a:rPr lang="en-US" dirty="0"/>
              <a:t>of private sector service providers and the high cost of maintenance are the key reasons behind the slight delay in implementing the projects activities</a:t>
            </a:r>
            <a:r>
              <a:rPr lang="en-US" dirty="0" smtClean="0"/>
              <a:t>.</a:t>
            </a:r>
          </a:p>
          <a:p>
            <a:pPr marL="0" indent="0" algn="just">
              <a:buNone/>
            </a:pPr>
            <a:r>
              <a:rPr lang="en-GB" dirty="0" smtClean="0"/>
              <a:t>4. The </a:t>
            </a:r>
            <a:r>
              <a:rPr lang="en-GB" dirty="0"/>
              <a:t>difficulties in obtaining the local component for projects from the Ministry of </a:t>
            </a:r>
            <a:r>
              <a:rPr lang="en-GB" dirty="0" smtClean="0"/>
              <a:t>Finance.</a:t>
            </a:r>
          </a:p>
          <a:p>
            <a:pPr marL="0" indent="0" algn="just">
              <a:buNone/>
            </a:pPr>
            <a:r>
              <a:rPr lang="en-GB" dirty="0" smtClean="0"/>
              <a:t>5. Lack </a:t>
            </a:r>
            <a:r>
              <a:rPr lang="en-GB" dirty="0"/>
              <a:t>of financial support from the government, NGOs, UN agencies and other international donors due to political situation in Sudan which need positive compliance from the donors for the country urgent needs</a:t>
            </a:r>
            <a:endParaRPr lang="en-US" dirty="0"/>
          </a:p>
          <a:p>
            <a:pPr marL="0" indent="0" algn="just">
              <a:buNone/>
            </a:pPr>
            <a:endParaRPr lang="en-US" dirty="0"/>
          </a:p>
        </p:txBody>
      </p:sp>
      <p:sp>
        <p:nvSpPr>
          <p:cNvPr id="3" name="TextBox 2"/>
          <p:cNvSpPr txBox="1"/>
          <p:nvPr/>
        </p:nvSpPr>
        <p:spPr>
          <a:xfrm>
            <a:off x="266700" y="304800"/>
            <a:ext cx="5267325" cy="523220"/>
          </a:xfrm>
          <a:prstGeom prst="rect">
            <a:avLst/>
          </a:prstGeom>
          <a:noFill/>
        </p:spPr>
        <p:txBody>
          <a:bodyPr wrap="square" rtlCol="0">
            <a:spAutoFit/>
          </a:bodyPr>
          <a:lstStyle/>
          <a:p>
            <a:r>
              <a:rPr lang="en-US" sz="2800" b="1" dirty="0">
                <a:solidFill>
                  <a:srgbClr val="006600"/>
                </a:solidFill>
              </a:rPr>
              <a:t>Challenges &amp; Constraints </a:t>
            </a:r>
          </a:p>
        </p:txBody>
      </p:sp>
    </p:spTree>
    <p:extLst>
      <p:ext uri="{BB962C8B-B14F-4D97-AF65-F5344CB8AC3E}">
        <p14:creationId xmlns:p14="http://schemas.microsoft.com/office/powerpoint/2010/main" val="418490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100208" y="1209675"/>
            <a:ext cx="11996542" cy="5275934"/>
          </a:xfrm>
        </p:spPr>
        <p:txBody>
          <a:bodyPr>
            <a:normAutofit fontScale="85000" lnSpcReduction="10000"/>
          </a:bodyPr>
          <a:lstStyle/>
          <a:p>
            <a:pPr algn="just">
              <a:lnSpc>
                <a:spcPct val="100000"/>
              </a:lnSpc>
            </a:pPr>
            <a:r>
              <a:rPr lang="en-US" dirty="0"/>
              <a:t>Approach donor partners to support development and application of the programme “integrated solutions” through projects and quarterly financial support of the programme.</a:t>
            </a:r>
          </a:p>
          <a:p>
            <a:pPr marL="0" indent="0" algn="just">
              <a:lnSpc>
                <a:spcPct val="100000"/>
              </a:lnSpc>
              <a:buNone/>
            </a:pPr>
            <a:r>
              <a:rPr lang="en-US" dirty="0"/>
              <a:t>• Establishment of farmer’s societies and cooperatives at village and locality levels, </a:t>
            </a:r>
          </a:p>
          <a:p>
            <a:pPr marL="0" indent="0" algn="just">
              <a:lnSpc>
                <a:spcPct val="100000"/>
              </a:lnSpc>
              <a:buNone/>
            </a:pPr>
            <a:r>
              <a:rPr lang="en-US" dirty="0"/>
              <a:t>• Financial support to farmers though credits and bank loans,</a:t>
            </a:r>
          </a:p>
          <a:p>
            <a:pPr marL="0" indent="0" algn="just">
              <a:lnSpc>
                <a:spcPct val="100000"/>
              </a:lnSpc>
              <a:buNone/>
            </a:pPr>
            <a:r>
              <a:rPr lang="en-US" dirty="0"/>
              <a:t>•Intensification of extension and technology transfer, through demonstrations, farmers schools and extension </a:t>
            </a:r>
            <a:r>
              <a:rPr lang="en-US" dirty="0" smtClean="0"/>
              <a:t>campaigns.</a:t>
            </a:r>
            <a:endParaRPr lang="en-US" dirty="0"/>
          </a:p>
          <a:p>
            <a:pPr marL="0" indent="0" algn="just">
              <a:lnSpc>
                <a:spcPct val="100000"/>
              </a:lnSpc>
              <a:buNone/>
            </a:pPr>
            <a:r>
              <a:rPr lang="en-US" dirty="0"/>
              <a:t>• Increasing centers for production of improved and certified seeds, Annual programme for distribution of improved seeds to small holders farmers</a:t>
            </a:r>
            <a:r>
              <a:rPr lang="en-US" dirty="0" smtClean="0"/>
              <a:t>,</a:t>
            </a:r>
          </a:p>
          <a:p>
            <a:pPr algn="just">
              <a:lnSpc>
                <a:spcPct val="100000"/>
              </a:lnSpc>
            </a:pPr>
            <a:r>
              <a:rPr lang="en-US" dirty="0"/>
              <a:t>Enhancement  &amp; financial support for the National Committee for imported  Foodstuff control capacities to facilitate its jobs and responsibilities</a:t>
            </a:r>
            <a:r>
              <a:rPr lang="en-US" dirty="0" smtClean="0"/>
              <a:t>.</a:t>
            </a:r>
          </a:p>
          <a:p>
            <a:r>
              <a:rPr lang="en-US" dirty="0"/>
              <a:t>Implementation of IDDRSI did not cover some of the priorities </a:t>
            </a:r>
            <a:r>
              <a:rPr lang="en-US" dirty="0" smtClean="0"/>
              <a:t>intervention </a:t>
            </a:r>
            <a:r>
              <a:rPr lang="en-US" dirty="0"/>
              <a:t>areas adequately.</a:t>
            </a:r>
          </a:p>
          <a:p>
            <a:pPr algn="just">
              <a:lnSpc>
                <a:spcPct val="100000"/>
              </a:lnSpc>
            </a:pPr>
            <a:r>
              <a:rPr lang="en-US" dirty="0" smtClean="0"/>
              <a:t>Lack</a:t>
            </a:r>
            <a:r>
              <a:rPr lang="en-US" dirty="0"/>
              <a:t>, inconsistencies, contradictions, overlap and conflict of interest within and between existing information and data </a:t>
            </a:r>
            <a:r>
              <a:rPr lang="en-US" dirty="0" smtClean="0"/>
              <a:t>offered. </a:t>
            </a:r>
            <a:endParaRPr lang="en-US" dirty="0"/>
          </a:p>
          <a:p>
            <a:pPr marL="0" indent="0" algn="just">
              <a:lnSpc>
                <a:spcPct val="100000"/>
              </a:lnSpc>
              <a:buNone/>
            </a:pPr>
            <a:endParaRPr lang="en-US" dirty="0"/>
          </a:p>
          <a:p>
            <a:pPr marL="0" indent="0" algn="just">
              <a:lnSpc>
                <a:spcPct val="100000"/>
              </a:lnSpc>
              <a:buNone/>
            </a:pPr>
            <a:endParaRPr lang="en-US" dirty="0"/>
          </a:p>
        </p:txBody>
      </p:sp>
      <p:sp>
        <p:nvSpPr>
          <p:cNvPr id="3" name="TextBox 2"/>
          <p:cNvSpPr txBox="1"/>
          <p:nvPr/>
        </p:nvSpPr>
        <p:spPr>
          <a:xfrm>
            <a:off x="388307" y="538619"/>
            <a:ext cx="9720197" cy="523220"/>
          </a:xfrm>
          <a:prstGeom prst="rect">
            <a:avLst/>
          </a:prstGeom>
          <a:noFill/>
        </p:spPr>
        <p:txBody>
          <a:bodyPr wrap="square" rtlCol="0">
            <a:spAutoFit/>
          </a:bodyPr>
          <a:lstStyle/>
          <a:p>
            <a:r>
              <a:rPr lang="en-US" sz="2800" b="1" dirty="0" smtClean="0">
                <a:solidFill>
                  <a:srgbClr val="00B050"/>
                </a:solidFill>
              </a:rPr>
              <a:t>Recommendations</a:t>
            </a:r>
            <a:endParaRPr lang="en-US" sz="2800" dirty="0">
              <a:solidFill>
                <a:srgbClr val="00B050"/>
              </a:solidFill>
            </a:endParaRPr>
          </a:p>
        </p:txBody>
      </p:sp>
    </p:spTree>
    <p:extLst>
      <p:ext uri="{BB962C8B-B14F-4D97-AF65-F5344CB8AC3E}">
        <p14:creationId xmlns:p14="http://schemas.microsoft.com/office/powerpoint/2010/main" val="3844354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363254" y="1327759"/>
            <a:ext cx="11762071" cy="4849204"/>
          </a:xfrm>
        </p:spPr>
        <p:txBody>
          <a:bodyPr>
            <a:normAutofit/>
          </a:bodyPr>
          <a:lstStyle/>
          <a:p>
            <a:pPr marL="0" indent="0" algn="just">
              <a:lnSpc>
                <a:spcPct val="100000"/>
              </a:lnSpc>
              <a:buNone/>
            </a:pPr>
            <a:r>
              <a:rPr lang="en-US" dirty="0" smtClean="0"/>
              <a:t>• Involvement of </a:t>
            </a:r>
            <a:r>
              <a:rPr lang="en-US" dirty="0"/>
              <a:t>organizations to contribute in financial and technical </a:t>
            </a:r>
            <a:r>
              <a:rPr lang="en-US" dirty="0" smtClean="0"/>
              <a:t>support.</a:t>
            </a:r>
            <a:endParaRPr lang="en-US" dirty="0"/>
          </a:p>
          <a:p>
            <a:pPr marL="0" indent="0" algn="just">
              <a:lnSpc>
                <a:spcPct val="100000"/>
              </a:lnSpc>
              <a:buNone/>
            </a:pPr>
            <a:r>
              <a:rPr lang="en-US" dirty="0"/>
              <a:t>• Enhance training to government technical staff in extension and M&amp;E.</a:t>
            </a:r>
          </a:p>
          <a:p>
            <a:pPr marL="0" indent="0" algn="just">
              <a:lnSpc>
                <a:spcPct val="100000"/>
              </a:lnSpc>
              <a:buNone/>
            </a:pPr>
            <a:r>
              <a:rPr lang="en-US" dirty="0"/>
              <a:t>• Enhance regional involvement through IGAD.</a:t>
            </a:r>
          </a:p>
          <a:p>
            <a:pPr marL="0" indent="0" algn="just">
              <a:lnSpc>
                <a:spcPct val="100000"/>
              </a:lnSpc>
              <a:buNone/>
            </a:pPr>
            <a:r>
              <a:rPr lang="en-US" dirty="0" smtClean="0"/>
              <a:t>• Adopt </a:t>
            </a:r>
            <a:r>
              <a:rPr lang="en-US" dirty="0"/>
              <a:t>environmental classification to facilitate correct application of technical </a:t>
            </a:r>
            <a:r>
              <a:rPr lang="en-US" dirty="0" smtClean="0"/>
              <a:t> package </a:t>
            </a:r>
            <a:r>
              <a:rPr lang="en-US" dirty="0"/>
              <a:t>like using Sorghum variety "in areas of rainfall ≥400 mm, and </a:t>
            </a:r>
            <a:r>
              <a:rPr lang="en-US" dirty="0" err="1"/>
              <a:t>Arfaa</a:t>
            </a:r>
            <a:r>
              <a:rPr lang="en-US" dirty="0"/>
              <a:t> </a:t>
            </a:r>
            <a:r>
              <a:rPr lang="en-US" dirty="0" err="1"/>
              <a:t>Gadamic</a:t>
            </a:r>
            <a:r>
              <a:rPr lang="en-US" dirty="0"/>
              <a:t> in areas with rainfall ≤400 mm</a:t>
            </a:r>
            <a:r>
              <a:rPr lang="en-US" dirty="0" smtClean="0"/>
              <a:t>.</a:t>
            </a:r>
          </a:p>
          <a:p>
            <a:pPr algn="just">
              <a:lnSpc>
                <a:spcPct val="100000"/>
              </a:lnSpc>
            </a:pPr>
            <a:r>
              <a:rPr lang="en-US" dirty="0"/>
              <a:t>Mainstreaming of tools to monitor the </a:t>
            </a:r>
            <a:r>
              <a:rPr lang="en-US" dirty="0" smtClean="0"/>
              <a:t>rangelands. </a:t>
            </a:r>
            <a:endParaRPr lang="en-US" dirty="0"/>
          </a:p>
          <a:p>
            <a:pPr algn="just">
              <a:lnSpc>
                <a:spcPct val="100000"/>
              </a:lnSpc>
            </a:pPr>
            <a:r>
              <a:rPr lang="en-US" dirty="0"/>
              <a:t>Provide fund from Government and </a:t>
            </a:r>
            <a:r>
              <a:rPr lang="en-US" dirty="0" smtClean="0"/>
              <a:t>IGAD.</a:t>
            </a:r>
            <a:endParaRPr lang="en-US" dirty="0"/>
          </a:p>
          <a:p>
            <a:pPr algn="just">
              <a:lnSpc>
                <a:spcPct val="110000"/>
              </a:lnSpc>
            </a:pPr>
            <a:endParaRPr lang="en-US" dirty="0"/>
          </a:p>
          <a:p>
            <a:pPr marL="0" indent="0" algn="just">
              <a:lnSpc>
                <a:spcPct val="110000"/>
              </a:lnSpc>
              <a:buNone/>
            </a:pPr>
            <a:endParaRPr lang="en-US" dirty="0"/>
          </a:p>
          <a:p>
            <a:pPr algn="just">
              <a:lnSpc>
                <a:spcPct val="100000"/>
              </a:lnSpc>
            </a:pPr>
            <a:endParaRPr lang="en-US" dirty="0"/>
          </a:p>
          <a:p>
            <a:pPr algn="just">
              <a:lnSpc>
                <a:spcPct val="100000"/>
              </a:lnSpc>
            </a:pPr>
            <a:endParaRPr lang="en-US" dirty="0"/>
          </a:p>
        </p:txBody>
      </p:sp>
    </p:spTree>
    <p:extLst>
      <p:ext uri="{BB962C8B-B14F-4D97-AF65-F5344CB8AC3E}">
        <p14:creationId xmlns:p14="http://schemas.microsoft.com/office/powerpoint/2010/main" val="3844354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304926"/>
            <a:ext cx="11753850" cy="5229224"/>
          </a:xfrm>
        </p:spPr>
        <p:txBody>
          <a:bodyPr>
            <a:normAutofit fontScale="25000" lnSpcReduction="20000"/>
          </a:bodyPr>
          <a:lstStyle/>
          <a:p>
            <a:pPr marL="0" lvl="0" indent="0">
              <a:lnSpc>
                <a:spcPct val="120000"/>
              </a:lnSpc>
              <a:buNone/>
            </a:pPr>
            <a:r>
              <a:rPr lang="en-GB" sz="11200" dirty="0"/>
              <a:t>Approach donor partners to support development and application of the programme “integrated solutions” through projects and quarterly financial support of the programme.</a:t>
            </a:r>
          </a:p>
          <a:p>
            <a:pPr marL="0" lvl="0" indent="0">
              <a:lnSpc>
                <a:spcPct val="120000"/>
              </a:lnSpc>
              <a:buNone/>
            </a:pPr>
            <a:endParaRPr lang="en-US" sz="3600" dirty="0"/>
          </a:p>
          <a:p>
            <a:pPr marL="0" lvl="0" indent="0">
              <a:lnSpc>
                <a:spcPct val="120000"/>
              </a:lnSpc>
              <a:buNone/>
            </a:pPr>
            <a:r>
              <a:rPr lang="en-GB" sz="11200" dirty="0"/>
              <a:t>Establishment of farmer’s societies and cooperatives at village and locality </a:t>
            </a:r>
            <a:r>
              <a:rPr lang="en-GB" sz="11200" dirty="0" smtClean="0"/>
              <a:t>levels. </a:t>
            </a:r>
            <a:endParaRPr lang="en-GB" sz="11200" dirty="0"/>
          </a:p>
          <a:p>
            <a:pPr marL="0" lvl="0" indent="0">
              <a:lnSpc>
                <a:spcPct val="120000"/>
              </a:lnSpc>
              <a:buNone/>
            </a:pPr>
            <a:endParaRPr lang="en-US" sz="3600" dirty="0"/>
          </a:p>
          <a:p>
            <a:pPr marL="0" lvl="0" indent="0">
              <a:lnSpc>
                <a:spcPct val="120000"/>
              </a:lnSpc>
              <a:buNone/>
            </a:pPr>
            <a:r>
              <a:rPr lang="en-GB" sz="11200" dirty="0"/>
              <a:t>Financial support to farmers though credits and bank </a:t>
            </a:r>
            <a:r>
              <a:rPr lang="en-GB" sz="11200" dirty="0" smtClean="0"/>
              <a:t>loans.</a:t>
            </a:r>
            <a:endParaRPr lang="en-GB" sz="11200" dirty="0"/>
          </a:p>
          <a:p>
            <a:pPr marL="0" lvl="0" indent="0">
              <a:lnSpc>
                <a:spcPct val="120000"/>
              </a:lnSpc>
              <a:buNone/>
            </a:pPr>
            <a:endParaRPr lang="en-US" sz="3200" dirty="0"/>
          </a:p>
          <a:p>
            <a:pPr marL="0" lvl="0" indent="0">
              <a:lnSpc>
                <a:spcPct val="120000"/>
              </a:lnSpc>
              <a:buNone/>
            </a:pPr>
            <a:r>
              <a:rPr lang="en-GB" sz="11200" dirty="0"/>
              <a:t>Intensification of extension and technology transfer, through demonstrations, farmers schools and extension campaigns</a:t>
            </a:r>
            <a:r>
              <a:rPr lang="en-US" sz="11200" dirty="0"/>
              <a:t> &amp; </a:t>
            </a:r>
            <a:r>
              <a:rPr lang="en-GB" sz="11200" dirty="0"/>
              <a:t>Increasing centres for production of improved and certified </a:t>
            </a:r>
            <a:r>
              <a:rPr lang="en-GB" sz="11200" dirty="0" smtClean="0"/>
              <a:t>seeds.  </a:t>
            </a:r>
            <a:endParaRPr lang="en-GB" sz="11200" dirty="0"/>
          </a:p>
          <a:p>
            <a:pPr marL="0" lvl="0" indent="0">
              <a:lnSpc>
                <a:spcPct val="120000"/>
              </a:lnSpc>
              <a:buNone/>
            </a:pPr>
            <a:endParaRPr lang="en-US" sz="11200" dirty="0"/>
          </a:p>
          <a:p>
            <a:endParaRPr lang="en-US" dirty="0"/>
          </a:p>
        </p:txBody>
      </p:sp>
    </p:spTree>
    <p:extLst>
      <p:ext uri="{BB962C8B-B14F-4D97-AF65-F5344CB8AC3E}">
        <p14:creationId xmlns:p14="http://schemas.microsoft.com/office/powerpoint/2010/main" val="16028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343026"/>
            <a:ext cx="10934700" cy="5191124"/>
          </a:xfrm>
        </p:spPr>
        <p:txBody>
          <a:bodyPr>
            <a:noAutofit/>
          </a:bodyPr>
          <a:lstStyle/>
          <a:p>
            <a:pPr marL="0" lvl="0" indent="0">
              <a:lnSpc>
                <a:spcPct val="120000"/>
              </a:lnSpc>
              <a:buNone/>
            </a:pPr>
            <a:r>
              <a:rPr lang="en-GB" dirty="0"/>
              <a:t>Annual programme for distribution of improved seeds to small holders farmers, </a:t>
            </a:r>
            <a:endParaRPr lang="en-US" sz="600" dirty="0"/>
          </a:p>
          <a:p>
            <a:pPr marL="0" lvl="0" indent="0">
              <a:lnSpc>
                <a:spcPct val="120000"/>
              </a:lnSpc>
              <a:buNone/>
            </a:pPr>
            <a:r>
              <a:rPr lang="en-GB" dirty="0"/>
              <a:t>Involve organizations to contribute in financial and technical support,</a:t>
            </a:r>
          </a:p>
          <a:p>
            <a:pPr marL="0" lvl="0" indent="0">
              <a:lnSpc>
                <a:spcPct val="120000"/>
              </a:lnSpc>
              <a:buNone/>
            </a:pPr>
            <a:endParaRPr lang="en-US" sz="100" dirty="0"/>
          </a:p>
          <a:p>
            <a:pPr marL="0" lvl="0" indent="0">
              <a:lnSpc>
                <a:spcPct val="120000"/>
              </a:lnSpc>
              <a:buNone/>
            </a:pPr>
            <a:r>
              <a:rPr lang="en-GB" dirty="0"/>
              <a:t>Enhance training to government technical staff in extension and M&amp;E.</a:t>
            </a:r>
          </a:p>
          <a:p>
            <a:pPr marL="0" lvl="0" indent="0">
              <a:lnSpc>
                <a:spcPct val="120000"/>
              </a:lnSpc>
              <a:buNone/>
            </a:pPr>
            <a:endParaRPr lang="en-US" sz="300" dirty="0"/>
          </a:p>
          <a:p>
            <a:pPr marL="0" lvl="0" indent="0">
              <a:lnSpc>
                <a:spcPct val="120000"/>
              </a:lnSpc>
              <a:buNone/>
            </a:pPr>
            <a:r>
              <a:rPr lang="en-GB" dirty="0"/>
              <a:t>Enhance regional involvement through IGAD</a:t>
            </a:r>
            <a:r>
              <a:rPr lang="en-GB" dirty="0" smtClean="0"/>
              <a:t>.</a:t>
            </a:r>
            <a:endParaRPr lang="en-US" dirty="0"/>
          </a:p>
          <a:p>
            <a:pPr marL="0" lvl="0" indent="0">
              <a:lnSpc>
                <a:spcPct val="120000"/>
              </a:lnSpc>
              <a:buNone/>
            </a:pPr>
            <a:r>
              <a:rPr lang="en-GB" dirty="0"/>
              <a:t>Adopt environmental classification to facilitate correct application of technical package like using Sorghum variety "in areas of rainfall ≥400 mm, and </a:t>
            </a:r>
            <a:r>
              <a:rPr lang="en-GB" dirty="0" err="1"/>
              <a:t>Arfaa</a:t>
            </a:r>
            <a:r>
              <a:rPr lang="en-GB" dirty="0"/>
              <a:t> </a:t>
            </a:r>
            <a:r>
              <a:rPr lang="en-GB" dirty="0" err="1"/>
              <a:t>Gadamic</a:t>
            </a:r>
            <a:r>
              <a:rPr lang="en-GB" dirty="0"/>
              <a:t> in areas with rainfall ≤400 mm.</a:t>
            </a:r>
            <a:endParaRPr lang="en-US" dirty="0"/>
          </a:p>
          <a:p>
            <a:pPr marL="0" indent="0">
              <a:lnSpc>
                <a:spcPct val="120000"/>
              </a:lnSpc>
              <a:buNone/>
            </a:pPr>
            <a:r>
              <a:rPr lang="en-GB" b="1" dirty="0"/>
              <a:t> </a:t>
            </a:r>
            <a:endParaRPr lang="en-US" dirty="0"/>
          </a:p>
          <a:p>
            <a:endParaRPr lang="en-US" dirty="0"/>
          </a:p>
        </p:txBody>
      </p:sp>
    </p:spTree>
    <p:extLst>
      <p:ext uri="{BB962C8B-B14F-4D97-AF65-F5344CB8AC3E}">
        <p14:creationId xmlns:p14="http://schemas.microsoft.com/office/powerpoint/2010/main" val="3175495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6E9202-71A4-E5C8-233B-678CE8C4F539}"/>
              </a:ext>
            </a:extLst>
          </p:cNvPr>
          <p:cNvSpPr>
            <a:spLocks noGrp="1"/>
          </p:cNvSpPr>
          <p:nvPr>
            <p:ph idx="1"/>
          </p:nvPr>
        </p:nvSpPr>
        <p:spPr>
          <a:xfrm>
            <a:off x="0" y="1415440"/>
            <a:ext cx="12100143" cy="5123146"/>
          </a:xfrm>
        </p:spPr>
        <p:txBody>
          <a:bodyPr>
            <a:normAutofit fontScale="70000" lnSpcReduction="20000"/>
          </a:bodyPr>
          <a:lstStyle/>
          <a:p>
            <a:pPr algn="just">
              <a:lnSpc>
                <a:spcPct val="120000"/>
              </a:lnSpc>
            </a:pPr>
            <a:r>
              <a:rPr lang="en-US" sz="3600" dirty="0"/>
              <a:t>Sudan developed and approved its CPP in 2013 (Phase I) and revised in 2019 approved in phase II. </a:t>
            </a:r>
          </a:p>
          <a:p>
            <a:pPr algn="just">
              <a:lnSpc>
                <a:spcPct val="120000"/>
              </a:lnSpc>
            </a:pPr>
            <a:r>
              <a:rPr lang="en-US" sz="3600" dirty="0"/>
              <a:t>The National and sub-national IDDRSI Platform composed of the high level institutions, ministerial high committee </a:t>
            </a:r>
            <a:r>
              <a:rPr lang="en-US" sz="3600" dirty="0" smtClean="0"/>
              <a:t>(10 ministries), </a:t>
            </a:r>
            <a:r>
              <a:rPr lang="en-US" sz="3600" dirty="0"/>
              <a:t>the steering committee of 10 under secretaries and 10 high level directorates under and the National Expert Panel (NEP).</a:t>
            </a:r>
          </a:p>
          <a:p>
            <a:pPr algn="just">
              <a:lnSpc>
                <a:spcPct val="120000"/>
              </a:lnSpc>
            </a:pPr>
            <a:r>
              <a:rPr lang="en-US" sz="3600" dirty="0"/>
              <a:t>These institutions adopted and encouraged the process of mainstreaming the CPP elements in the national and sub-national planning and budget, to strengthen coordination for drought resilience and food security. </a:t>
            </a:r>
          </a:p>
          <a:p>
            <a:pPr algn="just">
              <a:lnSpc>
                <a:spcPct val="120000"/>
              </a:lnSpc>
            </a:pPr>
            <a:r>
              <a:rPr lang="en-GB" sz="3600" dirty="0" smtClean="0"/>
              <a:t>Support </a:t>
            </a:r>
            <a:r>
              <a:rPr lang="en-GB" sz="3600" dirty="0"/>
              <a:t>to IDDRSI coordination and Monitoring, Evaluation, Reporting and Learning mechanisms at national and sub-national levels, IGAD had conducted Monitoring, Evaluation and Learning Training Module for Sudan Country Programming Papers which was held in </a:t>
            </a:r>
            <a:r>
              <a:rPr lang="en-GB" sz="3600" dirty="0" smtClean="0"/>
              <a:t>Khartoum.</a:t>
            </a:r>
            <a:endParaRPr lang="en-US" sz="3600" dirty="0"/>
          </a:p>
          <a:p>
            <a:pPr algn="just">
              <a:lnSpc>
                <a:spcPct val="120000"/>
              </a:lnSpc>
            </a:pPr>
            <a:endParaRPr lang="en-US" sz="3600" dirty="0"/>
          </a:p>
          <a:p>
            <a:endParaRPr lang="en-US" dirty="0"/>
          </a:p>
        </p:txBody>
      </p:sp>
    </p:spTree>
    <p:extLst>
      <p:ext uri="{BB962C8B-B14F-4D97-AF65-F5344CB8AC3E}">
        <p14:creationId xmlns:p14="http://schemas.microsoft.com/office/powerpoint/2010/main" val="2495847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28725"/>
            <a:ext cx="11582399" cy="5295899"/>
          </a:xfrm>
        </p:spPr>
        <p:txBody>
          <a:bodyPr>
            <a:normAutofit fontScale="92500" lnSpcReduction="20000"/>
          </a:bodyPr>
          <a:lstStyle/>
          <a:p>
            <a:pPr algn="just">
              <a:lnSpc>
                <a:spcPct val="110000"/>
              </a:lnSpc>
            </a:pPr>
            <a:r>
              <a:rPr lang="en-US" dirty="0" smtClean="0"/>
              <a:t> </a:t>
            </a:r>
            <a:r>
              <a:rPr lang="en-US" dirty="0"/>
              <a:t>Member States will not be able to successfully increase capacity </a:t>
            </a:r>
            <a:r>
              <a:rPr lang="en-US" dirty="0" smtClean="0"/>
              <a:t>and </a:t>
            </a:r>
            <a:r>
              <a:rPr lang="en-US" dirty="0"/>
              <a:t>implement activities without interaction at regional level</a:t>
            </a:r>
            <a:r>
              <a:rPr lang="en-US" dirty="0" smtClean="0"/>
              <a:t>.</a:t>
            </a:r>
          </a:p>
          <a:p>
            <a:pPr marL="0" indent="0" algn="just">
              <a:lnSpc>
                <a:spcPct val="110000"/>
              </a:lnSpc>
              <a:buNone/>
            </a:pPr>
            <a:endParaRPr lang="en-US" sz="900" dirty="0"/>
          </a:p>
          <a:p>
            <a:pPr algn="just">
              <a:lnSpc>
                <a:spcPct val="110000"/>
              </a:lnSpc>
            </a:pPr>
            <a:r>
              <a:rPr lang="en-US" dirty="0" smtClean="0"/>
              <a:t>IDDRSI </a:t>
            </a:r>
            <a:r>
              <a:rPr lang="en-US" dirty="0"/>
              <a:t>PIAs are rich and accommodate a wide range of resilience </a:t>
            </a:r>
            <a:r>
              <a:rPr lang="en-US" dirty="0" smtClean="0"/>
              <a:t>issues </a:t>
            </a:r>
            <a:r>
              <a:rPr lang="en-US" dirty="0"/>
              <a:t>that contribute to resilience building, However, action plans </a:t>
            </a:r>
            <a:r>
              <a:rPr lang="en-US" dirty="0" smtClean="0"/>
              <a:t>can </a:t>
            </a:r>
            <a:r>
              <a:rPr lang="en-US" dirty="0"/>
              <a:t>be revisited to facilitate the development of investment plans, </a:t>
            </a:r>
            <a:r>
              <a:rPr lang="en-US" dirty="0" smtClean="0"/>
              <a:t>including </a:t>
            </a:r>
            <a:r>
              <a:rPr lang="en-US" dirty="0"/>
              <a:t>a better alignment with existing national plans </a:t>
            </a:r>
            <a:r>
              <a:rPr lang="en-US" dirty="0" smtClean="0"/>
              <a:t>and frameworks.</a:t>
            </a:r>
          </a:p>
          <a:p>
            <a:pPr marL="0" indent="0" algn="just">
              <a:lnSpc>
                <a:spcPct val="110000"/>
              </a:lnSpc>
              <a:buNone/>
            </a:pPr>
            <a:endParaRPr lang="en-US" sz="1100" dirty="0"/>
          </a:p>
          <a:p>
            <a:pPr algn="just">
              <a:lnSpc>
                <a:spcPct val="110000"/>
              </a:lnSpc>
            </a:pPr>
            <a:r>
              <a:rPr lang="en-US" dirty="0" smtClean="0"/>
              <a:t>The </a:t>
            </a:r>
            <a:r>
              <a:rPr lang="en-US" dirty="0"/>
              <a:t>adoption of operation planning enhance national coordination </a:t>
            </a:r>
            <a:r>
              <a:rPr lang="en-US" dirty="0" smtClean="0"/>
              <a:t>and </a:t>
            </a:r>
            <a:r>
              <a:rPr lang="en-US" dirty="0"/>
              <a:t>strengthen the institutional arrangement</a:t>
            </a:r>
            <a:r>
              <a:rPr lang="en-US" dirty="0" smtClean="0"/>
              <a:t>.</a:t>
            </a:r>
          </a:p>
          <a:p>
            <a:pPr marL="0" indent="0" algn="just">
              <a:lnSpc>
                <a:spcPct val="110000"/>
              </a:lnSpc>
              <a:buNone/>
            </a:pPr>
            <a:endParaRPr lang="en-US" sz="1100" dirty="0"/>
          </a:p>
          <a:p>
            <a:pPr algn="just">
              <a:lnSpc>
                <a:spcPct val="110000"/>
              </a:lnSpc>
            </a:pPr>
            <a:r>
              <a:rPr lang="en-US" dirty="0" smtClean="0"/>
              <a:t> </a:t>
            </a:r>
            <a:r>
              <a:rPr lang="en-US" dirty="0"/>
              <a:t>IDDRSI projects indicators outcome well contributed to CPP Pillars. </a:t>
            </a:r>
            <a:r>
              <a:rPr lang="en-US" dirty="0" smtClean="0"/>
              <a:t>But </a:t>
            </a:r>
            <a:r>
              <a:rPr lang="en-US" dirty="0"/>
              <a:t>they need to be more harmonized to the other countries based </a:t>
            </a:r>
            <a:r>
              <a:rPr lang="en-US" dirty="0" smtClean="0"/>
              <a:t>on </a:t>
            </a:r>
            <a:r>
              <a:rPr lang="en-US" dirty="0"/>
              <a:t>the result outcome of </a:t>
            </a:r>
            <a:r>
              <a:rPr lang="en-US" dirty="0" smtClean="0"/>
              <a:t>projected.</a:t>
            </a:r>
            <a:endParaRPr lang="en-US" dirty="0"/>
          </a:p>
          <a:p>
            <a:endParaRPr lang="en-US" dirty="0"/>
          </a:p>
        </p:txBody>
      </p:sp>
      <p:sp>
        <p:nvSpPr>
          <p:cNvPr id="3" name="TextBox 2"/>
          <p:cNvSpPr txBox="1"/>
          <p:nvPr/>
        </p:nvSpPr>
        <p:spPr>
          <a:xfrm>
            <a:off x="209550" y="228600"/>
            <a:ext cx="3914775" cy="523220"/>
          </a:xfrm>
          <a:prstGeom prst="rect">
            <a:avLst/>
          </a:prstGeom>
          <a:noFill/>
        </p:spPr>
        <p:txBody>
          <a:bodyPr wrap="square" rtlCol="0">
            <a:spAutoFit/>
          </a:bodyPr>
          <a:lstStyle/>
          <a:p>
            <a:r>
              <a:rPr lang="en-US" sz="2800" b="1" dirty="0">
                <a:solidFill>
                  <a:srgbClr val="006600"/>
                </a:solidFill>
              </a:rPr>
              <a:t>Lessons </a:t>
            </a:r>
            <a:r>
              <a:rPr lang="en-US" sz="2800" b="1" dirty="0" smtClean="0">
                <a:solidFill>
                  <a:srgbClr val="006600"/>
                </a:solidFill>
              </a:rPr>
              <a:t>Learnt</a:t>
            </a:r>
            <a:endParaRPr lang="en-US" sz="2800" b="1" dirty="0">
              <a:solidFill>
                <a:srgbClr val="006600"/>
              </a:solidFill>
            </a:endParaRPr>
          </a:p>
        </p:txBody>
      </p:sp>
    </p:spTree>
    <p:extLst>
      <p:ext uri="{BB962C8B-B14F-4D97-AF65-F5344CB8AC3E}">
        <p14:creationId xmlns:p14="http://schemas.microsoft.com/office/powerpoint/2010/main" val="3813877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hank you message Images | Free Vectors, Stock Photos &amp; PSD">
            <a:extLst>
              <a:ext uri="{FF2B5EF4-FFF2-40B4-BE49-F238E27FC236}">
                <a16:creationId xmlns:a16="http://schemas.microsoft.com/office/drawing/2014/main" xmlns="" id="{D1430128-2351-3E03-D8C7-62266451E3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90663"/>
            <a:ext cx="12192000" cy="484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354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162838" y="1257300"/>
            <a:ext cx="11874674" cy="4993187"/>
          </a:xfrm>
        </p:spPr>
        <p:txBody>
          <a:bodyPr>
            <a:normAutofit fontScale="85000" lnSpcReduction="10000"/>
          </a:bodyPr>
          <a:lstStyle/>
          <a:p>
            <a:pPr algn="just">
              <a:lnSpc>
                <a:spcPct val="110000"/>
              </a:lnSpc>
            </a:pPr>
            <a:r>
              <a:rPr lang="en-US" dirty="0"/>
              <a:t>The agricultural sectors are not able to face the huge crisis of food insecurity as a result of early drought and late heavy floods which have negative impact on production. Most of the projects are at small scale. Agricultural productivity is very low and production depends on horizontal expansion, affecting other production systems. </a:t>
            </a:r>
            <a:endParaRPr lang="en-US" dirty="0" smtClean="0"/>
          </a:p>
          <a:p>
            <a:pPr marL="0" indent="0" algn="just">
              <a:lnSpc>
                <a:spcPct val="110000"/>
              </a:lnSpc>
              <a:buNone/>
            </a:pPr>
            <a:endParaRPr lang="en-US" sz="1100" dirty="0"/>
          </a:p>
          <a:p>
            <a:pPr algn="just">
              <a:lnSpc>
                <a:spcPct val="110000"/>
              </a:lnSpc>
            </a:pPr>
            <a:r>
              <a:rPr lang="en-US" dirty="0"/>
              <a:t>However, the IDDRSI implementation in Sudan during the ten years ago  of CPP adopted for projects evaluation and programmes implementation it has been possible for Sudan to build successful institutional arrangements and to enhance efficient implementation of the IDDRSI across Sudan at the different levels. </a:t>
            </a:r>
            <a:endParaRPr lang="en-US" dirty="0" smtClean="0"/>
          </a:p>
          <a:p>
            <a:pPr marL="0" indent="0" algn="just">
              <a:lnSpc>
                <a:spcPct val="110000"/>
              </a:lnSpc>
              <a:buNone/>
            </a:pPr>
            <a:endParaRPr lang="en-US" sz="1100" dirty="0"/>
          </a:p>
          <a:p>
            <a:pPr algn="just">
              <a:lnSpc>
                <a:spcPct val="110000"/>
              </a:lnSpc>
            </a:pPr>
            <a:r>
              <a:rPr lang="en-US" dirty="0"/>
              <a:t>These processes increased Sudan experience towards </a:t>
            </a:r>
            <a:r>
              <a:rPr lang="en-US" dirty="0" smtClean="0"/>
              <a:t>mainstreaming planning </a:t>
            </a:r>
            <a:r>
              <a:rPr lang="en-US" dirty="0"/>
              <a:t>and budgeting of drought resilience </a:t>
            </a:r>
            <a:r>
              <a:rPr lang="en-US" dirty="0" smtClean="0"/>
              <a:t>with in the elements of the CPP as </a:t>
            </a:r>
            <a:r>
              <a:rPr lang="en-US" dirty="0"/>
              <a:t>part of the national programme. </a:t>
            </a:r>
          </a:p>
          <a:p>
            <a:pPr algn="just">
              <a:lnSpc>
                <a:spcPct val="110000"/>
              </a:lnSpc>
            </a:pPr>
            <a:endParaRPr lang="en-US" dirty="0"/>
          </a:p>
          <a:p>
            <a:endParaRPr lang="en-US" dirty="0"/>
          </a:p>
        </p:txBody>
      </p:sp>
    </p:spTree>
    <p:extLst>
      <p:ext uri="{BB962C8B-B14F-4D97-AF65-F5344CB8AC3E}">
        <p14:creationId xmlns:p14="http://schemas.microsoft.com/office/powerpoint/2010/main" val="110530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2BE366C-BB6C-6AC9-A0C8-2D99B293C2DF}"/>
              </a:ext>
            </a:extLst>
          </p:cNvPr>
          <p:cNvSpPr>
            <a:spLocks noGrp="1"/>
          </p:cNvSpPr>
          <p:nvPr>
            <p:ph idx="1"/>
          </p:nvPr>
        </p:nvSpPr>
        <p:spPr>
          <a:xfrm>
            <a:off x="187891" y="1427966"/>
            <a:ext cx="11899726" cy="4885151"/>
          </a:xfrm>
        </p:spPr>
        <p:txBody>
          <a:bodyPr>
            <a:normAutofit fontScale="92500" lnSpcReduction="10000"/>
          </a:bodyPr>
          <a:lstStyle/>
          <a:p>
            <a:pPr algn="just">
              <a:lnSpc>
                <a:spcPct val="110000"/>
              </a:lnSpc>
            </a:pPr>
            <a:r>
              <a:rPr lang="en-US" dirty="0"/>
              <a:t>During the length of time associated with IDDRSI implementation, Sudan worked on projects and programmes to build successful institutional arrangements to enhance efficient implementation of the IDDRSI across Sudan at the different levels. </a:t>
            </a:r>
          </a:p>
          <a:p>
            <a:pPr algn="just">
              <a:lnSpc>
                <a:spcPct val="110000"/>
              </a:lnSpc>
            </a:pPr>
            <a:r>
              <a:rPr lang="en-US" dirty="0"/>
              <a:t>Implementation of projects and updating of activities towards achievement of the smart objectives increased Sudan experience towards planning and budgeting drought resilience as part of the national programme. </a:t>
            </a:r>
          </a:p>
          <a:p>
            <a:pPr algn="just">
              <a:lnSpc>
                <a:spcPct val="110000"/>
              </a:lnSpc>
            </a:pPr>
            <a:r>
              <a:rPr lang="en-US" dirty="0"/>
              <a:t>The successful interactions between Sudan as a member state and IGAD institutions and development partners.  Many Projects are developed and financially supported by different partners. </a:t>
            </a:r>
            <a:endParaRPr lang="en-US" dirty="0" smtClean="0"/>
          </a:p>
          <a:p>
            <a:pPr algn="just">
              <a:lnSpc>
                <a:spcPct val="110000"/>
              </a:lnSpc>
            </a:pPr>
            <a:r>
              <a:rPr lang="en-US" dirty="0" smtClean="0"/>
              <a:t>Other </a:t>
            </a:r>
            <a:r>
              <a:rPr lang="en-US" dirty="0"/>
              <a:t>projects sponsored by the development partners and government are in the pipe line to support resilience building and cross-border activities.</a:t>
            </a:r>
          </a:p>
          <a:p>
            <a:pPr algn="just">
              <a:lnSpc>
                <a:spcPct val="110000"/>
              </a:lnSpc>
            </a:pPr>
            <a:endParaRPr lang="en-US" dirty="0"/>
          </a:p>
        </p:txBody>
      </p:sp>
    </p:spTree>
    <p:extLst>
      <p:ext uri="{BB962C8B-B14F-4D97-AF65-F5344CB8AC3E}">
        <p14:creationId xmlns:p14="http://schemas.microsoft.com/office/powerpoint/2010/main" val="718292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450" y="1795462"/>
            <a:ext cx="10772775" cy="5062538"/>
          </a:xfrm>
        </p:spPr>
        <p:txBody>
          <a:bodyPr/>
          <a:lstStyle/>
          <a:p>
            <a:pPr algn="just"/>
            <a:r>
              <a:rPr lang="en-US" dirty="0" smtClean="0"/>
              <a:t>Sudan contributed to the newly developed Blue Economy at regional IGAD at national level its targeted towards diversification of resilience and food security.</a:t>
            </a:r>
          </a:p>
          <a:p>
            <a:pPr marL="0" indent="0" algn="just">
              <a:buNone/>
            </a:pPr>
            <a:endParaRPr lang="en-US" dirty="0" smtClean="0"/>
          </a:p>
          <a:p>
            <a:pPr algn="just"/>
            <a:r>
              <a:rPr lang="en-US" dirty="0" smtClean="0"/>
              <a:t>Sudan National Blue Economy was validated and approved. </a:t>
            </a:r>
            <a:endParaRPr lang="en-US" dirty="0"/>
          </a:p>
        </p:txBody>
      </p:sp>
      <p:sp>
        <p:nvSpPr>
          <p:cNvPr id="3" name="TextBox 2"/>
          <p:cNvSpPr txBox="1"/>
          <p:nvPr/>
        </p:nvSpPr>
        <p:spPr>
          <a:xfrm>
            <a:off x="276225" y="898386"/>
            <a:ext cx="6438900" cy="523220"/>
          </a:xfrm>
          <a:prstGeom prst="rect">
            <a:avLst/>
          </a:prstGeom>
          <a:noFill/>
        </p:spPr>
        <p:txBody>
          <a:bodyPr wrap="square" rtlCol="0">
            <a:spAutoFit/>
          </a:bodyPr>
          <a:lstStyle/>
          <a:p>
            <a:r>
              <a:rPr lang="en-US" sz="2800" b="1" dirty="0">
                <a:solidFill>
                  <a:srgbClr val="00B050"/>
                </a:solidFill>
              </a:rPr>
              <a:t>Blue Economy</a:t>
            </a:r>
          </a:p>
        </p:txBody>
      </p:sp>
    </p:spTree>
    <p:extLst>
      <p:ext uri="{BB962C8B-B14F-4D97-AF65-F5344CB8AC3E}">
        <p14:creationId xmlns:p14="http://schemas.microsoft.com/office/powerpoint/2010/main" val="209939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 y="1673225"/>
            <a:ext cx="11925300" cy="5632450"/>
          </a:xfrm>
        </p:spPr>
        <p:txBody>
          <a:bodyPr>
            <a:normAutofit/>
          </a:bodyPr>
          <a:lstStyle/>
          <a:p>
            <a:pPr algn="just"/>
            <a:r>
              <a:rPr lang="en-US" b="1" dirty="0"/>
              <a:t>Sustainable Natural Resources and Livelihoods </a:t>
            </a:r>
            <a:r>
              <a:rPr lang="en-US" b="1" dirty="0" err="1"/>
              <a:t>Programme</a:t>
            </a:r>
            <a:r>
              <a:rPr lang="en-US" b="1" dirty="0"/>
              <a:t> (</a:t>
            </a:r>
            <a:r>
              <a:rPr lang="en-US" b="1" dirty="0" smtClean="0"/>
              <a:t>SNRLP)  </a:t>
            </a:r>
            <a:r>
              <a:rPr lang="en-US" dirty="0"/>
              <a:t>the output is Promotion of the  VDCs roles to enhance the development process at their respective villages in general with special emphasis on promoting the natural resources related activities which is linked with targeted beneficiary’s livelihood</a:t>
            </a:r>
            <a:r>
              <a:rPr lang="en-US" dirty="0" smtClean="0"/>
              <a:t>.</a:t>
            </a:r>
            <a:endParaRPr lang="en-US" sz="1050" dirty="0"/>
          </a:p>
          <a:p>
            <a:r>
              <a:rPr lang="en-US" dirty="0" smtClean="0"/>
              <a:t>Percentage achieved is more than 81 % 639 </a:t>
            </a:r>
            <a:r>
              <a:rPr lang="en-US" dirty="0"/>
              <a:t>villages are mobilized which are about 55,591 </a:t>
            </a:r>
            <a:r>
              <a:rPr lang="en-US" dirty="0" smtClean="0"/>
              <a:t>persons</a:t>
            </a:r>
            <a:r>
              <a:rPr lang="en-US" dirty="0"/>
              <a:t> </a:t>
            </a:r>
            <a:r>
              <a:rPr lang="en-US" dirty="0" smtClean="0"/>
              <a:t>also the 58 </a:t>
            </a:r>
            <a:r>
              <a:rPr lang="en-US" dirty="0"/>
              <a:t>networks were formed achievement percentage of </a:t>
            </a:r>
            <a:r>
              <a:rPr lang="en-US" dirty="0" smtClean="0"/>
              <a:t>more than 72 % also number </a:t>
            </a:r>
            <a:r>
              <a:rPr lang="en-US" dirty="0"/>
              <a:t>of 639 VDCs re-formed achievement percentage of </a:t>
            </a:r>
            <a:r>
              <a:rPr lang="en-US" dirty="0" smtClean="0"/>
              <a:t>more than 81%.</a:t>
            </a:r>
          </a:p>
          <a:p>
            <a:r>
              <a:rPr lang="en-US" dirty="0"/>
              <a:t>Preparing Natural Resource and land-use Management Plans (NRLMPs) at villages and </a:t>
            </a:r>
            <a:r>
              <a:rPr lang="en-US" dirty="0" smtClean="0"/>
              <a:t>networks also achieved.</a:t>
            </a:r>
            <a:endParaRPr lang="en-US" dirty="0"/>
          </a:p>
          <a:p>
            <a:pPr algn="just"/>
            <a:endParaRPr lang="en-US" dirty="0"/>
          </a:p>
          <a:p>
            <a:endParaRPr lang="en-US" dirty="0"/>
          </a:p>
        </p:txBody>
      </p:sp>
      <p:sp>
        <p:nvSpPr>
          <p:cNvPr id="4" name="TextBox 3"/>
          <p:cNvSpPr txBox="1"/>
          <p:nvPr/>
        </p:nvSpPr>
        <p:spPr>
          <a:xfrm>
            <a:off x="200025" y="1156991"/>
            <a:ext cx="10801350" cy="461665"/>
          </a:xfrm>
          <a:prstGeom prst="rect">
            <a:avLst/>
          </a:prstGeom>
          <a:noFill/>
        </p:spPr>
        <p:txBody>
          <a:bodyPr wrap="square" rtlCol="0">
            <a:spAutoFit/>
          </a:bodyPr>
          <a:lstStyle/>
          <a:p>
            <a:r>
              <a:rPr lang="en-US" sz="2400" b="1" dirty="0">
                <a:solidFill>
                  <a:srgbClr val="00B050"/>
                </a:solidFill>
              </a:rPr>
              <a:t>Natural Resources Development and Environment Management enhanced (PIA 1)</a:t>
            </a:r>
          </a:p>
        </p:txBody>
      </p:sp>
    </p:spTree>
    <p:extLst>
      <p:ext uri="{BB962C8B-B14F-4D97-AF65-F5344CB8AC3E}">
        <p14:creationId xmlns:p14="http://schemas.microsoft.com/office/powerpoint/2010/main" val="1607378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87683" y="1553227"/>
            <a:ext cx="11999934" cy="4623735"/>
          </a:xfrm>
        </p:spPr>
        <p:txBody>
          <a:bodyPr>
            <a:noAutofit/>
          </a:bodyPr>
          <a:lstStyle/>
          <a:p>
            <a:pPr marL="457200" indent="-457200" algn="just"/>
            <a:r>
              <a:rPr lang="en-US" dirty="0" smtClean="0"/>
              <a:t>The </a:t>
            </a:r>
            <a:r>
              <a:rPr lang="en-US" dirty="0"/>
              <a:t>water resources in Sudan constitute the most important factor as well as the main determinant of the agriculture expansion and the development of livestock resources. </a:t>
            </a:r>
          </a:p>
          <a:p>
            <a:pPr marL="457200" indent="-457200" algn="just"/>
            <a:r>
              <a:rPr lang="en-US" dirty="0"/>
              <a:t>The annual flood season is renewed in Sudan. The Ministry of Irrigation and Water Resources in Sudan - in a statement - called on "citizens in all sectors to take all necessary precautions and exercise caution" due to the high level of the Nile River. </a:t>
            </a:r>
          </a:p>
          <a:p>
            <a:pPr marL="457200" indent="-457200" algn="just"/>
            <a:r>
              <a:rPr lang="en-US" dirty="0"/>
              <a:t>Flood in Sudan At this time every year, warnings of Nile floods in Sudan are renewed, and the residents of the afflicted areas in the Nile River State (north) are experiencing great difficulties, amid fears of an escalation of the crisis. Residents of the flood-stricken areas in the River Nile State are facing great difficulty in obtaining drinking water and the basics of life. </a:t>
            </a:r>
          </a:p>
          <a:p>
            <a:endParaRPr lang="en-US" dirty="0"/>
          </a:p>
        </p:txBody>
      </p:sp>
      <p:sp>
        <p:nvSpPr>
          <p:cNvPr id="4" name="Rectangle 3"/>
          <p:cNvSpPr/>
          <p:nvPr/>
        </p:nvSpPr>
        <p:spPr>
          <a:xfrm>
            <a:off x="442586" y="863676"/>
            <a:ext cx="6096000" cy="461665"/>
          </a:xfrm>
          <a:prstGeom prst="rect">
            <a:avLst/>
          </a:prstGeom>
        </p:spPr>
        <p:txBody>
          <a:bodyPr>
            <a:spAutoFit/>
          </a:bodyPr>
          <a:lstStyle/>
          <a:p>
            <a:r>
              <a:rPr lang="en-US" sz="2400" b="1" dirty="0" smtClean="0">
                <a:solidFill>
                  <a:prstClr val="black"/>
                </a:solidFill>
              </a:rPr>
              <a:t>Drought </a:t>
            </a:r>
            <a:r>
              <a:rPr lang="en-US" sz="2400" b="1" dirty="0">
                <a:solidFill>
                  <a:prstClr val="black"/>
                </a:solidFill>
              </a:rPr>
              <a:t>and Floods</a:t>
            </a:r>
          </a:p>
        </p:txBody>
      </p:sp>
      <p:sp>
        <p:nvSpPr>
          <p:cNvPr id="5" name="TextBox 4"/>
          <p:cNvSpPr txBox="1"/>
          <p:nvPr/>
        </p:nvSpPr>
        <p:spPr>
          <a:xfrm>
            <a:off x="304800" y="276225"/>
            <a:ext cx="5210175" cy="461665"/>
          </a:xfrm>
          <a:prstGeom prst="rect">
            <a:avLst/>
          </a:prstGeom>
          <a:noFill/>
        </p:spPr>
        <p:txBody>
          <a:bodyPr wrap="square" rtlCol="0">
            <a:spAutoFit/>
          </a:bodyPr>
          <a:lstStyle/>
          <a:p>
            <a:r>
              <a:rPr lang="en-US" sz="2400" b="1" dirty="0">
                <a:solidFill>
                  <a:srgbClr val="00B050"/>
                </a:solidFill>
              </a:rPr>
              <a:t>Drought Situation (PIA 1)</a:t>
            </a:r>
          </a:p>
        </p:txBody>
      </p:sp>
    </p:spTree>
    <p:extLst>
      <p:ext uri="{BB962C8B-B14F-4D97-AF65-F5344CB8AC3E}">
        <p14:creationId xmlns:p14="http://schemas.microsoft.com/office/powerpoint/2010/main" val="3142054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BEB2D0-BEE1-ABAC-CCD0-C1DDAE3A2B7B}"/>
              </a:ext>
            </a:extLst>
          </p:cNvPr>
          <p:cNvSpPr>
            <a:spLocks noGrp="1"/>
          </p:cNvSpPr>
          <p:nvPr>
            <p:ph idx="1"/>
          </p:nvPr>
        </p:nvSpPr>
        <p:spPr>
          <a:xfrm>
            <a:off x="187890" y="1402914"/>
            <a:ext cx="11837096" cy="4835047"/>
          </a:xfrm>
        </p:spPr>
        <p:txBody>
          <a:bodyPr>
            <a:normAutofit lnSpcReduction="10000"/>
          </a:bodyPr>
          <a:lstStyle/>
          <a:p>
            <a:pPr algn="just"/>
            <a:r>
              <a:rPr lang="en-US" dirty="0" smtClean="0"/>
              <a:t>The </a:t>
            </a:r>
            <a:r>
              <a:rPr lang="en-US" dirty="0"/>
              <a:t>issuance of the land tenure policy revised on participatory approach would have a positive effect in reducing the ambiguous situation of land ownership and land use in Sudan</a:t>
            </a:r>
            <a:r>
              <a:rPr lang="en-US" dirty="0" smtClean="0"/>
              <a:t>.</a:t>
            </a:r>
          </a:p>
          <a:p>
            <a:pPr marL="0" indent="0" algn="just">
              <a:buNone/>
            </a:pPr>
            <a:r>
              <a:rPr lang="en-US" dirty="0" smtClean="0"/>
              <a:t> </a:t>
            </a:r>
          </a:p>
          <a:p>
            <a:pPr algn="just"/>
            <a:r>
              <a:rPr lang="en-US" dirty="0" smtClean="0"/>
              <a:t>At </a:t>
            </a:r>
            <a:r>
              <a:rPr lang="en-US" dirty="0"/>
              <a:t>present, only 20% of the land registered under smallholdings for 80% of farmers while 80% of the agricultural land is under lease for 20% of farmers.</a:t>
            </a:r>
          </a:p>
          <a:p>
            <a:pPr algn="just"/>
            <a:endParaRPr lang="en-US" dirty="0"/>
          </a:p>
          <a:p>
            <a:pPr algn="just"/>
            <a:r>
              <a:rPr lang="en-US" dirty="0"/>
              <a:t> Land tenure problems created conflict between farmers and nomads because most of the nomadic routes reduced in with as large farms encroached into the corridors because of fragile land governance. The reporting period witnessed frequent incidents of conflicts between nomads and farmers through out </a:t>
            </a:r>
            <a:r>
              <a:rPr lang="en-US" dirty="0" smtClean="0"/>
              <a:t>Sudan.</a:t>
            </a:r>
            <a:endParaRPr lang="en-US" dirty="0"/>
          </a:p>
        </p:txBody>
      </p:sp>
      <p:sp>
        <p:nvSpPr>
          <p:cNvPr id="3" name="TextBox 2"/>
          <p:cNvSpPr txBox="1"/>
          <p:nvPr/>
        </p:nvSpPr>
        <p:spPr>
          <a:xfrm>
            <a:off x="501041" y="563671"/>
            <a:ext cx="4597052" cy="523220"/>
          </a:xfrm>
          <a:prstGeom prst="rect">
            <a:avLst/>
          </a:prstGeom>
          <a:noFill/>
        </p:spPr>
        <p:txBody>
          <a:bodyPr wrap="square" rtlCol="0">
            <a:spAutoFit/>
          </a:bodyPr>
          <a:lstStyle/>
          <a:p>
            <a:r>
              <a:rPr lang="en-US" sz="2800" b="1" dirty="0">
                <a:solidFill>
                  <a:srgbClr val="00B050"/>
                </a:solidFill>
              </a:rPr>
              <a:t>Land Governance</a:t>
            </a:r>
          </a:p>
        </p:txBody>
      </p:sp>
    </p:spTree>
    <p:extLst>
      <p:ext uri="{BB962C8B-B14F-4D97-AF65-F5344CB8AC3E}">
        <p14:creationId xmlns:p14="http://schemas.microsoft.com/office/powerpoint/2010/main" val="3651063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1731</TotalTime>
  <Words>3022</Words>
  <Application>Microsoft Office PowerPoint</Application>
  <PresentationFormat>Custom</PresentationFormat>
  <Paragraphs>172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 of Drought in [COUNTRY)</dc:title>
  <dc:creator>Ahmed Amdihun</dc:creator>
  <cp:lastModifiedBy>Maher</cp:lastModifiedBy>
  <cp:revision>472</cp:revision>
  <dcterms:created xsi:type="dcterms:W3CDTF">2022-04-27T07:45:28Z</dcterms:created>
  <dcterms:modified xsi:type="dcterms:W3CDTF">2023-11-22T11:04:20Z</dcterms:modified>
</cp:coreProperties>
</file>