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92" r:id="rId4"/>
    <p:sldId id="290" r:id="rId5"/>
    <p:sldId id="279" r:id="rId6"/>
    <p:sldId id="293" r:id="rId7"/>
    <p:sldId id="280" r:id="rId8"/>
    <p:sldId id="291" r:id="rId9"/>
    <p:sldId id="283" r:id="rId10"/>
    <p:sldId id="298" r:id="rId11"/>
    <p:sldId id="299" r:id="rId12"/>
    <p:sldId id="284" r:id="rId13"/>
    <p:sldId id="300" r:id="rId14"/>
    <p:sldId id="285" r:id="rId15"/>
    <p:sldId id="301" r:id="rId16"/>
    <p:sldId id="286" r:id="rId17"/>
    <p:sldId id="289" r:id="rId18"/>
    <p:sldId id="302" r:id="rId19"/>
    <p:sldId id="287" r:id="rId20"/>
    <p:sldId id="297" r:id="rId21"/>
    <p:sldId id="303" r:id="rId22"/>
    <p:sldId id="281" r:id="rId23"/>
    <p:sldId id="294" r:id="rId24"/>
    <p:sldId id="282" r:id="rId25"/>
    <p:sldId id="295" r:id="rId26"/>
    <p:sldId id="30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9AF8A-2277-AD1C-439F-24813CC7DF38}" name="Charity Sammy" initials="CS" userId="S::charity.sammy@igad.int::8c36560b-dde2-4f8c-bea4-c864156a7a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ola Otieno" initials="VO" lastIdx="1" clrIdx="0">
    <p:extLst>
      <p:ext uri="{19B8F6BF-5375-455C-9EA6-DF929625EA0E}">
        <p15:presenceInfo xmlns:p15="http://schemas.microsoft.com/office/powerpoint/2012/main" userId="S::Viola.Otieno@igad.int::fdf570b2-bdf4-4581-982d-0a207814f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59"/>
  </p:normalViewPr>
  <p:slideViewPr>
    <p:cSldViewPr snapToGrid="0">
      <p:cViewPr varScale="1">
        <p:scale>
          <a:sx n="68" d="100"/>
          <a:sy n="68" d="100"/>
        </p:scale>
        <p:origin x="864"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a:t>Area under irrigation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Sheet1!$B$28</c:f>
              <c:strCache>
                <c:ptCount val="1"/>
                <c:pt idx="0">
                  <c:v>Cubic Metres (Millions)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Sheet1!$C$27:$H$27</c:f>
              <c:strCache>
                <c:ptCount val="6"/>
                <c:pt idx="0">
                  <c:v>2014/15</c:v>
                </c:pt>
                <c:pt idx="1">
                  <c:v>2018/19</c:v>
                </c:pt>
                <c:pt idx="2">
                  <c:v>2019/20</c:v>
                </c:pt>
                <c:pt idx="3">
                  <c:v>2020/21</c:v>
                </c:pt>
                <c:pt idx="4">
                  <c:v>2021/22</c:v>
                </c:pt>
                <c:pt idx="5">
                  <c:v>2022/23</c:v>
                </c:pt>
              </c:strCache>
            </c:strRef>
          </c:cat>
          <c:val>
            <c:numRef>
              <c:f>Sheet1!$C$28:$H$28</c:f>
              <c:numCache>
                <c:formatCode>General</c:formatCode>
                <c:ptCount val="6"/>
                <c:pt idx="0">
                  <c:v>14418</c:v>
                </c:pt>
                <c:pt idx="1">
                  <c:v>15250</c:v>
                </c:pt>
                <c:pt idx="2">
                  <c:v>15397</c:v>
                </c:pt>
                <c:pt idx="3">
                  <c:v>19764</c:v>
                </c:pt>
                <c:pt idx="4">
                  <c:v>22797</c:v>
                </c:pt>
                <c:pt idx="5">
                  <c:v>22976</c:v>
                </c:pt>
              </c:numCache>
            </c:numRef>
          </c:val>
          <c:smooth val="0"/>
          <c:extLst>
            <c:ext xmlns:c16="http://schemas.microsoft.com/office/drawing/2014/chart" uri="{C3380CC4-5D6E-409C-BE32-E72D297353CC}">
              <c16:uniqueId val="{00000000-5356-460F-9638-D2DD9820D3ED}"/>
            </c:ext>
          </c:extLst>
        </c:ser>
        <c:dLbls>
          <c:dLblPos val="t"/>
          <c:showLegendKey val="0"/>
          <c:showVal val="1"/>
          <c:showCatName val="0"/>
          <c:showSerName val="0"/>
          <c:showPercent val="0"/>
          <c:showBubbleSize val="0"/>
        </c:dLbls>
        <c:marker val="1"/>
        <c:smooth val="0"/>
        <c:axId val="804269680"/>
        <c:axId val="1028517952"/>
      </c:lineChart>
      <c:catAx>
        <c:axId val="804269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Financial 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28517952"/>
        <c:crosses val="autoZero"/>
        <c:auto val="1"/>
        <c:lblAlgn val="ctr"/>
        <c:lblOffset val="100"/>
        <c:noMultiLvlLbl val="0"/>
      </c:catAx>
      <c:valAx>
        <c:axId val="10285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hectares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042696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Cummulative Water for Production Storage Capacity</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Sheet1!$B$12</c:f>
              <c:strCache>
                <c:ptCount val="1"/>
                <c:pt idx="0">
                  <c:v>Cubic Metres (Millions)</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Sheet1!$C$11:$H$11</c:f>
              <c:strCache>
                <c:ptCount val="6"/>
                <c:pt idx="0">
                  <c:v>2014/15</c:v>
                </c:pt>
                <c:pt idx="1">
                  <c:v>2018/19</c:v>
                </c:pt>
                <c:pt idx="2">
                  <c:v>2019/20</c:v>
                </c:pt>
                <c:pt idx="3">
                  <c:v>2020/21</c:v>
                </c:pt>
                <c:pt idx="4">
                  <c:v>2021/22</c:v>
                </c:pt>
                <c:pt idx="5">
                  <c:v>2022/23</c:v>
                </c:pt>
              </c:strCache>
            </c:strRef>
          </c:cat>
          <c:val>
            <c:numRef>
              <c:f>Sheet1!$C$12:$H$12</c:f>
              <c:numCache>
                <c:formatCode>General</c:formatCode>
                <c:ptCount val="6"/>
                <c:pt idx="0">
                  <c:v>31.7</c:v>
                </c:pt>
                <c:pt idx="1">
                  <c:v>41.124000000000002</c:v>
                </c:pt>
                <c:pt idx="2">
                  <c:v>42.024999999999999</c:v>
                </c:pt>
                <c:pt idx="3">
                  <c:v>52.164999999999999</c:v>
                </c:pt>
                <c:pt idx="4">
                  <c:v>52.48</c:v>
                </c:pt>
                <c:pt idx="5">
                  <c:v>52.6</c:v>
                </c:pt>
              </c:numCache>
            </c:numRef>
          </c:val>
          <c:smooth val="0"/>
          <c:extLst>
            <c:ext xmlns:c16="http://schemas.microsoft.com/office/drawing/2014/chart" uri="{C3380CC4-5D6E-409C-BE32-E72D297353CC}">
              <c16:uniqueId val="{00000000-9DF2-452B-BDDA-AE9E9F56E432}"/>
            </c:ext>
          </c:extLst>
        </c:ser>
        <c:dLbls>
          <c:dLblPos val="t"/>
          <c:showLegendKey val="0"/>
          <c:showVal val="1"/>
          <c:showCatName val="0"/>
          <c:showSerName val="0"/>
          <c:showPercent val="0"/>
          <c:showBubbleSize val="0"/>
        </c:dLbls>
        <c:smooth val="0"/>
        <c:axId val="811957600"/>
        <c:axId val="816030624"/>
      </c:lineChart>
      <c:catAx>
        <c:axId val="8119576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GB"/>
                  <a:t>Financial Year</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816030624"/>
        <c:crosses val="autoZero"/>
        <c:auto val="1"/>
        <c:lblAlgn val="ctr"/>
        <c:lblOffset val="100"/>
        <c:noMultiLvlLbl val="0"/>
      </c:catAx>
      <c:valAx>
        <c:axId val="81603062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GB"/>
                  <a:t>Cubic Metres (Millions)</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811957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Sheet1!$C$1</c:f>
              <c:strCache>
                <c:ptCount val="1"/>
                <c:pt idx="0">
                  <c:v>Cattle (Numbers)</c:v>
                </c:pt>
              </c:strCache>
            </c:strRef>
          </c:tx>
          <c:spPr>
            <a:ln w="28575" cap="rnd">
              <a:solidFill>
                <a:schemeClr val="accent2"/>
              </a:solidFill>
              <a:round/>
            </a:ln>
            <a:effectLst/>
          </c:spPr>
          <c:marker>
            <c:symbol val="none"/>
          </c:marker>
          <c:cat>
            <c:strRef>
              <c:f>Sheet1!$A$2:$A$8</c:f>
              <c:strCache>
                <c:ptCount val="7"/>
                <c:pt idx="0">
                  <c:v>2014/15</c:v>
                </c:pt>
                <c:pt idx="1">
                  <c:v>2015/16</c:v>
                </c:pt>
                <c:pt idx="2">
                  <c:v>2016/17</c:v>
                </c:pt>
                <c:pt idx="3">
                  <c:v>2017/18</c:v>
                </c:pt>
                <c:pt idx="4">
                  <c:v>2018/19</c:v>
                </c:pt>
                <c:pt idx="5">
                  <c:v>2019/20</c:v>
                </c:pt>
                <c:pt idx="6">
                  <c:v>2020/21</c:v>
                </c:pt>
              </c:strCache>
            </c:strRef>
          </c:cat>
          <c:val>
            <c:numRef>
              <c:f>Sheet1!$C$2:$C$8</c:f>
              <c:numCache>
                <c:formatCode>#,##0</c:formatCode>
                <c:ptCount val="7"/>
                <c:pt idx="0">
                  <c:v>13623000</c:v>
                </c:pt>
                <c:pt idx="1">
                  <c:v>14204948</c:v>
                </c:pt>
                <c:pt idx="2">
                  <c:v>14368000</c:v>
                </c:pt>
                <c:pt idx="3">
                  <c:v>14189000</c:v>
                </c:pt>
                <c:pt idx="4">
                  <c:v>14572103</c:v>
                </c:pt>
                <c:pt idx="5">
                  <c:v>14784856</c:v>
                </c:pt>
                <c:pt idx="6">
                  <c:v>14917920</c:v>
                </c:pt>
              </c:numCache>
            </c:numRef>
          </c:val>
          <c:smooth val="0"/>
          <c:extLst>
            <c:ext xmlns:c16="http://schemas.microsoft.com/office/drawing/2014/chart" uri="{C3380CC4-5D6E-409C-BE32-E72D297353CC}">
              <c16:uniqueId val="{00000000-F78C-46FC-9230-83CF2FBA3DDF}"/>
            </c:ext>
          </c:extLst>
        </c:ser>
        <c:ser>
          <c:idx val="2"/>
          <c:order val="2"/>
          <c:tx>
            <c:strRef>
              <c:f>Sheet1!$D$1</c:f>
              <c:strCache>
                <c:ptCount val="1"/>
                <c:pt idx="0">
                  <c:v>Chicken (Numbers)</c:v>
                </c:pt>
              </c:strCache>
            </c:strRef>
          </c:tx>
          <c:spPr>
            <a:ln w="28575" cap="rnd">
              <a:solidFill>
                <a:schemeClr val="accent3"/>
              </a:solidFill>
              <a:round/>
            </a:ln>
            <a:effectLst/>
          </c:spPr>
          <c:marker>
            <c:symbol val="none"/>
          </c:marker>
          <c:cat>
            <c:strRef>
              <c:f>Sheet1!$A$2:$A$8</c:f>
              <c:strCache>
                <c:ptCount val="7"/>
                <c:pt idx="0">
                  <c:v>2014/15</c:v>
                </c:pt>
                <c:pt idx="1">
                  <c:v>2015/16</c:v>
                </c:pt>
                <c:pt idx="2">
                  <c:v>2016/17</c:v>
                </c:pt>
                <c:pt idx="3">
                  <c:v>2017/18</c:v>
                </c:pt>
                <c:pt idx="4">
                  <c:v>2018/19</c:v>
                </c:pt>
                <c:pt idx="5">
                  <c:v>2019/20</c:v>
                </c:pt>
                <c:pt idx="6">
                  <c:v>2020/21</c:v>
                </c:pt>
              </c:strCache>
            </c:strRef>
          </c:cat>
          <c:val>
            <c:numRef>
              <c:f>Sheet1!$D$2:$D$8</c:f>
              <c:numCache>
                <c:formatCode>#,##0</c:formatCode>
                <c:ptCount val="7"/>
                <c:pt idx="0">
                  <c:v>32485000</c:v>
                </c:pt>
                <c:pt idx="1">
                  <c:v>33342000</c:v>
                </c:pt>
                <c:pt idx="2">
                  <c:v>35881000</c:v>
                </c:pt>
                <c:pt idx="3">
                  <c:v>37531526</c:v>
                </c:pt>
                <c:pt idx="4">
                  <c:v>39633291</c:v>
                </c:pt>
                <c:pt idx="5">
                  <c:v>43121021</c:v>
                </c:pt>
                <c:pt idx="6">
                  <c:v>44199047</c:v>
                </c:pt>
              </c:numCache>
            </c:numRef>
          </c:val>
          <c:smooth val="0"/>
          <c:extLst>
            <c:ext xmlns:c16="http://schemas.microsoft.com/office/drawing/2014/chart" uri="{C3380CC4-5D6E-409C-BE32-E72D297353CC}">
              <c16:uniqueId val="{00000001-F78C-46FC-9230-83CF2FBA3DDF}"/>
            </c:ext>
          </c:extLst>
        </c:ser>
        <c:dLbls>
          <c:showLegendKey val="0"/>
          <c:showVal val="0"/>
          <c:showCatName val="0"/>
          <c:showSerName val="0"/>
          <c:showPercent val="0"/>
          <c:showBubbleSize val="0"/>
        </c:dLbls>
        <c:marker val="1"/>
        <c:smooth val="0"/>
        <c:axId val="2141953736"/>
        <c:axId val="2141957352"/>
      </c:lineChart>
      <c:lineChart>
        <c:grouping val="standard"/>
        <c:varyColors val="0"/>
        <c:ser>
          <c:idx val="0"/>
          <c:order val="0"/>
          <c:tx>
            <c:strRef>
              <c:f>Sheet1!$B$1</c:f>
              <c:strCache>
                <c:ptCount val="1"/>
                <c:pt idx="0">
                  <c:v>Fish (MT)</c:v>
                </c:pt>
              </c:strCache>
            </c:strRef>
          </c:tx>
          <c:spPr>
            <a:ln w="28575" cap="rnd">
              <a:solidFill>
                <a:schemeClr val="accent1"/>
              </a:solidFill>
              <a:round/>
            </a:ln>
            <a:effectLst/>
          </c:spPr>
          <c:marker>
            <c:symbol val="none"/>
          </c:marker>
          <c:cat>
            <c:strRef>
              <c:f>Sheet1!$A$2:$A$8</c:f>
              <c:strCache>
                <c:ptCount val="7"/>
                <c:pt idx="0">
                  <c:v>2014/15</c:v>
                </c:pt>
                <c:pt idx="1">
                  <c:v>2015/16</c:v>
                </c:pt>
                <c:pt idx="2">
                  <c:v>2016/17</c:v>
                </c:pt>
                <c:pt idx="3">
                  <c:v>2017/18</c:v>
                </c:pt>
                <c:pt idx="4">
                  <c:v>2018/19</c:v>
                </c:pt>
                <c:pt idx="5">
                  <c:v>2019/20</c:v>
                </c:pt>
                <c:pt idx="6">
                  <c:v>2020/21</c:v>
                </c:pt>
              </c:strCache>
            </c:strRef>
          </c:cat>
          <c:val>
            <c:numRef>
              <c:f>Sheet1!$B$2:$B$8</c:f>
              <c:numCache>
                <c:formatCode>#,##0</c:formatCode>
                <c:ptCount val="7"/>
                <c:pt idx="0">
                  <c:v>469420</c:v>
                </c:pt>
                <c:pt idx="1">
                  <c:v>457077</c:v>
                </c:pt>
                <c:pt idx="2">
                  <c:v>391260</c:v>
                </c:pt>
                <c:pt idx="3">
                  <c:v>391260</c:v>
                </c:pt>
                <c:pt idx="4" formatCode="#,##0.00">
                  <c:v>449311.1</c:v>
                </c:pt>
                <c:pt idx="5">
                  <c:v>603220</c:v>
                </c:pt>
                <c:pt idx="6">
                  <c:v>478956</c:v>
                </c:pt>
              </c:numCache>
            </c:numRef>
          </c:val>
          <c:smooth val="0"/>
          <c:extLst>
            <c:ext xmlns:c16="http://schemas.microsoft.com/office/drawing/2014/chart" uri="{C3380CC4-5D6E-409C-BE32-E72D297353CC}">
              <c16:uniqueId val="{00000002-F78C-46FC-9230-83CF2FBA3DDF}"/>
            </c:ext>
          </c:extLst>
        </c:ser>
        <c:dLbls>
          <c:showLegendKey val="0"/>
          <c:showVal val="0"/>
          <c:showCatName val="0"/>
          <c:showSerName val="0"/>
          <c:showPercent val="0"/>
          <c:showBubbleSize val="0"/>
        </c:dLbls>
        <c:marker val="1"/>
        <c:smooth val="0"/>
        <c:axId val="2141964472"/>
        <c:axId val="2141961000"/>
      </c:lineChart>
      <c:catAx>
        <c:axId val="214195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41957352"/>
        <c:crosses val="autoZero"/>
        <c:auto val="1"/>
        <c:lblAlgn val="ctr"/>
        <c:lblOffset val="100"/>
        <c:noMultiLvlLbl val="0"/>
      </c:catAx>
      <c:valAx>
        <c:axId val="21419573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crossAx val="2141953736"/>
        <c:crosses val="autoZero"/>
        <c:crossBetween val="between"/>
      </c:valAx>
      <c:valAx>
        <c:axId val="214196100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141964472"/>
        <c:crosses val="max"/>
        <c:crossBetween val="between"/>
      </c:valAx>
      <c:catAx>
        <c:axId val="2141964472"/>
        <c:scaling>
          <c:orientation val="minMax"/>
        </c:scaling>
        <c:delete val="1"/>
        <c:axPos val="b"/>
        <c:numFmt formatCode="General" sourceLinked="1"/>
        <c:majorTickMark val="out"/>
        <c:minorTickMark val="none"/>
        <c:tickLblPos val="nextTo"/>
        <c:crossAx val="214196100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solidFill>
            <a:srgbClr val="C00000"/>
          </a:solidFill>
        </a:ln>
        <a:effectLst/>
      </c:spPr>
    </c:plotArea>
    <c:plotVisOnly val="1"/>
    <c:dispBlanksAs val="gap"/>
    <c:showDLblsOverMax val="0"/>
  </c:chart>
  <c:spPr>
    <a:solidFill>
      <a:schemeClr val="bg1"/>
    </a:solidFill>
    <a:ln w="9525" cap="flat" cmpd="sng" algn="ctr">
      <a:solidFill>
        <a:srgbClr val="7030A0"/>
      </a:solidFill>
      <a:round/>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FC5-109E-4092-83BC-9407C74C38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169183-FC39-42F8-BC2F-C78C823E3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10EDF8-DB8F-4430-B2C6-9B983CB22FBB}"/>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C4FAE3CF-17F3-4814-A2C1-C43FB514B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E5BD2-C8F6-42CB-BABF-26291179A55F}"/>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9" name="Picture 8">
            <a:extLst>
              <a:ext uri="{FF2B5EF4-FFF2-40B4-BE49-F238E27FC236}">
                <a16:creationId xmlns:a16="http://schemas.microsoft.com/office/drawing/2014/main" id="{2BD574C4-F8BB-48F4-89E7-37135FFF8724}"/>
              </a:ext>
            </a:extLst>
          </p:cNvPr>
          <p:cNvPicPr>
            <a:picLocks noChangeAspect="1"/>
          </p:cNvPicPr>
          <p:nvPr userDrawn="1"/>
        </p:nvPicPr>
        <p:blipFill>
          <a:blip r:embed="rId2"/>
          <a:srcRect/>
          <a:stretch/>
        </p:blipFill>
        <p:spPr>
          <a:xfrm>
            <a:off x="5436067" y="471761"/>
            <a:ext cx="1319865" cy="1639128"/>
          </a:xfrm>
          <a:prstGeom prst="rect">
            <a:avLst/>
          </a:prstGeom>
        </p:spPr>
      </p:pic>
    </p:spTree>
    <p:extLst>
      <p:ext uri="{BB962C8B-B14F-4D97-AF65-F5344CB8AC3E}">
        <p14:creationId xmlns:p14="http://schemas.microsoft.com/office/powerpoint/2010/main" val="297008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D36-CC6F-4A4F-ACBD-2CEC838109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9F0562-B0B5-44ED-BB92-85E2B7138A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0DF49-6FB2-4373-A203-60892C0B7C9D}"/>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C34EF787-5E53-4994-BAE7-98D2F99F5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66D7C-B365-44F4-8362-EBC81EAB6AB2}"/>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95775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51FB7E-480E-490A-ACF5-1C5F0A3DB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3EE2F8-FDCB-47BD-8A9F-F194EC7D92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8944B-B77A-4435-A631-8C6F0D810313}"/>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7B6418A5-37B9-4B12-91E3-EA7D77555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A207A-F8C8-4A63-B3FE-1B2EF194597D}"/>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768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B73CE-44BC-44BF-9658-62C249BE73A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5A1A6CA-0E9D-4E4D-AB3C-7C23188BAD9E}"/>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9BE09131-43E6-483E-8EFB-2EA9CE0292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3B1E8-0E4A-4FF9-A7BD-2F7B7CE82C8A}"/>
              </a:ext>
            </a:extLst>
          </p:cNvPr>
          <p:cNvSpPr>
            <a:spLocks noGrp="1"/>
          </p:cNvSpPr>
          <p:nvPr>
            <p:ph type="sldNum" sz="quarter" idx="12"/>
          </p:nvPr>
        </p:nvSpPr>
        <p:spPr/>
        <p:txBody>
          <a:bodyPr/>
          <a:lstStyle/>
          <a:p>
            <a:fld id="{523A3E62-20F4-4503-B3FE-B0395DF0B88B}" type="slidenum">
              <a:rPr lang="en-GB" smtClean="0"/>
              <a:t>‹#›</a:t>
            </a:fld>
            <a:endParaRPr lang="en-GB"/>
          </a:p>
        </p:txBody>
      </p:sp>
      <p:pic>
        <p:nvPicPr>
          <p:cNvPr id="8" name="Picture 7" descr="A green and yellow logo">
            <a:extLst>
              <a:ext uri="{FF2B5EF4-FFF2-40B4-BE49-F238E27FC236}">
                <a16:creationId xmlns:a16="http://schemas.microsoft.com/office/drawing/2014/main" id="{FEF77FEE-235A-F154-2EE0-31F782EBC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80703" y="0"/>
            <a:ext cx="1746194" cy="1350264"/>
          </a:xfrm>
          <a:prstGeom prst="rect">
            <a:avLst/>
          </a:prstGeom>
        </p:spPr>
      </p:pic>
      <p:grpSp>
        <p:nvGrpSpPr>
          <p:cNvPr id="9" name="Group 8">
            <a:extLst>
              <a:ext uri="{FF2B5EF4-FFF2-40B4-BE49-F238E27FC236}">
                <a16:creationId xmlns:a16="http://schemas.microsoft.com/office/drawing/2014/main" id="{00C4748A-27A7-3744-80DD-2562C65DB6AD}"/>
              </a:ext>
            </a:extLst>
          </p:cNvPr>
          <p:cNvGrpSpPr/>
          <p:nvPr userDrawn="1"/>
        </p:nvGrpSpPr>
        <p:grpSpPr>
          <a:xfrm>
            <a:off x="0" y="1825625"/>
            <a:ext cx="12192000" cy="7324725"/>
            <a:chOff x="-533400" y="-600075"/>
            <a:chExt cx="12070081" cy="7324725"/>
          </a:xfrm>
          <a:blipFill dpi="0" rotWithShape="1">
            <a:blip r:embed="rId3">
              <a:alphaModFix amt="3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10" name="Rectangle: Rounded Corners 9">
              <a:extLst>
                <a:ext uri="{FF2B5EF4-FFF2-40B4-BE49-F238E27FC236}">
                  <a16:creationId xmlns:a16="http://schemas.microsoft.com/office/drawing/2014/main" id="{1D48120F-E966-EE6F-EC64-6129D12AF6CB}"/>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D77CB94-4687-D557-97B8-A4F9340E3C21}"/>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D9D1AC0B-4093-1F2D-C5BB-CECBD96640F1}"/>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DD7D3C7-1473-1CE2-F580-0F7183B9B092}"/>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C5A54F2-2A9F-95DB-70D7-6DC6566049C0}"/>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81373DC-EADA-CC71-7D4E-26A624B6677D}"/>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D3FB8BD9-FEC6-A045-25F0-29EB375CBAC0}"/>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D8EC3BB-3839-059A-31C4-F7C78BA54845}"/>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292C940B-F27C-1470-87B8-36B52D58C36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8283AC1F-1CCA-1CD2-BDB7-42A7C56D19F5}"/>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08BDF188-2AFB-31CF-6BBF-558BA9D3C4E9}"/>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C4B7E2A-C475-9226-7B7F-D1EB6D7D9438}"/>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A4CCD63-AB01-9CDD-DC42-08776D8382F6}"/>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AC30F8E-2047-1953-53D7-CA66885ADE7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F9ECFF89-E403-C2B7-60F5-B0B25B5DE171}"/>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FCAB113A-6A36-F4A9-ECF9-BFE63880F09E}"/>
              </a:ext>
            </a:extLst>
          </p:cNvPr>
          <p:cNvSpPr txBox="1"/>
          <p:nvPr userDrawn="1"/>
        </p:nvSpPr>
        <p:spPr>
          <a:xfrm>
            <a:off x="2878167" y="6385352"/>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10 YEAR ANNIVERSARY</a:t>
            </a:r>
          </a:p>
        </p:txBody>
      </p:sp>
      <p:sp>
        <p:nvSpPr>
          <p:cNvPr id="61" name="TextBox 60">
            <a:extLst>
              <a:ext uri="{FF2B5EF4-FFF2-40B4-BE49-F238E27FC236}">
                <a16:creationId xmlns:a16="http://schemas.microsoft.com/office/drawing/2014/main" id="{035004AE-F92F-3E0D-8A7D-3625FE0E5797}"/>
              </a:ext>
            </a:extLst>
          </p:cNvPr>
          <p:cNvSpPr txBox="1"/>
          <p:nvPr userDrawn="1"/>
        </p:nvSpPr>
        <p:spPr>
          <a:xfrm>
            <a:off x="3404063" y="6550039"/>
            <a:ext cx="6111240" cy="276999"/>
          </a:xfrm>
          <a:prstGeom prst="rect">
            <a:avLst/>
          </a:prstGeom>
          <a:noFill/>
        </p:spPr>
        <p:txBody>
          <a:bodyPr wrap="square">
            <a:spAutoFit/>
          </a:bodyPr>
          <a:lstStyle/>
          <a:p>
            <a:pPr algn="ctr"/>
            <a:r>
              <a:rPr lang="en-US" sz="1200" b="1" dirty="0">
                <a:solidFill>
                  <a:srgbClr val="FF9933"/>
                </a:solidFill>
                <a:latin typeface="Tahoma" panose="020B0604030504040204" pitchFamily="34" charset="0"/>
                <a:ea typeface="Tahoma" panose="020B0604030504040204" pitchFamily="34" charset="0"/>
                <a:cs typeface="Tahoma" panose="020B0604030504040204" pitchFamily="34" charset="0"/>
              </a:rPr>
              <a:t>The IGAD Drought Disaster Resilience and  Sustainability Initiative (IDDRSI)</a:t>
            </a:r>
            <a:endParaRPr lang="en-US" sz="1200" dirty="0"/>
          </a:p>
        </p:txBody>
      </p:sp>
    </p:spTree>
    <p:extLst>
      <p:ext uri="{BB962C8B-B14F-4D97-AF65-F5344CB8AC3E}">
        <p14:creationId xmlns:p14="http://schemas.microsoft.com/office/powerpoint/2010/main" val="351365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C7DC-2AF9-42AC-AE1C-6292BD50319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A83246D-C3BF-4FD7-ACDD-86D4F1B9F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B41403-24E2-4643-B2FD-CF025B14EA30}"/>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8284516A-86AF-4A3D-AD47-BE81110DB5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705A68-257F-4FE2-B166-1AE6D4E1F027}"/>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264200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204F-F58F-4E8F-90C7-C44B683D7F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841A6-8DA1-4FF0-A231-79F9BA3B86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FEB2FA-4ED7-423B-822A-6A119FAA6E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CA6E41-672D-4BA5-BE24-EDF0FB139074}"/>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id="{872929FD-FA68-4507-A41E-74F1E95B5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E42FCE-99AA-4EE4-A524-EDC188FE6045}"/>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37722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A6B2-6F2E-4076-A09D-C3DAAD9BF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05C456-308A-4E01-B92F-5679ABBB6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2F0479-D9B0-4AA6-81FC-DA40A580EE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2C2CB-EE4C-495C-B508-1FF710B25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F37849-2C70-4B49-91C7-7F98E8C3F6F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82D9EC-85A4-4B30-8166-18DA7CA46840}"/>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8" name="Footer Placeholder 7">
            <a:extLst>
              <a:ext uri="{FF2B5EF4-FFF2-40B4-BE49-F238E27FC236}">
                <a16:creationId xmlns:a16="http://schemas.microsoft.com/office/drawing/2014/main" id="{A9698526-1166-4A4C-8A03-53256B5031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2940B3-CDB1-4B9D-AF1C-0E4CE9B29E38}"/>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0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E30F-5FCA-4776-9CA0-F1AC97457C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B5A0AE-306D-486A-A73F-C21571E8C612}"/>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4" name="Footer Placeholder 3">
            <a:extLst>
              <a:ext uri="{FF2B5EF4-FFF2-40B4-BE49-F238E27FC236}">
                <a16:creationId xmlns:a16="http://schemas.microsoft.com/office/drawing/2014/main" id="{5773D26B-36DA-4780-9831-467C0B83F9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48727F-EA0F-42DD-ACF1-B6AC05F6AD29}"/>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419706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FF38B-0545-4362-98DD-2D4A7654A14E}"/>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3" name="Footer Placeholder 2">
            <a:extLst>
              <a:ext uri="{FF2B5EF4-FFF2-40B4-BE49-F238E27FC236}">
                <a16:creationId xmlns:a16="http://schemas.microsoft.com/office/drawing/2014/main" id="{5FDDF72A-0C69-4B51-B4BC-9A0B4EA0B6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0B1390-2597-42DB-82C3-4C3B03F8C7F9}"/>
              </a:ext>
            </a:extLst>
          </p:cNvPr>
          <p:cNvSpPr>
            <a:spLocks noGrp="1"/>
          </p:cNvSpPr>
          <p:nvPr>
            <p:ph type="sldNum" sz="quarter" idx="12"/>
          </p:nvPr>
        </p:nvSpPr>
        <p:spPr/>
        <p:txBody>
          <a:bodyPr/>
          <a:lstStyle/>
          <a:p>
            <a:fld id="{523A3E62-20F4-4503-B3FE-B0395DF0B88B}" type="slidenum">
              <a:rPr lang="en-GB" smtClean="0"/>
              <a:t>‹#›</a:t>
            </a:fld>
            <a:endParaRPr lang="en-GB"/>
          </a:p>
        </p:txBody>
      </p:sp>
      <p:sp>
        <p:nvSpPr>
          <p:cNvPr id="6" name="TextBox 5">
            <a:extLst>
              <a:ext uri="{FF2B5EF4-FFF2-40B4-BE49-F238E27FC236}">
                <a16:creationId xmlns:a16="http://schemas.microsoft.com/office/drawing/2014/main" id="{D12A24AD-343B-4609-0F11-E284FA0AF88D}"/>
              </a:ext>
            </a:extLst>
          </p:cNvPr>
          <p:cNvSpPr txBox="1"/>
          <p:nvPr userDrawn="1"/>
        </p:nvSpPr>
        <p:spPr>
          <a:xfrm>
            <a:off x="2910840" y="6352143"/>
            <a:ext cx="6096000" cy="369332"/>
          </a:xfrm>
          <a:prstGeom prst="rect">
            <a:avLst/>
          </a:prstGeom>
          <a:noFill/>
        </p:spPr>
        <p:txBody>
          <a:bodyPr wrap="square">
            <a:spAutoFit/>
          </a:bodyPr>
          <a:lstStyle/>
          <a:p>
            <a:pPr algn="ct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10</a:t>
            </a:r>
            <a:r>
              <a:rPr lang="en-US" sz="1800" b="1" baseline="30000" dirty="0">
                <a:solidFill>
                  <a:srgbClr val="006600"/>
                </a:solidFill>
                <a:latin typeface="Tahoma" panose="020B0604030504040204" pitchFamily="34" charset="0"/>
                <a:ea typeface="Tahoma" panose="020B0604030504040204" pitchFamily="34" charset="0"/>
                <a:cs typeface="Tahoma" panose="020B0604030504040204" pitchFamily="34" charset="0"/>
              </a:rPr>
              <a:t>th</a:t>
            </a:r>
            <a:r>
              <a:rPr lang="en-US" sz="1800" b="1" dirty="0">
                <a:solidFill>
                  <a:srgbClr val="006600"/>
                </a:solidFill>
                <a:latin typeface="Tahoma" panose="020B0604030504040204" pitchFamily="34" charset="0"/>
                <a:ea typeface="Tahoma" panose="020B0604030504040204" pitchFamily="34" charset="0"/>
                <a:cs typeface="Tahoma" panose="020B0604030504040204" pitchFamily="34" charset="0"/>
              </a:rPr>
              <a:t> Anniversary </a:t>
            </a:r>
          </a:p>
        </p:txBody>
      </p:sp>
    </p:spTree>
    <p:extLst>
      <p:ext uri="{BB962C8B-B14F-4D97-AF65-F5344CB8AC3E}">
        <p14:creationId xmlns:p14="http://schemas.microsoft.com/office/powerpoint/2010/main" val="312040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996A-4B4C-4981-B73A-C19776A65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1D7AEE-8606-46E9-B31A-5F9BE5417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9DB8BD-891B-4D8F-84BC-EBAAFB898A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9D2114-11D1-45C2-A203-B81526DADDF5}"/>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id="{2DA9CA1A-0704-4CAF-9B42-B76554EFA7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B567B8-7B1D-442C-9947-CEBCDEFC37E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18522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4A5-E9EB-4414-809C-EEF6C1C8A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F80230-4624-44A1-9EC2-AD85CF110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6269E4-6B57-4629-A043-D54AB85E6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6DD718-C91B-4B6C-B427-08A203E83552}"/>
              </a:ext>
            </a:extLst>
          </p:cNvPr>
          <p:cNvSpPr>
            <a:spLocks noGrp="1"/>
          </p:cNvSpPr>
          <p:nvPr>
            <p:ph type="dt" sz="half" idx="10"/>
          </p:nvPr>
        </p:nvSpPr>
        <p:spPr/>
        <p:txBody>
          <a:bodyPr/>
          <a:lstStyle/>
          <a:p>
            <a:fld id="{59E86E08-6B88-4744-865F-C945B761706C}" type="datetimeFigureOut">
              <a:rPr lang="en-GB" smtClean="0"/>
              <a:t>22/11/2023</a:t>
            </a:fld>
            <a:endParaRPr lang="en-GB"/>
          </a:p>
        </p:txBody>
      </p:sp>
      <p:sp>
        <p:nvSpPr>
          <p:cNvPr id="6" name="Footer Placeholder 5">
            <a:extLst>
              <a:ext uri="{FF2B5EF4-FFF2-40B4-BE49-F238E27FC236}">
                <a16:creationId xmlns:a16="http://schemas.microsoft.com/office/drawing/2014/main" id="{1489D1D4-4284-455F-A378-03DB11597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353974-F072-4732-B95E-35523CA98DFA}"/>
              </a:ext>
            </a:extLst>
          </p:cNvPr>
          <p:cNvSpPr>
            <a:spLocks noGrp="1"/>
          </p:cNvSpPr>
          <p:nvPr>
            <p:ph type="sldNum" sz="quarter" idx="12"/>
          </p:nvPr>
        </p:nvSpPr>
        <p:spPr/>
        <p:txBody>
          <a:bodyPr/>
          <a:lstStyle/>
          <a:p>
            <a:fld id="{523A3E62-20F4-4503-B3FE-B0395DF0B88B}" type="slidenum">
              <a:rPr lang="en-GB" smtClean="0"/>
              <a:t>‹#›</a:t>
            </a:fld>
            <a:endParaRPr lang="en-GB"/>
          </a:p>
        </p:txBody>
      </p:sp>
    </p:spTree>
    <p:extLst>
      <p:ext uri="{BB962C8B-B14F-4D97-AF65-F5344CB8AC3E}">
        <p14:creationId xmlns:p14="http://schemas.microsoft.com/office/powerpoint/2010/main" val="311261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EEB7B-1952-4B7C-9949-0EFD78631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DEE57E-080E-4FC9-AC00-F4125B51C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D5EF-E818-41BC-BBBF-C05BA7935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86E08-6B88-4744-865F-C945B761706C}" type="datetimeFigureOut">
              <a:rPr lang="en-GB" smtClean="0"/>
              <a:t>22/11/2023</a:t>
            </a:fld>
            <a:endParaRPr lang="en-GB"/>
          </a:p>
        </p:txBody>
      </p:sp>
      <p:sp>
        <p:nvSpPr>
          <p:cNvPr id="5" name="Footer Placeholder 4">
            <a:extLst>
              <a:ext uri="{FF2B5EF4-FFF2-40B4-BE49-F238E27FC236}">
                <a16:creationId xmlns:a16="http://schemas.microsoft.com/office/drawing/2014/main" id="{D00B455F-41D1-4068-9D82-44B76DBAE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1F321-95F9-4D13-93F0-563B50D27E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A3E62-20F4-4503-B3FE-B0395DF0B88B}" type="slidenum">
              <a:rPr lang="en-GB" smtClean="0"/>
              <a:t>‹#›</a:t>
            </a:fld>
            <a:endParaRPr lang="en-GB"/>
          </a:p>
        </p:txBody>
      </p:sp>
    </p:spTree>
    <p:extLst>
      <p:ext uri="{BB962C8B-B14F-4D97-AF65-F5344CB8AC3E}">
        <p14:creationId xmlns:p14="http://schemas.microsoft.com/office/powerpoint/2010/main" val="354522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B24FCDFE-D875-6583-6467-20D879067E08}"/>
              </a:ext>
            </a:extLst>
          </p:cNvPr>
          <p:cNvGrpSpPr/>
          <p:nvPr/>
        </p:nvGrpSpPr>
        <p:grpSpPr>
          <a:xfrm>
            <a:off x="0" y="1825625"/>
            <a:ext cx="12192000" cy="7324725"/>
            <a:chOff x="-533400" y="-600075"/>
            <a:chExt cx="12070081" cy="7324725"/>
          </a:xfrm>
          <a:blipFill dpi="0"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a:blipFill>
        </p:grpSpPr>
        <p:sp>
          <p:nvSpPr>
            <p:cNvPr id="47" name="Rectangle: Rounded Corners 46">
              <a:extLst>
                <a:ext uri="{FF2B5EF4-FFF2-40B4-BE49-F238E27FC236}">
                  <a16:creationId xmlns:a16="http://schemas.microsoft.com/office/drawing/2014/main" id="{28C2EB62-8590-E2EB-3F7A-4B46E733C9BC}"/>
                </a:ext>
              </a:extLst>
            </p:cNvPr>
            <p:cNvSpPr/>
            <p:nvPr/>
          </p:nvSpPr>
          <p:spPr>
            <a:xfrm>
              <a:off x="-533400" y="228600"/>
              <a:ext cx="85344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191D7B08-0FDA-A05D-1079-96BBB869C01E}"/>
                </a:ext>
              </a:extLst>
            </p:cNvPr>
            <p:cNvSpPr/>
            <p:nvPr/>
          </p:nvSpPr>
          <p:spPr>
            <a:xfrm>
              <a:off x="320040" y="1304925"/>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0658A9C2-56B5-86BF-E920-617120309925}"/>
                </a:ext>
              </a:extLst>
            </p:cNvPr>
            <p:cNvSpPr/>
            <p:nvPr/>
          </p:nvSpPr>
          <p:spPr>
            <a:xfrm>
              <a:off x="1116330" y="1666874"/>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1FDF67F7-C5A1-DF5F-0E5A-02217492D243}"/>
                </a:ext>
              </a:extLst>
            </p:cNvPr>
            <p:cNvSpPr/>
            <p:nvPr/>
          </p:nvSpPr>
          <p:spPr>
            <a:xfrm>
              <a:off x="1912620" y="771524"/>
              <a:ext cx="796290"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B57EECD-2908-008E-5408-B07457BC087F}"/>
                </a:ext>
              </a:extLst>
            </p:cNvPr>
            <p:cNvSpPr/>
            <p:nvPr/>
          </p:nvSpPr>
          <p:spPr>
            <a:xfrm>
              <a:off x="2708910" y="228600"/>
              <a:ext cx="796290" cy="60007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81F1DB75-15B7-DE53-E580-381C7FE392BE}"/>
                </a:ext>
              </a:extLst>
            </p:cNvPr>
            <p:cNvSpPr/>
            <p:nvPr/>
          </p:nvSpPr>
          <p:spPr>
            <a:xfrm>
              <a:off x="3505200" y="1295400"/>
              <a:ext cx="796290" cy="42481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Rounded Corners 52">
              <a:extLst>
                <a:ext uri="{FF2B5EF4-FFF2-40B4-BE49-F238E27FC236}">
                  <a16:creationId xmlns:a16="http://schemas.microsoft.com/office/drawing/2014/main" id="{2613BDA4-ABEF-EF44-354E-2439DC053BC1}"/>
                </a:ext>
              </a:extLst>
            </p:cNvPr>
            <p:cNvSpPr/>
            <p:nvPr/>
          </p:nvSpPr>
          <p:spPr>
            <a:xfrm>
              <a:off x="4301490" y="1657349"/>
              <a:ext cx="796290" cy="308038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AE4FD67D-B722-9EAD-D103-0E7328278368}"/>
                </a:ext>
              </a:extLst>
            </p:cNvPr>
            <p:cNvSpPr/>
            <p:nvPr/>
          </p:nvSpPr>
          <p:spPr>
            <a:xfrm>
              <a:off x="5097780" y="761999"/>
              <a:ext cx="792482" cy="526732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01E35229-570F-C221-650C-7335BEAE5CA6}"/>
                </a:ext>
              </a:extLst>
            </p:cNvPr>
            <p:cNvSpPr/>
            <p:nvPr/>
          </p:nvSpPr>
          <p:spPr>
            <a:xfrm>
              <a:off x="5890262" y="-600075"/>
              <a:ext cx="891538"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702DDF46-9031-3CEC-F88C-4C7853ABCB6C}"/>
                </a:ext>
              </a:extLst>
            </p:cNvPr>
            <p:cNvSpPr/>
            <p:nvPr/>
          </p:nvSpPr>
          <p:spPr>
            <a:xfrm>
              <a:off x="6781799" y="1381125"/>
              <a:ext cx="763907" cy="41719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a:extLst>
                <a:ext uri="{FF2B5EF4-FFF2-40B4-BE49-F238E27FC236}">
                  <a16:creationId xmlns:a16="http://schemas.microsoft.com/office/drawing/2014/main" id="{0B3839D5-04FA-E0BD-38BE-D44F9C7B68A3}"/>
                </a:ext>
              </a:extLst>
            </p:cNvPr>
            <p:cNvSpPr/>
            <p:nvPr/>
          </p:nvSpPr>
          <p:spPr>
            <a:xfrm>
              <a:off x="7545707" y="838199"/>
              <a:ext cx="796290" cy="5886451"/>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D81F949C-7F9D-23B8-2FBF-99FD778C3294}"/>
                </a:ext>
              </a:extLst>
            </p:cNvPr>
            <p:cNvSpPr/>
            <p:nvPr/>
          </p:nvSpPr>
          <p:spPr>
            <a:xfrm>
              <a:off x="8341997" y="1657349"/>
              <a:ext cx="796290" cy="486600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7BFF462-38E8-5448-DFE9-112D493795B8}"/>
                </a:ext>
              </a:extLst>
            </p:cNvPr>
            <p:cNvSpPr/>
            <p:nvPr/>
          </p:nvSpPr>
          <p:spPr>
            <a:xfrm>
              <a:off x="9138287" y="334645"/>
              <a:ext cx="809016" cy="521843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155BBC9C-A4A5-2B46-5B90-F3BF9C76DF19}"/>
                </a:ext>
              </a:extLst>
            </p:cNvPr>
            <p:cNvSpPr/>
            <p:nvPr userDrawn="1"/>
          </p:nvSpPr>
          <p:spPr>
            <a:xfrm>
              <a:off x="9947914" y="961089"/>
              <a:ext cx="672466" cy="3982386"/>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A444B3F6-A026-2597-F6C7-F41CE9E2002F}"/>
                </a:ext>
              </a:extLst>
            </p:cNvPr>
            <p:cNvSpPr/>
            <p:nvPr userDrawn="1"/>
          </p:nvSpPr>
          <p:spPr>
            <a:xfrm>
              <a:off x="10620380" y="-66675"/>
              <a:ext cx="916301" cy="5543550"/>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A49D239A-796A-9631-6BA2-0D7CA217DDA0}"/>
              </a:ext>
            </a:extLst>
          </p:cNvPr>
          <p:cNvSpPr txBox="1"/>
          <p:nvPr/>
        </p:nvSpPr>
        <p:spPr>
          <a:xfrm>
            <a:off x="0" y="0"/>
            <a:ext cx="12191999" cy="707886"/>
          </a:xfrm>
          <a:prstGeom prst="rect">
            <a:avLst/>
          </a:prstGeom>
          <a:noFill/>
        </p:spPr>
        <p:txBody>
          <a:bodyPr wrap="square" rtlCol="0">
            <a:spAutoFit/>
          </a:bodyPr>
          <a:lstStyle/>
          <a:p>
            <a:pPr algn="ctr"/>
            <a:r>
              <a:rPr lang="en-US" sz="4000" b="1" dirty="0">
                <a:solidFill>
                  <a:srgbClr val="006600"/>
                </a:solidFill>
                <a:latin typeface="Tahoma" panose="020B0604030504040204" pitchFamily="34" charset="0"/>
                <a:ea typeface="Tahoma" panose="020B0604030504040204" pitchFamily="34" charset="0"/>
                <a:cs typeface="Tahoma" panose="020B0604030504040204" pitchFamily="34" charset="0"/>
              </a:rPr>
              <a:t>10</a:t>
            </a:r>
            <a:r>
              <a:rPr lang="en-US" sz="4000" b="1" baseline="30000" dirty="0">
                <a:solidFill>
                  <a:srgbClr val="006600"/>
                </a:solidFill>
                <a:latin typeface="Tahoma" panose="020B0604030504040204" pitchFamily="34" charset="0"/>
                <a:ea typeface="Tahoma" panose="020B0604030504040204" pitchFamily="34" charset="0"/>
                <a:cs typeface="Tahoma" panose="020B0604030504040204" pitchFamily="34" charset="0"/>
              </a:rPr>
              <a:t>th</a:t>
            </a:r>
            <a:r>
              <a:rPr lang="en-US" sz="4000" b="1" dirty="0">
                <a:solidFill>
                  <a:srgbClr val="006600"/>
                </a:solidFill>
                <a:latin typeface="Tahoma" panose="020B0604030504040204" pitchFamily="34" charset="0"/>
                <a:ea typeface="Tahoma" panose="020B0604030504040204" pitchFamily="34" charset="0"/>
                <a:cs typeface="Tahoma" panose="020B0604030504040204" pitchFamily="34" charset="0"/>
              </a:rPr>
              <a:t> Anniversary </a:t>
            </a:r>
          </a:p>
        </p:txBody>
      </p:sp>
      <p:sp>
        <p:nvSpPr>
          <p:cNvPr id="44" name="TextBox 43">
            <a:extLst>
              <a:ext uri="{FF2B5EF4-FFF2-40B4-BE49-F238E27FC236}">
                <a16:creationId xmlns:a16="http://schemas.microsoft.com/office/drawing/2014/main" id="{056567B9-9FB9-76A2-EBB0-45E27F13C0E4}"/>
              </a:ext>
            </a:extLst>
          </p:cNvPr>
          <p:cNvSpPr txBox="1"/>
          <p:nvPr/>
        </p:nvSpPr>
        <p:spPr>
          <a:xfrm>
            <a:off x="680223" y="1848458"/>
            <a:ext cx="11048999" cy="1077218"/>
          </a:xfrm>
          <a:prstGeom prst="rect">
            <a:avLst/>
          </a:prstGeom>
          <a:noFill/>
        </p:spPr>
        <p:txBody>
          <a:bodyPr wrap="square" rtlCol="0">
            <a:spAutoFit/>
          </a:bodyPr>
          <a:lstStyle/>
          <a:p>
            <a:pPr algn="ctr"/>
            <a:r>
              <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rPr>
              <a:t>16</a:t>
            </a:r>
            <a:r>
              <a:rPr lang="en-US" sz="3200" b="1" baseline="30000" dirty="0">
                <a:solidFill>
                  <a:srgbClr val="FF9933"/>
                </a:solidFill>
                <a:latin typeface="Tahoma" panose="020B0604030504040204" pitchFamily="34" charset="0"/>
                <a:ea typeface="Tahoma" panose="020B0604030504040204" pitchFamily="34" charset="0"/>
                <a:cs typeface="Tahoma" panose="020B0604030504040204" pitchFamily="34" charset="0"/>
              </a:rPr>
              <a:t>th</a:t>
            </a:r>
            <a:r>
              <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rPr>
              <a:t> IDDRSI Platform Steering Committee Meeting</a:t>
            </a:r>
            <a:br>
              <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rPr>
            </a:br>
            <a:r>
              <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rPr>
              <a:t> and 9</a:t>
            </a:r>
            <a:r>
              <a:rPr lang="en-US" sz="3200" b="1" baseline="30000" dirty="0">
                <a:solidFill>
                  <a:srgbClr val="FF9933"/>
                </a:solidFill>
                <a:latin typeface="Tahoma" panose="020B0604030504040204" pitchFamily="34" charset="0"/>
                <a:ea typeface="Tahoma" panose="020B0604030504040204" pitchFamily="34" charset="0"/>
                <a:cs typeface="Tahoma" panose="020B0604030504040204" pitchFamily="34" charset="0"/>
              </a:rPr>
              <a:t>th</a:t>
            </a:r>
            <a:r>
              <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rPr>
              <a:t> General Assembly </a:t>
            </a:r>
          </a:p>
        </p:txBody>
      </p:sp>
      <p:sp>
        <p:nvSpPr>
          <p:cNvPr id="45" name="TextBox 44">
            <a:extLst>
              <a:ext uri="{FF2B5EF4-FFF2-40B4-BE49-F238E27FC236}">
                <a16:creationId xmlns:a16="http://schemas.microsoft.com/office/drawing/2014/main" id="{DC936D1A-5850-149F-4412-05CC808D35EB}"/>
              </a:ext>
            </a:extLst>
          </p:cNvPr>
          <p:cNvSpPr txBox="1"/>
          <p:nvPr/>
        </p:nvSpPr>
        <p:spPr>
          <a:xfrm>
            <a:off x="0" y="5730070"/>
            <a:ext cx="12192000" cy="954107"/>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22-24 November 2023</a:t>
            </a: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Entebbe, Uganda</a:t>
            </a:r>
          </a:p>
        </p:txBody>
      </p:sp>
      <p:sp>
        <p:nvSpPr>
          <p:cNvPr id="2" name="TextBox 1">
            <a:extLst>
              <a:ext uri="{FF2B5EF4-FFF2-40B4-BE49-F238E27FC236}">
                <a16:creationId xmlns:a16="http://schemas.microsoft.com/office/drawing/2014/main" id="{488D1919-1116-9D95-C75E-524C6453EF88}"/>
              </a:ext>
            </a:extLst>
          </p:cNvPr>
          <p:cNvSpPr txBox="1"/>
          <p:nvPr/>
        </p:nvSpPr>
        <p:spPr>
          <a:xfrm>
            <a:off x="563803" y="3666568"/>
            <a:ext cx="11048999" cy="584775"/>
          </a:xfrm>
          <a:prstGeom prst="rect">
            <a:avLst/>
          </a:prstGeom>
          <a:solidFill>
            <a:srgbClr val="FFFF00"/>
          </a:solidFill>
        </p:spPr>
        <p:txBody>
          <a:bodyPr wrap="square" rtlCol="0">
            <a:spAutoFit/>
          </a:bodyPr>
          <a:lstStyle/>
          <a:p>
            <a:pPr algn="ctr"/>
            <a:r>
              <a:rPr lang="en-US" sz="3200" b="1" dirty="0" smtClean="0">
                <a:solidFill>
                  <a:srgbClr val="FF9933"/>
                </a:solidFill>
                <a:latin typeface="Tahoma" panose="020B0604030504040204" pitchFamily="34" charset="0"/>
                <a:ea typeface="Tahoma" panose="020B0604030504040204" pitchFamily="34" charset="0"/>
                <a:cs typeface="Tahoma" panose="020B0604030504040204" pitchFamily="34" charset="0"/>
              </a:rPr>
              <a:t>Uganda’s Progress</a:t>
            </a:r>
            <a:endParaRPr lang="en-US" sz="3200" b="1" dirty="0">
              <a:solidFill>
                <a:srgbClr val="FF993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21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2: Market Access, Trade and Financial Services </a:t>
            </a:r>
          </a:p>
        </p:txBody>
      </p:sp>
      <p:sp>
        <p:nvSpPr>
          <p:cNvPr id="4" name="TextBox 3">
            <a:extLst>
              <a:ext uri="{FF2B5EF4-FFF2-40B4-BE49-F238E27FC236}">
                <a16:creationId xmlns:a16="http://schemas.microsoft.com/office/drawing/2014/main" id="{2E9CD867-ACCC-3BCE-BA3B-B40F8AB81C8D}"/>
              </a:ext>
            </a:extLst>
          </p:cNvPr>
          <p:cNvSpPr txBox="1"/>
          <p:nvPr/>
        </p:nvSpPr>
        <p:spPr>
          <a:xfrm>
            <a:off x="261257" y="1593260"/>
            <a:ext cx="6923313" cy="5370701"/>
          </a:xfrm>
          <a:prstGeom prst="rect">
            <a:avLst/>
          </a:prstGeom>
          <a:noFill/>
        </p:spPr>
        <p:txBody>
          <a:bodyPr wrap="square">
            <a:spAutoFit/>
          </a:bodyPr>
          <a:lstStyle/>
          <a:p>
            <a:pPr marL="342900" indent="-342900" algn="just">
              <a:buFont typeface="Arial" panose="020B0604020202020204" pitchFamily="34" charset="0"/>
              <a:buChar char="•"/>
            </a:pPr>
            <a:r>
              <a:rPr lang="en-US" sz="2000" b="1" dirty="0">
                <a:effectLst/>
                <a:latin typeface="Arial" panose="020B0604020202020204" pitchFamily="34" charset="0"/>
                <a:ea typeface="Calibri" panose="020F0502020204030204" pitchFamily="34" charset="0"/>
                <a:cs typeface="Arial" panose="020B0604020202020204" pitchFamily="34" charset="0"/>
              </a:rPr>
              <a:t>Non-Tarif Barriers (NTBs) eliminated. </a:t>
            </a:r>
            <a:r>
              <a:rPr lang="en-GB" sz="2000" dirty="0">
                <a:effectLst/>
                <a:latin typeface="Arial" panose="020B0604020202020204" pitchFamily="34" charset="0"/>
                <a:ea typeface="Calibri" panose="020F0502020204030204" pitchFamily="34" charset="0"/>
                <a:cs typeface="Arial" panose="020B0604020202020204" pitchFamily="34" charset="0"/>
              </a:rPr>
              <a:t>Average Time taken to r</a:t>
            </a:r>
            <a:r>
              <a:rPr lang="en-GB" sz="2000" dirty="0">
                <a:latin typeface="Arial" panose="020B0604020202020204" pitchFamily="34" charset="0"/>
                <a:ea typeface="Calibri" panose="020F0502020204030204" pitchFamily="34" charset="0"/>
                <a:cs typeface="Arial" panose="020B0604020202020204" pitchFamily="34" charset="0"/>
              </a:rPr>
              <a:t>esolve NTBs </a:t>
            </a:r>
            <a:r>
              <a:rPr lang="en-US" sz="2000" dirty="0">
                <a:latin typeface="Arial" panose="020B0604020202020204" pitchFamily="34" charset="0"/>
                <a:ea typeface="Calibri" panose="020F0502020204030204" pitchFamily="34" charset="0"/>
                <a:cs typeface="Arial" panose="020B0604020202020204" pitchFamily="34" charset="0"/>
              </a:rPr>
              <a:t>improved, dropping from 328.4 days in 2016 </a:t>
            </a:r>
            <a:r>
              <a:rPr lang="en-GB" sz="2000" dirty="0">
                <a:latin typeface="Arial" panose="020B0604020202020204" pitchFamily="34" charset="0"/>
                <a:ea typeface="Calibri" panose="020F0502020204030204" pitchFamily="34" charset="0"/>
                <a:cs typeface="Arial" panose="020B0604020202020204" pitchFamily="34" charset="0"/>
              </a:rPr>
              <a:t>to </a:t>
            </a:r>
            <a:r>
              <a:rPr lang="en-US" sz="2000" dirty="0">
                <a:latin typeface="Arial" panose="020B0604020202020204" pitchFamily="34" charset="0"/>
                <a:ea typeface="Calibri" panose="020F0502020204030204" pitchFamily="34" charset="0"/>
                <a:cs typeface="Arial" panose="020B0604020202020204" pitchFamily="34" charset="0"/>
              </a:rPr>
              <a:t>76.6 days in 2021.</a:t>
            </a: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In most years more NTBs were resolved than reported thus indicating longer term NTBs being removed</a:t>
            </a:r>
          </a:p>
          <a:p>
            <a:pPr marL="342900" indent="-3429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Arial" panose="020B0604020202020204" pitchFamily="34" charset="0"/>
              </a:rPr>
              <a:t>Markets negotiated. These are: </a:t>
            </a:r>
            <a:r>
              <a:rPr lang="en-GB" sz="2000" dirty="0">
                <a:effectLst/>
                <a:latin typeface="Arial" panose="020B0604020202020204" pitchFamily="34" charset="0"/>
                <a:ea typeface="Calibri" panose="020F0502020204030204" pitchFamily="34" charset="0"/>
                <a:cs typeface="Arial" panose="020B0604020202020204" pitchFamily="34" charset="0"/>
              </a:rPr>
              <a:t>East African Community (EAC); Common Market for Eastern and Southern Africa (COMESA); African Continent Free Trade Area (ACFTA) including Specific Bilateral engagements such as Algeria, Serbia, Iran, Democratic Republic of the Congo (DRC) as strategy to expand market development and expansion opportunities aimed at achieving resilience and sustainability of the citizens of Uganda</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UG" sz="23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E657F782-6B3C-A4EF-4D26-E3B97AFBD10E}"/>
              </a:ext>
            </a:extLst>
          </p:cNvPr>
          <p:cNvPicPr>
            <a:picLocks noChangeAspect="1"/>
          </p:cNvPicPr>
          <p:nvPr/>
        </p:nvPicPr>
        <p:blipFill>
          <a:blip r:embed="rId2"/>
          <a:stretch>
            <a:fillRect/>
          </a:stretch>
        </p:blipFill>
        <p:spPr>
          <a:xfrm>
            <a:off x="7478485" y="1601298"/>
            <a:ext cx="4278085" cy="2208702"/>
          </a:xfrm>
          <a:prstGeom prst="rect">
            <a:avLst/>
          </a:prstGeom>
        </p:spPr>
      </p:pic>
      <p:pic>
        <p:nvPicPr>
          <p:cNvPr id="17" name="Picture 16">
            <a:extLst>
              <a:ext uri="{FF2B5EF4-FFF2-40B4-BE49-F238E27FC236}">
                <a16:creationId xmlns:a16="http://schemas.microsoft.com/office/drawing/2014/main" id="{F831E739-069A-A55F-690B-E4E916286FF1}"/>
              </a:ext>
            </a:extLst>
          </p:cNvPr>
          <p:cNvPicPr>
            <a:picLocks noChangeAspect="1"/>
          </p:cNvPicPr>
          <p:nvPr/>
        </p:nvPicPr>
        <p:blipFill>
          <a:blip r:embed="rId3"/>
          <a:stretch>
            <a:fillRect/>
          </a:stretch>
        </p:blipFill>
        <p:spPr>
          <a:xfrm>
            <a:off x="7478484" y="4142553"/>
            <a:ext cx="4278085" cy="2037221"/>
          </a:xfrm>
          <a:prstGeom prst="rect">
            <a:avLst/>
          </a:prstGeom>
        </p:spPr>
      </p:pic>
    </p:spTree>
    <p:extLst>
      <p:ext uri="{BB962C8B-B14F-4D97-AF65-F5344CB8AC3E}">
        <p14:creationId xmlns:p14="http://schemas.microsoft.com/office/powerpoint/2010/main" val="363476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2: Market Access, Trade and Financial Services </a:t>
            </a:r>
          </a:p>
        </p:txBody>
      </p:sp>
      <p:sp>
        <p:nvSpPr>
          <p:cNvPr id="4" name="TextBox 3">
            <a:extLst>
              <a:ext uri="{FF2B5EF4-FFF2-40B4-BE49-F238E27FC236}">
                <a16:creationId xmlns:a16="http://schemas.microsoft.com/office/drawing/2014/main" id="{2E9CD867-ACCC-3BCE-BA3B-B40F8AB81C8D}"/>
              </a:ext>
            </a:extLst>
          </p:cNvPr>
          <p:cNvSpPr txBox="1"/>
          <p:nvPr/>
        </p:nvSpPr>
        <p:spPr>
          <a:xfrm>
            <a:off x="261257" y="1593260"/>
            <a:ext cx="11462657" cy="4339650"/>
          </a:xfrm>
          <a:prstGeom prst="rect">
            <a:avLst/>
          </a:prstGeom>
          <a:noFill/>
        </p:spPr>
        <p:txBody>
          <a:bodyPr wrap="square">
            <a:spAutoFit/>
          </a:bodyPr>
          <a:lstStyle/>
          <a:p>
            <a:pPr marL="342900" indent="-342900" algn="just">
              <a:buFont typeface="Arial" panose="020B0604020202020204" pitchFamily="34" charset="0"/>
              <a:buChar char="•"/>
            </a:pPr>
            <a:r>
              <a:rPr lang="en-GB" sz="2300" b="1" dirty="0">
                <a:latin typeface="Arial" panose="020B0604020202020204" pitchFamily="34" charset="0"/>
                <a:ea typeface="Calibri" panose="020F0502020204030204" pitchFamily="34" charset="0"/>
                <a:cs typeface="Arial" panose="020B0604020202020204" pitchFamily="34" charset="0"/>
              </a:rPr>
              <a:t>Trade support facilities were constructed </a:t>
            </a:r>
            <a:r>
              <a:rPr lang="en-GB" sz="2300" dirty="0">
                <a:latin typeface="Arial" panose="020B0604020202020204" pitchFamily="34" charset="0"/>
                <a:ea typeface="Calibri" panose="020F0502020204030204" pitchFamily="34" charset="0"/>
                <a:cs typeface="Arial" panose="020B0604020202020204" pitchFamily="34" charset="0"/>
              </a:rPr>
              <a:t>(warehouse, market &amp; commercial buildings) over the period to </a:t>
            </a:r>
            <a:r>
              <a:rPr lang="en-US" sz="2300" dirty="0">
                <a:latin typeface="Arial" panose="020B0604020202020204" pitchFamily="34" charset="0"/>
                <a:ea typeface="Calibri" panose="020F0502020204030204" pitchFamily="34" charset="0"/>
                <a:cs typeface="Arial" panose="020B0604020202020204" pitchFamily="34" charset="0"/>
              </a:rPr>
              <a:t>to enhance compliance with product standards and SPS measures</a:t>
            </a:r>
            <a:r>
              <a:rPr lang="en-GB" sz="2300" dirty="0">
                <a:latin typeface="Arial" panose="020B0604020202020204" pitchFamily="34" charset="0"/>
                <a:ea typeface="Calibri" panose="020F0502020204030204" pitchFamily="34" charset="0"/>
                <a:cs typeface="Arial" panose="020B0604020202020204" pitchFamily="34" charset="0"/>
              </a:rPr>
              <a:t>. </a:t>
            </a:r>
            <a:r>
              <a:rPr lang="en-US" sz="2300" dirty="0">
                <a:latin typeface="Arial" panose="020B0604020202020204" pitchFamily="34" charset="0"/>
                <a:ea typeface="Calibri" panose="020F0502020204030204" pitchFamily="34" charset="0"/>
                <a:cs typeface="Arial" panose="020B0604020202020204" pitchFamily="34" charset="0"/>
              </a:rPr>
              <a:t>Five have been constructed at </a:t>
            </a:r>
            <a:r>
              <a:rPr lang="en-GB" sz="2300" dirty="0" err="1">
                <a:latin typeface="Arial" panose="020B0604020202020204" pitchFamily="34" charset="0"/>
                <a:ea typeface="Calibri" panose="020F0502020204030204" pitchFamily="34" charset="0"/>
                <a:cs typeface="Arial" panose="020B0604020202020204" pitchFamily="34" charset="0"/>
              </a:rPr>
              <a:t>Katuna</a:t>
            </a:r>
            <a:r>
              <a:rPr lang="en-GB" sz="2300" dirty="0">
                <a:latin typeface="Arial" panose="020B0604020202020204" pitchFamily="34" charset="0"/>
                <a:ea typeface="Calibri" panose="020F0502020204030204" pitchFamily="34" charset="0"/>
                <a:cs typeface="Arial" panose="020B0604020202020204" pitchFamily="34" charset="0"/>
              </a:rPr>
              <a:t>, </a:t>
            </a:r>
            <a:r>
              <a:rPr lang="en-GB" sz="2300" dirty="0" err="1">
                <a:latin typeface="Arial" panose="020B0604020202020204" pitchFamily="34" charset="0"/>
                <a:ea typeface="Calibri" panose="020F0502020204030204" pitchFamily="34" charset="0"/>
                <a:cs typeface="Arial" panose="020B0604020202020204" pitchFamily="34" charset="0"/>
              </a:rPr>
              <a:t>Mpondwe</a:t>
            </a:r>
            <a:r>
              <a:rPr lang="en-GB" sz="2300" dirty="0">
                <a:latin typeface="Arial" panose="020B0604020202020204" pitchFamily="34" charset="0"/>
                <a:ea typeface="Calibri" panose="020F0502020204030204" pitchFamily="34" charset="0"/>
                <a:cs typeface="Arial" panose="020B0604020202020204" pitchFamily="34" charset="0"/>
              </a:rPr>
              <a:t>, Busia, </a:t>
            </a:r>
            <a:r>
              <a:rPr lang="en-GB" sz="2300" dirty="0" err="1" smtClean="0">
                <a:latin typeface="Arial" panose="020B0604020202020204" pitchFamily="34" charset="0"/>
                <a:ea typeface="Calibri" panose="020F0502020204030204" pitchFamily="34" charset="0"/>
                <a:cs typeface="Arial" panose="020B0604020202020204" pitchFamily="34" charset="0"/>
              </a:rPr>
              <a:t>Rwakhakha</a:t>
            </a:r>
            <a:r>
              <a:rPr lang="en-GB" sz="2300" dirty="0" smtClean="0">
                <a:latin typeface="Arial" panose="020B0604020202020204" pitchFamily="34" charset="0"/>
                <a:ea typeface="Calibri" panose="020F0502020204030204" pitchFamily="34" charset="0"/>
                <a:cs typeface="Arial" panose="020B0604020202020204" pitchFamily="34" charset="0"/>
              </a:rPr>
              <a:t> </a:t>
            </a:r>
            <a:r>
              <a:rPr lang="en-GB" sz="2300" dirty="0">
                <a:latin typeface="Arial" panose="020B0604020202020204" pitchFamily="34" charset="0"/>
                <a:ea typeface="Calibri" panose="020F0502020204030204" pitchFamily="34" charset="0"/>
                <a:cs typeface="Arial" panose="020B0604020202020204" pitchFamily="34" charset="0"/>
              </a:rPr>
              <a:t>and </a:t>
            </a:r>
            <a:r>
              <a:rPr lang="en-GB" sz="2300" dirty="0" err="1">
                <a:latin typeface="Arial" panose="020B0604020202020204" pitchFamily="34" charset="0"/>
                <a:ea typeface="Calibri" panose="020F0502020204030204" pitchFamily="34" charset="0"/>
                <a:cs typeface="Arial" panose="020B0604020202020204" pitchFamily="34" charset="0"/>
              </a:rPr>
              <a:t>Oraba</a:t>
            </a: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GB" sz="2300" b="1" dirty="0">
                <a:latin typeface="Arial" panose="020B0604020202020204" pitchFamily="34" charset="0"/>
                <a:ea typeface="Calibri" panose="020F0502020204030204" pitchFamily="34" charset="0"/>
                <a:cs typeface="Arial" panose="020B0604020202020204" pitchFamily="34" charset="0"/>
              </a:rPr>
              <a:t>Access to Secure and Affordable Financial Services. T</a:t>
            </a:r>
            <a:r>
              <a:rPr lang="en-GB" sz="2300" dirty="0">
                <a:latin typeface="Arial" panose="020B0604020202020204" pitchFamily="34" charset="0"/>
                <a:ea typeface="Calibri" panose="020F0502020204030204" pitchFamily="34" charset="0"/>
                <a:cs typeface="Arial" panose="020B0604020202020204" pitchFamily="34" charset="0"/>
              </a:rPr>
              <a:t>hree hundred and seventy (370) SACCOs have been formed and strengthened compared to about seventeen (017) SACCOs in 2014 in the entire </a:t>
            </a:r>
            <a:r>
              <a:rPr lang="en-GB" sz="2300" dirty="0" err="1">
                <a:latin typeface="Arial" panose="020B0604020202020204" pitchFamily="34" charset="0"/>
                <a:ea typeface="Calibri" panose="020F0502020204030204" pitchFamily="34" charset="0"/>
                <a:cs typeface="Arial" panose="020B0604020202020204" pitchFamily="34" charset="0"/>
              </a:rPr>
              <a:t>Kalamoja</a:t>
            </a:r>
            <a:r>
              <a:rPr lang="en-GB" sz="2300" dirty="0">
                <a:latin typeface="Arial" panose="020B0604020202020204" pitchFamily="34" charset="0"/>
                <a:ea typeface="Calibri" panose="020F0502020204030204" pitchFamily="34" charset="0"/>
                <a:cs typeface="Arial" panose="020B0604020202020204" pitchFamily="34" charset="0"/>
              </a:rPr>
              <a:t> sub region. mainly accelerated by implementation of the Parish Development Model (PDM).</a:t>
            </a:r>
          </a:p>
          <a:p>
            <a:pPr marL="342900" indent="-342900" algn="just">
              <a:buFont typeface="Arial" panose="020B0604020202020204" pitchFamily="34" charset="0"/>
              <a:buChar char="•"/>
            </a:pPr>
            <a:endParaRPr lang="en-GB" sz="23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GB" sz="2300" b="1" dirty="0">
                <a:latin typeface="Times New Roman" panose="02020603050405020304" pitchFamily="18" charset="0"/>
                <a:ea typeface="Calibri" panose="020F0502020204030204" pitchFamily="34" charset="0"/>
                <a:cs typeface="Times New Roman" panose="02020603050405020304" pitchFamily="18" charset="0"/>
              </a:rPr>
              <a:t>Regional and cross-border trade has increased over the years </a:t>
            </a:r>
          </a:p>
          <a:p>
            <a:pPr marL="342900" indent="-342900" algn="just">
              <a:buFont typeface="Arial" panose="020B0604020202020204" pitchFamily="34" charset="0"/>
              <a:buChar char="•"/>
            </a:pPr>
            <a:endParaRPr lang="en-UG" sz="2300" b="1"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8FC4FE1-7B67-6510-261F-4295CE96BABF}"/>
              </a:ext>
            </a:extLst>
          </p:cNvPr>
          <p:cNvGraphicFramePr>
            <a:graphicFrameLocks noGrp="1"/>
          </p:cNvGraphicFramePr>
          <p:nvPr>
            <p:extLst>
              <p:ext uri="{D42A27DB-BD31-4B8C-83A1-F6EECF244321}">
                <p14:modId xmlns:p14="http://schemas.microsoft.com/office/powerpoint/2010/main" val="516300790"/>
              </p:ext>
            </p:extLst>
          </p:nvPr>
        </p:nvGraphicFramePr>
        <p:xfrm>
          <a:off x="674914" y="5111118"/>
          <a:ext cx="10842171" cy="1304544"/>
        </p:xfrm>
        <a:graphic>
          <a:graphicData uri="http://schemas.openxmlformats.org/drawingml/2006/table">
            <a:tbl>
              <a:tblPr firstRow="1" firstCol="1" bandRow="1">
                <a:tableStyleId>{5C22544A-7EE6-4342-B048-85BDC9FD1C3A}</a:tableStyleId>
              </a:tblPr>
              <a:tblGrid>
                <a:gridCol w="3776001">
                  <a:extLst>
                    <a:ext uri="{9D8B030D-6E8A-4147-A177-3AD203B41FA5}">
                      <a16:colId xmlns:a16="http://schemas.microsoft.com/office/drawing/2014/main" val="3101613115"/>
                    </a:ext>
                  </a:extLst>
                </a:gridCol>
                <a:gridCol w="1177695">
                  <a:extLst>
                    <a:ext uri="{9D8B030D-6E8A-4147-A177-3AD203B41FA5}">
                      <a16:colId xmlns:a16="http://schemas.microsoft.com/office/drawing/2014/main" val="3591581454"/>
                    </a:ext>
                  </a:extLst>
                </a:gridCol>
                <a:gridCol w="1177695">
                  <a:extLst>
                    <a:ext uri="{9D8B030D-6E8A-4147-A177-3AD203B41FA5}">
                      <a16:colId xmlns:a16="http://schemas.microsoft.com/office/drawing/2014/main" val="2657612437"/>
                    </a:ext>
                  </a:extLst>
                </a:gridCol>
                <a:gridCol w="1177695">
                  <a:extLst>
                    <a:ext uri="{9D8B030D-6E8A-4147-A177-3AD203B41FA5}">
                      <a16:colId xmlns:a16="http://schemas.microsoft.com/office/drawing/2014/main" val="683681547"/>
                    </a:ext>
                  </a:extLst>
                </a:gridCol>
                <a:gridCol w="1177695">
                  <a:extLst>
                    <a:ext uri="{9D8B030D-6E8A-4147-A177-3AD203B41FA5}">
                      <a16:colId xmlns:a16="http://schemas.microsoft.com/office/drawing/2014/main" val="1512836692"/>
                    </a:ext>
                  </a:extLst>
                </a:gridCol>
                <a:gridCol w="1177695">
                  <a:extLst>
                    <a:ext uri="{9D8B030D-6E8A-4147-A177-3AD203B41FA5}">
                      <a16:colId xmlns:a16="http://schemas.microsoft.com/office/drawing/2014/main" val="3573349659"/>
                    </a:ext>
                  </a:extLst>
                </a:gridCol>
                <a:gridCol w="1177695">
                  <a:extLst>
                    <a:ext uri="{9D8B030D-6E8A-4147-A177-3AD203B41FA5}">
                      <a16:colId xmlns:a16="http://schemas.microsoft.com/office/drawing/2014/main" val="2164999240"/>
                    </a:ext>
                  </a:extLst>
                </a:gridCol>
              </a:tblGrid>
              <a:tr h="170180">
                <a:tc>
                  <a:txBody>
                    <a:bodyPr/>
                    <a:lstStyle/>
                    <a:p>
                      <a:pPr marL="85090"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Financial</a:t>
                      </a:r>
                      <a:r>
                        <a:rPr lang="en-UG"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Year</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2013/14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2014/15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2015/16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2016/17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2017/18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2018/19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72464129"/>
                  </a:ext>
                </a:extLst>
              </a:tr>
              <a:tr h="276225">
                <a:tc>
                  <a:txBody>
                    <a:bodyPr/>
                    <a:lstStyle/>
                    <a:p>
                      <a:pPr marL="85090"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Exports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907</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1,035</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959</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1,063</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1,271</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1,165</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9789462"/>
                  </a:ext>
                </a:extLst>
              </a:tr>
              <a:tr h="276225">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Imports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671</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677</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678</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747</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800</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11</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19181117"/>
                  </a:ext>
                </a:extLst>
              </a:tr>
              <a:tr h="149860">
                <a:tc>
                  <a:txBody>
                    <a:bodyPr/>
                    <a:lstStyle/>
                    <a:p>
                      <a:pPr marL="85090"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Merchandise Trade Balance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236</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358</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281</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a:effectLst/>
                          <a:latin typeface="Times New Roman" panose="02020603050405020304" pitchFamily="18" charset="0"/>
                          <a:cs typeface="Times New Roman" panose="02020603050405020304" pitchFamily="18" charset="0"/>
                        </a:rPr>
                        <a:t>316</a:t>
                      </a:r>
                      <a:r>
                        <a:rPr lang="en-UG" sz="2000">
                          <a:effectLst/>
                          <a:latin typeface="Times New Roman" panose="02020603050405020304" pitchFamily="18" charset="0"/>
                          <a:cs typeface="Times New Roman" panose="02020603050405020304" pitchFamily="18" charset="0"/>
                        </a:rPr>
                        <a:t>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471</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r" fontAlgn="base">
                        <a:lnSpc>
                          <a:spcPct val="107000"/>
                        </a:lnSpc>
                        <a:spcAft>
                          <a:spcPts val="800"/>
                        </a:spcAft>
                      </a:pPr>
                      <a:r>
                        <a:rPr lang="en-US" sz="2000" dirty="0">
                          <a:effectLst/>
                          <a:latin typeface="Times New Roman" panose="02020603050405020304" pitchFamily="18" charset="0"/>
                          <a:cs typeface="Times New Roman" panose="02020603050405020304" pitchFamily="18" charset="0"/>
                        </a:rPr>
                        <a:t>1,154</a:t>
                      </a:r>
                      <a:r>
                        <a:rPr lang="en-UG" sz="2000" dirty="0">
                          <a:effectLst/>
                          <a:latin typeface="Times New Roman" panose="02020603050405020304" pitchFamily="18" charset="0"/>
                          <a:cs typeface="Times New Roman" panose="02020603050405020304" pitchFamily="18" charset="0"/>
                        </a:rPr>
                        <a:t>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4162351"/>
                  </a:ext>
                </a:extLst>
              </a:tr>
            </a:tbl>
          </a:graphicData>
        </a:graphic>
      </p:graphicFrame>
    </p:spTree>
    <p:extLst>
      <p:ext uri="{BB962C8B-B14F-4D97-AF65-F5344CB8AC3E}">
        <p14:creationId xmlns:p14="http://schemas.microsoft.com/office/powerpoint/2010/main" val="140335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3: Enhance Production and Livelihood Diversification</a:t>
            </a:r>
          </a:p>
        </p:txBody>
      </p:sp>
      <p:graphicFrame>
        <p:nvGraphicFramePr>
          <p:cNvPr id="3" name="Table 2">
            <a:extLst>
              <a:ext uri="{FF2B5EF4-FFF2-40B4-BE49-F238E27FC236}">
                <a16:creationId xmlns:a16="http://schemas.microsoft.com/office/drawing/2014/main" id="{F3CC6556-2ABC-01B0-B828-16249311E23D}"/>
              </a:ext>
            </a:extLst>
          </p:cNvPr>
          <p:cNvGraphicFramePr>
            <a:graphicFrameLocks noGrp="1"/>
          </p:cNvGraphicFramePr>
          <p:nvPr>
            <p:extLst>
              <p:ext uri="{D42A27DB-BD31-4B8C-83A1-F6EECF244321}">
                <p14:modId xmlns:p14="http://schemas.microsoft.com/office/powerpoint/2010/main" val="2604449522"/>
              </p:ext>
            </p:extLst>
          </p:nvPr>
        </p:nvGraphicFramePr>
        <p:xfrm>
          <a:off x="126609" y="2166333"/>
          <a:ext cx="11901267" cy="2982442"/>
        </p:xfrm>
        <a:graphic>
          <a:graphicData uri="http://schemas.openxmlformats.org/drawingml/2006/table">
            <a:tbl>
              <a:tblPr firstRow="1" firstCol="1" bandRow="1">
                <a:tableStyleId>{5C22544A-7EE6-4342-B048-85BDC9FD1C3A}</a:tableStyleId>
              </a:tblPr>
              <a:tblGrid>
                <a:gridCol w="771357">
                  <a:extLst>
                    <a:ext uri="{9D8B030D-6E8A-4147-A177-3AD203B41FA5}">
                      <a16:colId xmlns:a16="http://schemas.microsoft.com/office/drawing/2014/main" val="2058672559"/>
                    </a:ext>
                  </a:extLst>
                </a:gridCol>
                <a:gridCol w="5042217">
                  <a:extLst>
                    <a:ext uri="{9D8B030D-6E8A-4147-A177-3AD203B41FA5}">
                      <a16:colId xmlns:a16="http://schemas.microsoft.com/office/drawing/2014/main" val="2101165362"/>
                    </a:ext>
                  </a:extLst>
                </a:gridCol>
                <a:gridCol w="3449310">
                  <a:extLst>
                    <a:ext uri="{9D8B030D-6E8A-4147-A177-3AD203B41FA5}">
                      <a16:colId xmlns:a16="http://schemas.microsoft.com/office/drawing/2014/main" val="3671432553"/>
                    </a:ext>
                  </a:extLst>
                </a:gridCol>
                <a:gridCol w="2638383">
                  <a:extLst>
                    <a:ext uri="{9D8B030D-6E8A-4147-A177-3AD203B41FA5}">
                      <a16:colId xmlns:a16="http://schemas.microsoft.com/office/drawing/2014/main" val="1844852314"/>
                    </a:ext>
                  </a:extLst>
                </a:gridCol>
              </a:tblGrid>
              <a:tr h="51422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No</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Title of Project</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000" dirty="0">
                          <a:effectLst/>
                          <a:latin typeface="Times New Roman" panose="02020603050405020304" pitchFamily="18" charset="0"/>
                          <a:cs typeface="Times New Roman" panose="02020603050405020304" pitchFamily="18" charset="0"/>
                        </a:rPr>
                        <a:t>Project Duration</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Budget UGX – (Bns)</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3094401"/>
                  </a:ext>
                </a:extLst>
              </a:tr>
              <a:tr h="1234107">
                <a:tc>
                  <a:txBody>
                    <a:bodyPr/>
                    <a:lstStyle/>
                    <a:p>
                      <a:pPr>
                        <a:lnSpc>
                          <a:spcPct val="107000"/>
                        </a:lnSpc>
                        <a:spcAft>
                          <a:spcPts val="800"/>
                        </a:spcAft>
                      </a:pPr>
                      <a:r>
                        <a:rPr lang="en-GB" sz="2800">
                          <a:effectLst/>
                          <a:latin typeface="Times New Roman" panose="02020603050405020304" pitchFamily="18" charset="0"/>
                          <a:cs typeface="Times New Roman" panose="02020603050405020304" pitchFamily="18" charset="0"/>
                        </a:rPr>
                        <a:t>1</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Regional Pastoral Livelihood Improvement Project</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latin typeface="Times New Roman" panose="02020603050405020304" pitchFamily="18" charset="0"/>
                          <a:cs typeface="Times New Roman" panose="02020603050405020304" pitchFamily="18" charset="0"/>
                        </a:rPr>
                        <a:t>July 2015 – June 2021</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400" dirty="0">
                          <a:effectLst/>
                          <a:latin typeface="Times New Roman" panose="02020603050405020304" pitchFamily="18" charset="0"/>
                          <a:cs typeface="Times New Roman" panose="02020603050405020304" pitchFamily="18" charset="0"/>
                        </a:rPr>
                        <a:t>120</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54678"/>
                  </a:ext>
                </a:extLst>
              </a:tr>
              <a:tr h="1234107">
                <a:tc>
                  <a:txBody>
                    <a:bodyPr/>
                    <a:lstStyle/>
                    <a:p>
                      <a:pPr>
                        <a:lnSpc>
                          <a:spcPct val="107000"/>
                        </a:lnSpc>
                        <a:spcAft>
                          <a:spcPts val="800"/>
                        </a:spcAft>
                      </a:pPr>
                      <a:r>
                        <a:rPr lang="en-GB" sz="2800">
                          <a:effectLst/>
                          <a:latin typeface="Times New Roman" panose="02020603050405020304" pitchFamily="18" charset="0"/>
                          <a:cs typeface="Times New Roman" panose="02020603050405020304" pitchFamily="18" charset="0"/>
                        </a:rPr>
                        <a:t>2</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Support to Sustainable Fisheries Development Project</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2400" dirty="0">
                          <a:effectLst/>
                          <a:latin typeface="Times New Roman" panose="02020603050405020304" pitchFamily="18" charset="0"/>
                          <a:cs typeface="Times New Roman" panose="02020603050405020304" pitchFamily="18" charset="0"/>
                        </a:rPr>
                        <a:t>July 2015 – June 2022</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400" dirty="0">
                          <a:effectLst/>
                          <a:latin typeface="Times New Roman" panose="02020603050405020304" pitchFamily="18" charset="0"/>
                          <a:cs typeface="Times New Roman" panose="02020603050405020304" pitchFamily="18" charset="0"/>
                        </a:rPr>
                        <a:t>49.70</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51679"/>
                  </a:ext>
                </a:extLst>
              </a:tr>
            </a:tbl>
          </a:graphicData>
        </a:graphic>
      </p:graphicFrame>
      <p:sp>
        <p:nvSpPr>
          <p:cNvPr id="7" name="TextBox 6">
            <a:extLst>
              <a:ext uri="{FF2B5EF4-FFF2-40B4-BE49-F238E27FC236}">
                <a16:creationId xmlns:a16="http://schemas.microsoft.com/office/drawing/2014/main" id="{7B14C7E6-45D5-37A1-2C89-8A5FC4C61DE2}"/>
              </a:ext>
            </a:extLst>
          </p:cNvPr>
          <p:cNvSpPr txBox="1"/>
          <p:nvPr/>
        </p:nvSpPr>
        <p:spPr>
          <a:xfrm>
            <a:off x="435431" y="1491562"/>
            <a:ext cx="10112828" cy="523220"/>
          </a:xfrm>
          <a:prstGeom prst="rect">
            <a:avLst/>
          </a:prstGeom>
          <a:noFill/>
        </p:spPr>
        <p:txBody>
          <a:bodyPr wrap="square">
            <a:spAutoFit/>
          </a:bodyPr>
          <a:lstStyle/>
          <a:p>
            <a:r>
              <a:rPr lang="en-GB" sz="2800" dirty="0">
                <a:effectLst/>
                <a:latin typeface="Arial" panose="020B0604020202020204" pitchFamily="34" charset="0"/>
                <a:ea typeface="Times New Roman" panose="02020603050405020304" pitchFamily="18" charset="0"/>
                <a:cs typeface="Arial" panose="020B0604020202020204" pitchFamily="34" charset="0"/>
              </a:rPr>
              <a:t>Major Projects implemented with budget utilisation</a:t>
            </a:r>
            <a:endParaRPr lang="en-U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46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3: Enhance Production and Livelihood Diversification</a:t>
            </a:r>
          </a:p>
        </p:txBody>
      </p:sp>
      <p:graphicFrame>
        <p:nvGraphicFramePr>
          <p:cNvPr id="4" name="Chart 3">
            <a:extLst>
              <a:ext uri="{FF2B5EF4-FFF2-40B4-BE49-F238E27FC236}">
                <a16:creationId xmlns:a16="http://schemas.microsoft.com/office/drawing/2014/main" id="{A2826A73-45BF-447B-DCBB-C0502933412E}"/>
              </a:ext>
            </a:extLst>
          </p:cNvPr>
          <p:cNvGraphicFramePr/>
          <p:nvPr>
            <p:extLst>
              <p:ext uri="{D42A27DB-BD31-4B8C-83A1-F6EECF244321}">
                <p14:modId xmlns:p14="http://schemas.microsoft.com/office/powerpoint/2010/main" val="3425846075"/>
              </p:ext>
            </p:extLst>
          </p:nvPr>
        </p:nvGraphicFramePr>
        <p:xfrm>
          <a:off x="6455229" y="1728941"/>
          <a:ext cx="5192483" cy="407314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3222480-C118-FE7D-CC98-1C47F5E86FBA}"/>
              </a:ext>
            </a:extLst>
          </p:cNvPr>
          <p:cNvSpPr txBox="1"/>
          <p:nvPr/>
        </p:nvSpPr>
        <p:spPr>
          <a:xfrm>
            <a:off x="435431" y="1609198"/>
            <a:ext cx="5840186" cy="4832092"/>
          </a:xfrm>
          <a:prstGeom prst="rect">
            <a:avLst/>
          </a:prstGeom>
          <a:noFill/>
        </p:spPr>
        <p:txBody>
          <a:bodyPr wrap="square">
            <a:spAutoFit/>
          </a:bodyPr>
          <a:lstStyle/>
          <a:p>
            <a:pPr marL="342900" indent="-342900" algn="just">
              <a:buFont typeface="Arial" panose="020B0604020202020204" pitchFamily="34" charset="0"/>
              <a:buChar char="•"/>
            </a:pPr>
            <a:r>
              <a:rPr lang="en-GB" sz="2200" b="1" dirty="0">
                <a:effectLst/>
                <a:latin typeface="Arial" panose="020B0604020202020204" pitchFamily="34" charset="0"/>
                <a:ea typeface="Times New Roman" panose="02020603050405020304" pitchFamily="18" charset="0"/>
                <a:cs typeface="Arial" panose="020B0604020202020204" pitchFamily="34" charset="0"/>
              </a:rPr>
              <a:t>Bio-physical health of water bodies.</a:t>
            </a:r>
            <a:r>
              <a:rPr lang="en-GB" sz="2200" dirty="0">
                <a:effectLst/>
                <a:latin typeface="Arial" panose="020B0604020202020204" pitchFamily="34" charset="0"/>
                <a:ea typeface="Times New Roman" panose="02020603050405020304" pitchFamily="18" charset="0"/>
                <a:cs typeface="Arial" panose="020B0604020202020204" pitchFamily="34" charset="0"/>
              </a:rPr>
              <a:t> To eliminate illegal fishing, the Government </a:t>
            </a:r>
            <a:r>
              <a:rPr lang="en-GB" sz="2200" dirty="0">
                <a:latin typeface="Arial" panose="020B0604020202020204" pitchFamily="34" charset="0"/>
                <a:cs typeface="Arial" panose="020B0604020202020204" pitchFamily="34" charset="0"/>
              </a:rPr>
              <a:t>put in place the Fisheries Protection Unit (FPU). This resulted into significant increase in the fish volume up-to FY2018/2019.</a:t>
            </a:r>
          </a:p>
          <a:p>
            <a:pPr marL="342900" indent="-342900" algn="just">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200" dirty="0">
                <a:latin typeface="Arial" panose="020B0604020202020204" pitchFamily="34" charset="0"/>
                <a:cs typeface="Arial" panose="020B0604020202020204" pitchFamily="34" charset="0"/>
              </a:rPr>
              <a:t>Sharp decline of 20.6% of fish volumes realised in FY2019/20 to-date.</a:t>
            </a:r>
          </a:p>
          <a:p>
            <a:pPr marL="342900" indent="-342900" algn="just">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200" b="1" dirty="0">
                <a:latin typeface="Arial" panose="020B0604020202020204" pitchFamily="34" charset="0"/>
                <a:cs typeface="Arial" panose="020B0604020202020204" pitchFamily="34" charset="0"/>
              </a:rPr>
              <a:t>Reason. </a:t>
            </a:r>
            <a:r>
              <a:rPr lang="en-GB" sz="2200" dirty="0">
                <a:latin typeface="Arial" panose="020B0604020202020204" pitchFamily="34" charset="0"/>
                <a:cs typeface="Arial" panose="020B0604020202020204" pitchFamily="34" charset="0"/>
              </a:rPr>
              <a:t>This was triggered by the reduction in the fish resource arising out of over fishing, smuggling, syndicated corruption and political interference</a:t>
            </a:r>
            <a:endParaRPr lang="en-UG"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91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1"/>
            <a:ext cx="10112828" cy="526503"/>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600" b="1" dirty="0"/>
              <a:t>PIA 4: Disaster Risk Management, Preparedness and Effective Response</a:t>
            </a:r>
          </a:p>
        </p:txBody>
      </p:sp>
      <p:graphicFrame>
        <p:nvGraphicFramePr>
          <p:cNvPr id="3" name="Table 2">
            <a:extLst>
              <a:ext uri="{FF2B5EF4-FFF2-40B4-BE49-F238E27FC236}">
                <a16:creationId xmlns:a16="http://schemas.microsoft.com/office/drawing/2014/main" id="{3EDCBF70-4092-3CEF-826A-F6AD59AD6440}"/>
              </a:ext>
            </a:extLst>
          </p:cNvPr>
          <p:cNvGraphicFramePr>
            <a:graphicFrameLocks noGrp="1"/>
          </p:cNvGraphicFramePr>
          <p:nvPr>
            <p:extLst>
              <p:ext uri="{D42A27DB-BD31-4B8C-83A1-F6EECF244321}">
                <p14:modId xmlns:p14="http://schemas.microsoft.com/office/powerpoint/2010/main" val="503949900"/>
              </p:ext>
            </p:extLst>
          </p:nvPr>
        </p:nvGraphicFramePr>
        <p:xfrm>
          <a:off x="435431" y="1944732"/>
          <a:ext cx="11310256" cy="2641601"/>
        </p:xfrm>
        <a:graphic>
          <a:graphicData uri="http://schemas.openxmlformats.org/drawingml/2006/table">
            <a:tbl>
              <a:tblPr firstRow="1" firstCol="1" bandRow="1">
                <a:tableStyleId>{5C22544A-7EE6-4342-B048-85BDC9FD1C3A}</a:tableStyleId>
              </a:tblPr>
              <a:tblGrid>
                <a:gridCol w="741953">
                  <a:extLst>
                    <a:ext uri="{9D8B030D-6E8A-4147-A177-3AD203B41FA5}">
                      <a16:colId xmlns:a16="http://schemas.microsoft.com/office/drawing/2014/main" val="1487483838"/>
                    </a:ext>
                  </a:extLst>
                </a:gridCol>
                <a:gridCol w="6328318">
                  <a:extLst>
                    <a:ext uri="{9D8B030D-6E8A-4147-A177-3AD203B41FA5}">
                      <a16:colId xmlns:a16="http://schemas.microsoft.com/office/drawing/2014/main" val="4110559907"/>
                    </a:ext>
                  </a:extLst>
                </a:gridCol>
                <a:gridCol w="2231571">
                  <a:extLst>
                    <a:ext uri="{9D8B030D-6E8A-4147-A177-3AD203B41FA5}">
                      <a16:colId xmlns:a16="http://schemas.microsoft.com/office/drawing/2014/main" val="1235237647"/>
                    </a:ext>
                  </a:extLst>
                </a:gridCol>
                <a:gridCol w="2008414">
                  <a:extLst>
                    <a:ext uri="{9D8B030D-6E8A-4147-A177-3AD203B41FA5}">
                      <a16:colId xmlns:a16="http://schemas.microsoft.com/office/drawing/2014/main" val="1792630338"/>
                    </a:ext>
                  </a:extLst>
                </a:gridCol>
              </a:tblGrid>
              <a:tr h="0">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No</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latin typeface="Times New Roman" panose="02020603050405020304" pitchFamily="18" charset="0"/>
                          <a:cs typeface="Times New Roman" panose="02020603050405020304" pitchFamily="18" charset="0"/>
                        </a:rPr>
                        <a:t>Title of Project</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Project duration</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Budget UGX (Bn) </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501249"/>
                  </a:ext>
                </a:extLst>
              </a:tr>
              <a:tr h="0">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1</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kern="1200" dirty="0">
                          <a:solidFill>
                            <a:schemeClr val="dk1"/>
                          </a:solidFill>
                          <a:effectLst/>
                          <a:latin typeface="Times New Roman" panose="02020603050405020304" pitchFamily="18" charset="0"/>
                          <a:ea typeface="+mn-ea"/>
                          <a:cs typeface="Times New Roman" panose="02020603050405020304" pitchFamily="18" charset="0"/>
                        </a:rPr>
                        <a:t>Strengthening Community Resilience to Climate Change and Disaster Risk</a:t>
                      </a:r>
                      <a:endParaRPr lang="en-UG"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July 2016 – June 2020</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a:effectLst/>
                          <a:latin typeface="Times New Roman" panose="02020603050405020304" pitchFamily="18" charset="0"/>
                          <a:cs typeface="Times New Roman" panose="02020603050405020304" pitchFamily="18" charset="0"/>
                        </a:rPr>
                        <a:t>12.129</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2502689"/>
                  </a:ext>
                </a:extLst>
              </a:tr>
              <a:tr h="0">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2</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Humanitarian Assistance</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latin typeface="Times New Roman" panose="02020603050405020304" pitchFamily="18" charset="0"/>
                          <a:cs typeface="Times New Roman" panose="02020603050405020304" pitchFamily="18" charset="0"/>
                        </a:rPr>
                        <a:t>July </a:t>
                      </a:r>
                      <a:r>
                        <a:rPr lang="en-GB" sz="1800" dirty="0" smtClean="0">
                          <a:effectLst/>
                          <a:latin typeface="Times New Roman" panose="02020603050405020304" pitchFamily="18" charset="0"/>
                          <a:cs typeface="Times New Roman" panose="02020603050405020304" pitchFamily="18" charset="0"/>
                        </a:rPr>
                        <a:t>2016 </a:t>
                      </a:r>
                      <a:r>
                        <a:rPr lang="en-GB" sz="1800" dirty="0">
                          <a:effectLst/>
                          <a:latin typeface="Times New Roman" panose="02020603050405020304" pitchFamily="18" charset="0"/>
                          <a:cs typeface="Times New Roman" panose="02020603050405020304" pitchFamily="18" charset="0"/>
                        </a:rPr>
                        <a:t>– June </a:t>
                      </a:r>
                      <a:r>
                        <a:rPr lang="en-GB" sz="1800" dirty="0" smtClean="0">
                          <a:effectLst/>
                          <a:latin typeface="Times New Roman" panose="02020603050405020304" pitchFamily="18" charset="0"/>
                          <a:cs typeface="Times New Roman" panose="02020603050405020304" pitchFamily="18" charset="0"/>
                        </a:rPr>
                        <a:t>2023</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smtClean="0">
                          <a:effectLst/>
                          <a:latin typeface="Times New Roman" panose="02020603050405020304" pitchFamily="18" charset="0"/>
                          <a:cs typeface="Times New Roman" panose="02020603050405020304" pitchFamily="18" charset="0"/>
                        </a:rPr>
                        <a:t>18.972</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8753288"/>
                  </a:ext>
                </a:extLst>
              </a:tr>
              <a:tr h="0">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3</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Resettlement of Landless Persons and Disaster Victims</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latin typeface="Times New Roman" panose="02020603050405020304" pitchFamily="18" charset="0"/>
                          <a:cs typeface="Times New Roman" panose="02020603050405020304" pitchFamily="18" charset="0"/>
                        </a:rPr>
                        <a:t>July </a:t>
                      </a:r>
                      <a:r>
                        <a:rPr lang="en-GB" sz="1800" dirty="0" smtClean="0">
                          <a:effectLst/>
                          <a:latin typeface="Times New Roman" panose="02020603050405020304" pitchFamily="18" charset="0"/>
                          <a:cs typeface="Times New Roman" panose="02020603050405020304" pitchFamily="18" charset="0"/>
                        </a:rPr>
                        <a:t>2015– </a:t>
                      </a:r>
                      <a:r>
                        <a:rPr lang="en-GB" sz="1800" dirty="0">
                          <a:effectLst/>
                          <a:latin typeface="Times New Roman" panose="02020603050405020304" pitchFamily="18" charset="0"/>
                          <a:cs typeface="Times New Roman" panose="02020603050405020304" pitchFamily="18" charset="0"/>
                        </a:rPr>
                        <a:t>June </a:t>
                      </a:r>
                      <a:r>
                        <a:rPr lang="en-GB" sz="1800" dirty="0" smtClean="0">
                          <a:effectLst/>
                          <a:latin typeface="Times New Roman" panose="02020603050405020304" pitchFamily="18" charset="0"/>
                          <a:cs typeface="Times New Roman" panose="02020603050405020304" pitchFamily="18" charset="0"/>
                        </a:rPr>
                        <a:t>2023</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smtClean="0">
                          <a:effectLst/>
                          <a:latin typeface="Times New Roman" panose="02020603050405020304" pitchFamily="18" charset="0"/>
                          <a:cs typeface="Times New Roman" panose="02020603050405020304" pitchFamily="18" charset="0"/>
                        </a:rPr>
                        <a:t>30.00</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4995376"/>
                  </a:ext>
                </a:extLst>
              </a:tr>
              <a:tr h="0">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4</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Support to Refugee Settlement</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a:effectLst/>
                          <a:latin typeface="Times New Roman" panose="02020603050405020304" pitchFamily="18" charset="0"/>
                          <a:cs typeface="Times New Roman" panose="02020603050405020304" pitchFamily="18" charset="0"/>
                        </a:rPr>
                        <a:t>July 2014 – June 2021</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1800" dirty="0">
                          <a:effectLst/>
                          <a:latin typeface="Times New Roman" panose="02020603050405020304" pitchFamily="18" charset="0"/>
                          <a:cs typeface="Times New Roman" panose="02020603050405020304" pitchFamily="18" charset="0"/>
                        </a:rPr>
                        <a:t>0.915</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922482"/>
                  </a:ext>
                </a:extLst>
              </a:tr>
            </a:tbl>
          </a:graphicData>
        </a:graphic>
      </p:graphicFrame>
      <p:sp>
        <p:nvSpPr>
          <p:cNvPr id="7" name="TextBox 6">
            <a:extLst>
              <a:ext uri="{FF2B5EF4-FFF2-40B4-BE49-F238E27FC236}">
                <a16:creationId xmlns:a16="http://schemas.microsoft.com/office/drawing/2014/main" id="{83434760-FD7A-294E-4B72-873CB3C76A35}"/>
              </a:ext>
            </a:extLst>
          </p:cNvPr>
          <p:cNvSpPr txBox="1"/>
          <p:nvPr/>
        </p:nvSpPr>
        <p:spPr>
          <a:xfrm>
            <a:off x="435431" y="1570655"/>
            <a:ext cx="6112328" cy="374077"/>
          </a:xfrm>
          <a:prstGeom prst="rect">
            <a:avLst/>
          </a:prstGeom>
          <a:noFill/>
        </p:spPr>
        <p:txBody>
          <a:bodyPr wrap="square">
            <a:spAutoFit/>
          </a:bodyPr>
          <a:lstStyle/>
          <a:p>
            <a:pPr>
              <a:lnSpc>
                <a:spcPct val="107000"/>
              </a:lnSpc>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 </a:t>
            </a:r>
            <a:endParaRPr lang="en-UG"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ABAEB50-17D6-760F-3DC2-CBAB623BE037}"/>
              </a:ext>
            </a:extLst>
          </p:cNvPr>
          <p:cNvSpPr txBox="1"/>
          <p:nvPr/>
        </p:nvSpPr>
        <p:spPr>
          <a:xfrm>
            <a:off x="345621" y="4583671"/>
            <a:ext cx="11400066" cy="1938992"/>
          </a:xfrm>
          <a:prstGeom prst="rect">
            <a:avLst/>
          </a:prstGeom>
          <a:noFill/>
        </p:spPr>
        <p:txBody>
          <a:bodyPr wrap="square">
            <a:spAutoFit/>
          </a:bodyPr>
          <a:lstStyle/>
          <a:p>
            <a:pPr algn="just"/>
            <a:r>
              <a:rPr lang="en-GB" sz="2000" b="1" dirty="0">
                <a:effectLst/>
                <a:latin typeface="Arial" panose="020B0604020202020204" pitchFamily="34" charset="0"/>
                <a:ea typeface="Calibri" panose="020F0502020204030204" pitchFamily="34" charset="0"/>
                <a:cs typeface="Arial" panose="020B0604020202020204" pitchFamily="34" charset="0"/>
              </a:rPr>
              <a:t>District Contingency Planning. </a:t>
            </a:r>
            <a:r>
              <a:rPr lang="en-GB" sz="2000" dirty="0">
                <a:effectLst/>
                <a:latin typeface="Arial" panose="020B0604020202020204" pitchFamily="34" charset="0"/>
                <a:ea typeface="Calibri" panose="020F0502020204030204" pitchFamily="34" charset="0"/>
                <a:cs typeface="Arial" panose="020B0604020202020204" pitchFamily="34" charset="0"/>
              </a:rPr>
              <a:t>As of September 2023, a total of 47 districts have District Disaster Contingency Plans (DCP) and 15 out of the 47 developed their DCPs in the year 2023</a:t>
            </a:r>
            <a:r>
              <a:rPr lang="en-GB" sz="2000" b="1" dirty="0">
                <a:effectLst/>
                <a:latin typeface="Arial" panose="020B0604020202020204" pitchFamily="34" charset="0"/>
                <a:ea typeface="Calibri" panose="020F0502020204030204" pitchFamily="34" charset="0"/>
                <a:cs typeface="Arial" panose="020B0604020202020204" pitchFamily="34" charset="0"/>
              </a:rPr>
              <a:t> </a:t>
            </a:r>
          </a:p>
          <a:p>
            <a:pPr algn="just"/>
            <a:endParaRPr lang="en-GB" sz="2000" b="1" dirty="0">
              <a:latin typeface="Arial" panose="020B0604020202020204" pitchFamily="34" charset="0"/>
              <a:ea typeface="Calibri" panose="020F0502020204030204" pitchFamily="34" charset="0"/>
              <a:cs typeface="Arial" panose="020B0604020202020204" pitchFamily="34" charset="0"/>
            </a:endParaRPr>
          </a:p>
          <a:p>
            <a:pPr algn="just"/>
            <a:r>
              <a:rPr lang="en-GB" sz="2000" dirty="0">
                <a:latin typeface="Arial" panose="020B0604020202020204" pitchFamily="34" charset="0"/>
                <a:ea typeface="Calibri" panose="020F0502020204030204" pitchFamily="34" charset="0"/>
                <a:cs typeface="Arial" panose="020B0604020202020204" pitchFamily="34" charset="0"/>
              </a:rPr>
              <a:t>Office of the Prime Minister has also developed a Preparedness and Contingency Plan for El Nino rains following the confirmation of El Nino conditions over the country in the rainfall period of September to December 2023</a:t>
            </a:r>
            <a:endParaRPr lang="en-UG"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1"/>
            <a:ext cx="10112828" cy="526503"/>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600" b="1" dirty="0"/>
              <a:t>PIA 4: Disaster Risk Management, Preparedness and Effective Response</a:t>
            </a:r>
          </a:p>
        </p:txBody>
      </p:sp>
      <p:sp>
        <p:nvSpPr>
          <p:cNvPr id="8" name="TextBox 7">
            <a:extLst>
              <a:ext uri="{FF2B5EF4-FFF2-40B4-BE49-F238E27FC236}">
                <a16:creationId xmlns:a16="http://schemas.microsoft.com/office/drawing/2014/main" id="{87FBCE8D-C5DB-BD7B-BA8F-4F963E4B5A07}"/>
              </a:ext>
            </a:extLst>
          </p:cNvPr>
          <p:cNvSpPr txBox="1"/>
          <p:nvPr/>
        </p:nvSpPr>
        <p:spPr>
          <a:xfrm>
            <a:off x="345620" y="1674164"/>
            <a:ext cx="11541579" cy="4170372"/>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GB" sz="2400" dirty="0">
                <a:latin typeface="Arial" panose="020B0604020202020204" pitchFamily="34" charset="0"/>
                <a:ea typeface="Calibri" panose="020F0502020204030204" pitchFamily="34" charset="0"/>
                <a:cs typeface="Arial" panose="020B0604020202020204" pitchFamily="34" charset="0"/>
              </a:rPr>
              <a:t>The Health Sector also has </a:t>
            </a:r>
            <a:r>
              <a:rPr lang="en-GB" sz="2400" b="1" dirty="0">
                <a:latin typeface="Arial" panose="020B0604020202020204" pitchFamily="34" charset="0"/>
                <a:ea typeface="Calibri" panose="020F0502020204030204" pitchFamily="34" charset="0"/>
                <a:cs typeface="Arial" panose="020B0604020202020204" pitchFamily="34" charset="0"/>
              </a:rPr>
              <a:t>Sector multi-hazard Contingency and preparedness Plans </a:t>
            </a:r>
            <a:r>
              <a:rPr lang="en-GB" sz="2400" dirty="0">
                <a:latin typeface="Arial" panose="020B0604020202020204" pitchFamily="34" charset="0"/>
                <a:ea typeface="Calibri" panose="020F0502020204030204" pitchFamily="34" charset="0"/>
                <a:cs typeface="Arial" panose="020B0604020202020204" pitchFamily="34" charset="0"/>
              </a:rPr>
              <a:t>for various hazards which have potential to become public health emergencies, namely; cholera, malaria, anthrax, and yellow fever.</a:t>
            </a:r>
          </a:p>
          <a:p>
            <a:pPr marL="342900" indent="-342900" algn="just">
              <a:spcBef>
                <a:spcPts val="600"/>
              </a:spcBef>
              <a:spcAft>
                <a:spcPts val="600"/>
              </a:spcAft>
              <a:buFont typeface="Arial" panose="020B0604020202020204" pitchFamily="34" charset="0"/>
              <a:buChar char="•"/>
            </a:pPr>
            <a:r>
              <a:rPr lang="en-GB" sz="2400" b="1" dirty="0">
                <a:latin typeface="Arial" panose="020B0604020202020204" pitchFamily="34" charset="0"/>
                <a:ea typeface="Calibri" panose="020F0502020204030204" pitchFamily="34" charset="0"/>
                <a:cs typeface="Arial" panose="020B0604020202020204" pitchFamily="34" charset="0"/>
              </a:rPr>
              <a:t>Disaster Risk Management Plan, 2022</a:t>
            </a:r>
            <a:r>
              <a:rPr lang="en-GB" sz="2400" b="1" dirty="0">
                <a:effectLst/>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Uganda developed a National Disaster Risk Management Plan, 2022, whose vision is “a disaster-resilient Uganda capable to anticipate, prepare for and coping with all disaster risks.</a:t>
            </a:r>
          </a:p>
          <a:p>
            <a:pPr marL="342900" indent="-342900" algn="just">
              <a:spcBef>
                <a:spcPts val="600"/>
              </a:spcBef>
              <a:spcAft>
                <a:spcPts val="600"/>
              </a:spcAft>
              <a:buFont typeface="Arial" panose="020B0604020202020204" pitchFamily="34" charset="0"/>
              <a:buChar char="•"/>
            </a:pPr>
            <a:r>
              <a:rPr lang="en-GB" sz="2400" b="1" dirty="0">
                <a:latin typeface="Arial" panose="020B0604020202020204" pitchFamily="34" charset="0"/>
                <a:ea typeface="Calibri" panose="020F0502020204030204" pitchFamily="34" charset="0"/>
                <a:cs typeface="Arial" panose="020B0604020202020204" pitchFamily="34" charset="0"/>
              </a:rPr>
              <a:t>National Risk Atlas, 2021</a:t>
            </a:r>
            <a:r>
              <a:rPr lang="en-GB" sz="2400" dirty="0">
                <a:latin typeface="Arial" panose="020B0604020202020204" pitchFamily="34" charset="0"/>
                <a:ea typeface="Calibri" panose="020F0502020204030204" pitchFamily="34" charset="0"/>
                <a:cs typeface="Arial" panose="020B0604020202020204" pitchFamily="34" charset="0"/>
              </a:rPr>
              <a:t>. In 2021, Uganda’s first National Risk Atlas was launched, and identifies seven priority hazards namely; drought, flood, landslides, lightning, hailstorm, windstorm and earthquake</a:t>
            </a:r>
            <a:endParaRPr lang="en-UG"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UG"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1049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6: </a:t>
            </a:r>
            <a:r>
              <a:rPr lang="en-US" sz="2800" b="1" dirty="0"/>
              <a:t>Peace Building, Conflict Prevention and Resolution</a:t>
            </a:r>
            <a:endParaRPr lang="en-GB" sz="2800" b="1" dirty="0"/>
          </a:p>
        </p:txBody>
      </p:sp>
      <p:graphicFrame>
        <p:nvGraphicFramePr>
          <p:cNvPr id="3" name="Table 2">
            <a:extLst>
              <a:ext uri="{FF2B5EF4-FFF2-40B4-BE49-F238E27FC236}">
                <a16:creationId xmlns:a16="http://schemas.microsoft.com/office/drawing/2014/main" id="{A4C22DB5-CDB5-8980-430A-86E5BB27E1E5}"/>
              </a:ext>
            </a:extLst>
          </p:cNvPr>
          <p:cNvGraphicFramePr>
            <a:graphicFrameLocks noGrp="1"/>
          </p:cNvGraphicFramePr>
          <p:nvPr>
            <p:extLst>
              <p:ext uri="{D42A27DB-BD31-4B8C-83A1-F6EECF244321}">
                <p14:modId xmlns:p14="http://schemas.microsoft.com/office/powerpoint/2010/main" val="207240344"/>
              </p:ext>
            </p:extLst>
          </p:nvPr>
        </p:nvGraphicFramePr>
        <p:xfrm>
          <a:off x="435432" y="2157936"/>
          <a:ext cx="11190510" cy="1434973"/>
        </p:xfrm>
        <a:graphic>
          <a:graphicData uri="http://schemas.openxmlformats.org/drawingml/2006/table">
            <a:tbl>
              <a:tblPr firstRow="1" firstCol="1" bandRow="1">
                <a:tableStyleId>{5C22544A-7EE6-4342-B048-85BDC9FD1C3A}</a:tableStyleId>
              </a:tblPr>
              <a:tblGrid>
                <a:gridCol w="732006">
                  <a:extLst>
                    <a:ext uri="{9D8B030D-6E8A-4147-A177-3AD203B41FA5}">
                      <a16:colId xmlns:a16="http://schemas.microsoft.com/office/drawing/2014/main" val="3928365880"/>
                    </a:ext>
                  </a:extLst>
                </a:gridCol>
                <a:gridCol w="5009875">
                  <a:extLst>
                    <a:ext uri="{9D8B030D-6E8A-4147-A177-3AD203B41FA5}">
                      <a16:colId xmlns:a16="http://schemas.microsoft.com/office/drawing/2014/main" val="3223334371"/>
                    </a:ext>
                  </a:extLst>
                </a:gridCol>
                <a:gridCol w="2881012">
                  <a:extLst>
                    <a:ext uri="{9D8B030D-6E8A-4147-A177-3AD203B41FA5}">
                      <a16:colId xmlns:a16="http://schemas.microsoft.com/office/drawing/2014/main" val="1144554598"/>
                    </a:ext>
                  </a:extLst>
                </a:gridCol>
                <a:gridCol w="2567617">
                  <a:extLst>
                    <a:ext uri="{9D8B030D-6E8A-4147-A177-3AD203B41FA5}">
                      <a16:colId xmlns:a16="http://schemas.microsoft.com/office/drawing/2014/main" val="3307523186"/>
                    </a:ext>
                  </a:extLst>
                </a:gridCol>
              </a:tblGrid>
              <a:tr h="170561">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No</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Title of Project</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Duration of the Project</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Utilised Budget (UGX) - </a:t>
                      </a:r>
                      <a:r>
                        <a:rPr lang="en-GB" sz="2000" dirty="0" err="1">
                          <a:effectLst/>
                          <a:latin typeface="Times New Roman" panose="02020603050405020304" pitchFamily="18" charset="0"/>
                          <a:cs typeface="Times New Roman" panose="02020603050405020304" pitchFamily="18" charset="0"/>
                        </a:rPr>
                        <a:t>Bns</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249454"/>
                  </a:ext>
                </a:extLst>
              </a:tr>
              <a:tr h="170561">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1</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UPDF Peace Keeping Mission in Somalia (AMISOM)</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7/1/2015 - 6/30/2025</a:t>
                      </a:r>
                      <a:endParaRPr lang="en-UG"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400" dirty="0">
                          <a:effectLst/>
                          <a:latin typeface="Times New Roman" panose="02020603050405020304" pitchFamily="18" charset="0"/>
                          <a:cs typeface="Times New Roman" panose="02020603050405020304" pitchFamily="18" charset="0"/>
                        </a:rPr>
                        <a:t>406.940</a:t>
                      </a:r>
                      <a:endParaRPr lang="en-UG"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652692"/>
                  </a:ext>
                </a:extLst>
              </a:tr>
            </a:tbl>
          </a:graphicData>
        </a:graphic>
      </p:graphicFrame>
      <p:sp>
        <p:nvSpPr>
          <p:cNvPr id="7" name="TextBox 6">
            <a:extLst>
              <a:ext uri="{FF2B5EF4-FFF2-40B4-BE49-F238E27FC236}">
                <a16:creationId xmlns:a16="http://schemas.microsoft.com/office/drawing/2014/main" id="{CBEA9A63-4D61-A064-0897-0BA4FDCF49E5}"/>
              </a:ext>
            </a:extLst>
          </p:cNvPr>
          <p:cNvSpPr txBox="1"/>
          <p:nvPr/>
        </p:nvSpPr>
        <p:spPr>
          <a:xfrm>
            <a:off x="323849" y="1592776"/>
            <a:ext cx="10224409" cy="468077"/>
          </a:xfrm>
          <a:prstGeom prst="rect">
            <a:avLst/>
          </a:prstGeom>
          <a:noFill/>
        </p:spPr>
        <p:txBody>
          <a:bodyPr wrap="square">
            <a:spAutoFit/>
          </a:bodyPr>
          <a:lstStyle/>
          <a:p>
            <a:pPr>
              <a:lnSpc>
                <a:spcPct val="107000"/>
              </a:lnSpc>
              <a:spcAft>
                <a:spcPts val="8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a:t>
            </a:r>
            <a:endParaRPr lang="en-U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B3CF7C7-5398-207F-92DB-1D218C5F572D}"/>
              </a:ext>
            </a:extLst>
          </p:cNvPr>
          <p:cNvSpPr txBox="1"/>
          <p:nvPr/>
        </p:nvSpPr>
        <p:spPr>
          <a:xfrm>
            <a:off x="435431" y="3695991"/>
            <a:ext cx="11190510" cy="2800767"/>
          </a:xfrm>
          <a:prstGeom prst="rect">
            <a:avLst/>
          </a:prstGeom>
          <a:noFill/>
        </p:spPr>
        <p:txBody>
          <a:bodyPr wrap="square">
            <a:spAutoFit/>
          </a:bodyPr>
          <a:lstStyle/>
          <a:p>
            <a:pPr algn="just"/>
            <a:r>
              <a:rPr lang="en-GB" sz="22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National Peace Building and Conflict Transformation policy developed. </a:t>
            </a:r>
            <a:r>
              <a:rPr lang="en-GB" sz="2200" dirty="0">
                <a:effectLst/>
                <a:latin typeface="Arial" panose="020B0604020202020204" pitchFamily="34" charset="0"/>
                <a:ea typeface="Calibri" panose="020F0502020204030204" pitchFamily="34" charset="0"/>
                <a:cs typeface="Arial" panose="020B0604020202020204" pitchFamily="34" charset="0"/>
              </a:rPr>
              <a:t>Ministry of Internal Affairs is working on a road map to undertake a Regulatory Impact Assessment &amp; update the Policy as well as harmonize it with the already existing policies such as the National Transitional Justice Policy.</a:t>
            </a:r>
          </a:p>
          <a:p>
            <a:pPr algn="just"/>
            <a:endParaRPr lang="en-GB" sz="2200" dirty="0">
              <a:latin typeface="Arial" panose="020B0604020202020204" pitchFamily="34" charset="0"/>
              <a:ea typeface="Calibri" panose="020F0502020204030204" pitchFamily="34" charset="0"/>
              <a:cs typeface="Arial" panose="020B0604020202020204" pitchFamily="34" charset="0"/>
            </a:endParaRPr>
          </a:p>
          <a:p>
            <a:pPr algn="just"/>
            <a:r>
              <a:rPr lang="en-GB" sz="2200" b="1" dirty="0">
                <a:latin typeface="Arial" panose="020B0604020202020204" pitchFamily="34" charset="0"/>
                <a:ea typeface="Calibri" panose="020F0502020204030204" pitchFamily="34" charset="0"/>
                <a:cs typeface="Arial" panose="020B0604020202020204" pitchFamily="34" charset="0"/>
              </a:rPr>
              <a:t>Peace Committees Established. </a:t>
            </a:r>
            <a:r>
              <a:rPr lang="en-GB" sz="2200" dirty="0">
                <a:latin typeface="Arial" panose="020B0604020202020204" pitchFamily="34" charset="0"/>
                <a:ea typeface="Calibri" panose="020F0502020204030204" pitchFamily="34" charset="0"/>
                <a:cs typeface="Arial" panose="020B0604020202020204" pitchFamily="34" charset="0"/>
              </a:rPr>
              <a:t>Established &amp; trained 5 district peace committees of; </a:t>
            </a:r>
            <a:r>
              <a:rPr lang="en-GB" sz="2200" dirty="0" err="1">
                <a:latin typeface="Arial" panose="020B0604020202020204" pitchFamily="34" charset="0"/>
                <a:ea typeface="Calibri" panose="020F0502020204030204" pitchFamily="34" charset="0"/>
                <a:cs typeface="Arial" panose="020B0604020202020204" pitchFamily="34" charset="0"/>
              </a:rPr>
              <a:t>Abim</a:t>
            </a:r>
            <a:r>
              <a:rPr lang="en-GB" sz="2200" dirty="0">
                <a:latin typeface="Arial" panose="020B0604020202020204" pitchFamily="34" charset="0"/>
                <a:ea typeface="Calibri" panose="020F0502020204030204" pitchFamily="34" charset="0"/>
                <a:cs typeface="Arial" panose="020B0604020202020204" pitchFamily="34" charset="0"/>
              </a:rPr>
              <a:t>, </a:t>
            </a:r>
            <a:r>
              <a:rPr lang="en-GB" sz="2200" dirty="0" err="1">
                <a:latin typeface="Arial" panose="020B0604020202020204" pitchFamily="34" charset="0"/>
                <a:ea typeface="Calibri" panose="020F0502020204030204" pitchFamily="34" charset="0"/>
                <a:cs typeface="Arial" panose="020B0604020202020204" pitchFamily="34" charset="0"/>
              </a:rPr>
              <a:t>Napak</a:t>
            </a:r>
            <a:r>
              <a:rPr lang="en-GB" sz="2200" dirty="0">
                <a:latin typeface="Arial" panose="020B0604020202020204" pitchFamily="34" charset="0"/>
                <a:ea typeface="Calibri" panose="020F0502020204030204" pitchFamily="34" charset="0"/>
                <a:cs typeface="Arial" panose="020B0604020202020204" pitchFamily="34" charset="0"/>
              </a:rPr>
              <a:t>, </a:t>
            </a:r>
            <a:r>
              <a:rPr lang="en-GB" sz="2200" dirty="0" err="1">
                <a:latin typeface="Arial" panose="020B0604020202020204" pitchFamily="34" charset="0"/>
                <a:ea typeface="Calibri" panose="020F0502020204030204" pitchFamily="34" charset="0"/>
                <a:cs typeface="Arial" panose="020B0604020202020204" pitchFamily="34" charset="0"/>
              </a:rPr>
              <a:t>Napiripirit</a:t>
            </a:r>
            <a:r>
              <a:rPr lang="en-GB" sz="2200" dirty="0">
                <a:latin typeface="Arial" panose="020B0604020202020204" pitchFamily="34" charset="0"/>
                <a:ea typeface="Calibri" panose="020F0502020204030204" pitchFamily="34" charset="0"/>
                <a:cs typeface="Arial" panose="020B0604020202020204" pitchFamily="34" charset="0"/>
              </a:rPr>
              <a:t>, Lwengo and </a:t>
            </a:r>
            <a:r>
              <a:rPr lang="en-GB" sz="2200" dirty="0" err="1">
                <a:latin typeface="Arial" panose="020B0604020202020204" pitchFamily="34" charset="0"/>
                <a:ea typeface="Calibri" panose="020F0502020204030204" pitchFamily="34" charset="0"/>
                <a:cs typeface="Arial" panose="020B0604020202020204" pitchFamily="34" charset="0"/>
              </a:rPr>
              <a:t>Kapelebyong</a:t>
            </a:r>
            <a:r>
              <a:rPr lang="en-GB" sz="2200" dirty="0">
                <a:latin typeface="Arial" panose="020B0604020202020204" pitchFamily="34" charset="0"/>
                <a:ea typeface="Calibri" panose="020F0502020204030204" pitchFamily="34" charset="0"/>
                <a:cs typeface="Arial" panose="020B0604020202020204" pitchFamily="34" charset="0"/>
              </a:rPr>
              <a:t> in Conflict Prevention and Management Resolution skills</a:t>
            </a:r>
            <a:endParaRPr lang="en-UG"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271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1012371" y="1688518"/>
            <a:ext cx="9971316" cy="2769989"/>
          </a:xfrm>
          <a:prstGeom prst="rect">
            <a:avLst/>
          </a:prstGeom>
          <a:noFill/>
        </p:spPr>
        <p:txBody>
          <a:bodyPr wrap="square" rtlCol="0">
            <a:spAutoFit/>
          </a:bodyPr>
          <a:lstStyle/>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7: Institutional Strengthening, Coordination and Partnerships</a:t>
            </a:r>
          </a:p>
        </p:txBody>
      </p:sp>
      <p:graphicFrame>
        <p:nvGraphicFramePr>
          <p:cNvPr id="3" name="Table 2">
            <a:extLst>
              <a:ext uri="{FF2B5EF4-FFF2-40B4-BE49-F238E27FC236}">
                <a16:creationId xmlns:a16="http://schemas.microsoft.com/office/drawing/2014/main" id="{87311D07-E13C-2924-5FC4-F67E6ECFB41C}"/>
              </a:ext>
            </a:extLst>
          </p:cNvPr>
          <p:cNvGraphicFramePr>
            <a:graphicFrameLocks noGrp="1"/>
          </p:cNvGraphicFramePr>
          <p:nvPr>
            <p:extLst>
              <p:ext uri="{D42A27DB-BD31-4B8C-83A1-F6EECF244321}">
                <p14:modId xmlns:p14="http://schemas.microsoft.com/office/powerpoint/2010/main" val="3254488913"/>
              </p:ext>
            </p:extLst>
          </p:nvPr>
        </p:nvGraphicFramePr>
        <p:xfrm>
          <a:off x="468087" y="2113745"/>
          <a:ext cx="11146970" cy="4315192"/>
        </p:xfrm>
        <a:graphic>
          <a:graphicData uri="http://schemas.openxmlformats.org/drawingml/2006/table">
            <a:tbl>
              <a:tblPr firstRow="1" firstCol="1" bandRow="1">
                <a:tableStyleId>{5C22544A-7EE6-4342-B048-85BDC9FD1C3A}</a:tableStyleId>
              </a:tblPr>
              <a:tblGrid>
                <a:gridCol w="731241">
                  <a:extLst>
                    <a:ext uri="{9D8B030D-6E8A-4147-A177-3AD203B41FA5}">
                      <a16:colId xmlns:a16="http://schemas.microsoft.com/office/drawing/2014/main" val="1476826783"/>
                    </a:ext>
                  </a:extLst>
                </a:gridCol>
                <a:gridCol w="5952586">
                  <a:extLst>
                    <a:ext uri="{9D8B030D-6E8A-4147-A177-3AD203B41FA5}">
                      <a16:colId xmlns:a16="http://schemas.microsoft.com/office/drawing/2014/main" val="3788432996"/>
                    </a:ext>
                  </a:extLst>
                </a:gridCol>
                <a:gridCol w="1906028">
                  <a:extLst>
                    <a:ext uri="{9D8B030D-6E8A-4147-A177-3AD203B41FA5}">
                      <a16:colId xmlns:a16="http://schemas.microsoft.com/office/drawing/2014/main" val="602306774"/>
                    </a:ext>
                  </a:extLst>
                </a:gridCol>
                <a:gridCol w="2557115">
                  <a:extLst>
                    <a:ext uri="{9D8B030D-6E8A-4147-A177-3AD203B41FA5}">
                      <a16:colId xmlns:a16="http://schemas.microsoft.com/office/drawing/2014/main" val="3651942288"/>
                    </a:ext>
                  </a:extLst>
                </a:gridCol>
              </a:tblGrid>
              <a:tr h="539399">
                <a:tc>
                  <a:txBody>
                    <a:bodyPr/>
                    <a:lstStyle/>
                    <a:p>
                      <a:pPr>
                        <a:lnSpc>
                          <a:spcPct val="107000"/>
                        </a:lnSpc>
                        <a:spcAft>
                          <a:spcPts val="800"/>
                        </a:spcAft>
                      </a:pPr>
                      <a:r>
                        <a:rPr lang="en-GB" sz="2000">
                          <a:effectLst/>
                        </a:rPr>
                        <a:t>No</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Title of Project</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Project duration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Utilised Budget (USD)</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4912923"/>
                  </a:ext>
                </a:extLst>
              </a:tr>
              <a:tr h="539399">
                <a:tc>
                  <a:txBody>
                    <a:bodyPr/>
                    <a:lstStyle/>
                    <a:p>
                      <a:pPr>
                        <a:lnSpc>
                          <a:spcPct val="107000"/>
                        </a:lnSpc>
                        <a:spcAft>
                          <a:spcPts val="800"/>
                        </a:spcAft>
                      </a:pPr>
                      <a:r>
                        <a:rPr lang="en-GB" sz="2000">
                          <a:effectLst/>
                        </a:rPr>
                        <a:t>1</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RIMA analysis in Uganda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6 years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2.6 million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670020"/>
                  </a:ext>
                </a:extLst>
              </a:tr>
              <a:tr h="539399">
                <a:tc>
                  <a:txBody>
                    <a:bodyPr/>
                    <a:lstStyle/>
                    <a:p>
                      <a:pPr>
                        <a:lnSpc>
                          <a:spcPct val="107000"/>
                        </a:lnSpc>
                        <a:spcAft>
                          <a:spcPts val="800"/>
                        </a:spcAft>
                      </a:pPr>
                      <a:r>
                        <a:rPr lang="en-GB" sz="2000">
                          <a:effectLst/>
                        </a:rPr>
                        <a:t>2</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GCCA+</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6 million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100240"/>
                  </a:ext>
                </a:extLst>
              </a:tr>
              <a:tr h="539399">
                <a:tc>
                  <a:txBody>
                    <a:bodyPr/>
                    <a:lstStyle/>
                    <a:p>
                      <a:pPr>
                        <a:lnSpc>
                          <a:spcPct val="107000"/>
                        </a:lnSpc>
                        <a:spcAft>
                          <a:spcPts val="800"/>
                        </a:spcAft>
                      </a:pPr>
                      <a:r>
                        <a:rPr lang="en-GB" sz="2000">
                          <a:effectLst/>
                        </a:rPr>
                        <a:t>3</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Food security response project in Teso</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2022-2025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5 million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1357397"/>
                  </a:ext>
                </a:extLst>
              </a:tr>
              <a:tr h="539399">
                <a:tc>
                  <a:txBody>
                    <a:bodyPr/>
                    <a:lstStyle/>
                    <a:p>
                      <a:pPr>
                        <a:lnSpc>
                          <a:spcPct val="107000"/>
                        </a:lnSpc>
                        <a:spcAft>
                          <a:spcPts val="800"/>
                        </a:spcAft>
                      </a:pPr>
                      <a:r>
                        <a:rPr lang="en-GB" sz="2000">
                          <a:effectLst/>
                        </a:rPr>
                        <a:t>4</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Water for production and rural feeder roads projects</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 </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12 million euros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7878384"/>
                  </a:ext>
                </a:extLst>
              </a:tr>
              <a:tr h="539399">
                <a:tc>
                  <a:txBody>
                    <a:bodyPr/>
                    <a:lstStyle/>
                    <a:p>
                      <a:pPr>
                        <a:lnSpc>
                          <a:spcPct val="107000"/>
                        </a:lnSpc>
                        <a:spcAft>
                          <a:spcPts val="800"/>
                        </a:spcAft>
                      </a:pPr>
                      <a:r>
                        <a:rPr lang="en-GB" sz="2000">
                          <a:effectLst/>
                        </a:rPr>
                        <a:t>5</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ProACT</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4 years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8 million Euros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190250"/>
                  </a:ext>
                </a:extLst>
              </a:tr>
              <a:tr h="539399">
                <a:tc>
                  <a:txBody>
                    <a:bodyPr/>
                    <a:lstStyle/>
                    <a:p>
                      <a:pPr>
                        <a:lnSpc>
                          <a:spcPct val="107000"/>
                        </a:lnSpc>
                        <a:spcAft>
                          <a:spcPts val="800"/>
                        </a:spcAft>
                      </a:pPr>
                      <a:r>
                        <a:rPr lang="en-GB" sz="2000">
                          <a:effectLst/>
                        </a:rPr>
                        <a:t>6</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Agriculture Climate Change Resilience Initiative</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3 years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1.9 million</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1865803"/>
                  </a:ext>
                </a:extLst>
              </a:tr>
              <a:tr h="539399">
                <a:tc>
                  <a:txBody>
                    <a:bodyPr/>
                    <a:lstStyle/>
                    <a:p>
                      <a:pPr>
                        <a:lnSpc>
                          <a:spcPct val="107000"/>
                        </a:lnSpc>
                        <a:spcAft>
                          <a:spcPts val="800"/>
                        </a:spcAft>
                      </a:pPr>
                      <a:r>
                        <a:rPr lang="en-GB" sz="2000">
                          <a:effectLst/>
                        </a:rPr>
                        <a:t>7</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Pastoral resilience and Livelihoods project</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5 years</a:t>
                      </a:r>
                      <a:endParaRPr lang="en-U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45 million</a:t>
                      </a:r>
                      <a:endParaRPr lang="en-U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3220302"/>
                  </a:ext>
                </a:extLst>
              </a:tr>
            </a:tbl>
          </a:graphicData>
        </a:graphic>
      </p:graphicFrame>
      <p:sp>
        <p:nvSpPr>
          <p:cNvPr id="7" name="TextBox 6">
            <a:extLst>
              <a:ext uri="{FF2B5EF4-FFF2-40B4-BE49-F238E27FC236}">
                <a16:creationId xmlns:a16="http://schemas.microsoft.com/office/drawing/2014/main" id="{BA3756ED-1225-8A72-0E22-E316AA7B1BFA}"/>
              </a:ext>
            </a:extLst>
          </p:cNvPr>
          <p:cNvSpPr txBox="1"/>
          <p:nvPr/>
        </p:nvSpPr>
        <p:spPr>
          <a:xfrm>
            <a:off x="468087" y="1506387"/>
            <a:ext cx="8120742" cy="468077"/>
          </a:xfrm>
          <a:prstGeom prst="rect">
            <a:avLst/>
          </a:prstGeom>
          <a:noFill/>
        </p:spPr>
        <p:txBody>
          <a:bodyPr wrap="square">
            <a:spAutoFit/>
          </a:bodyPr>
          <a:lstStyle/>
          <a:p>
            <a:pPr>
              <a:lnSpc>
                <a:spcPct val="107000"/>
              </a:lnSpc>
              <a:spcAft>
                <a:spcPts val="8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 in USD</a:t>
            </a:r>
            <a:endParaRPr lang="en-U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107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1012371" y="1688518"/>
            <a:ext cx="9971316" cy="2769989"/>
          </a:xfrm>
          <a:prstGeom prst="rect">
            <a:avLst/>
          </a:prstGeom>
          <a:noFill/>
        </p:spPr>
        <p:txBody>
          <a:bodyPr wrap="square" rtlCol="0">
            <a:spAutoFit/>
          </a:bodyPr>
          <a:lstStyle/>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7: Institutional Strengthening, Coordination and Partnerships</a:t>
            </a:r>
          </a:p>
        </p:txBody>
      </p:sp>
      <p:sp>
        <p:nvSpPr>
          <p:cNvPr id="8" name="TextBox 7">
            <a:extLst>
              <a:ext uri="{FF2B5EF4-FFF2-40B4-BE49-F238E27FC236}">
                <a16:creationId xmlns:a16="http://schemas.microsoft.com/office/drawing/2014/main" id="{1609C5B9-3E11-FD11-6ED8-47F2ECF0756A}"/>
              </a:ext>
            </a:extLst>
          </p:cNvPr>
          <p:cNvSpPr txBox="1"/>
          <p:nvPr/>
        </p:nvSpPr>
        <p:spPr>
          <a:xfrm>
            <a:off x="435431" y="1653513"/>
            <a:ext cx="11332026" cy="5324535"/>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IDDRSI country platform was able to successfully establish two coordination platforms namely: </a:t>
            </a:r>
            <a:r>
              <a:rPr lang="en-GB" sz="2000" dirty="0" err="1">
                <a:effectLst/>
                <a:latin typeface="Arial" panose="020B0604020202020204" pitchFamily="34" charset="0"/>
                <a:ea typeface="Times New Roman" panose="02020603050405020304" pitchFamily="18" charset="0"/>
                <a:cs typeface="Arial" panose="020B0604020202020204" pitchFamily="34" charset="0"/>
              </a:rPr>
              <a:t>i</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b="1" dirty="0">
                <a:effectLst/>
                <a:latin typeface="Arial" panose="020B0604020202020204" pitchFamily="34" charset="0"/>
                <a:ea typeface="Times New Roman" panose="02020603050405020304" pitchFamily="18" charset="0"/>
                <a:cs typeface="Arial" panose="020B0604020202020204" pitchFamily="34" charset="0"/>
              </a:rPr>
              <a:t>National Expert Pannel (NEP); and the National IDDRSI Steering Committee </a:t>
            </a:r>
            <a:r>
              <a:rPr lang="en-GB" sz="2000" dirty="0">
                <a:effectLst/>
                <a:latin typeface="Arial" panose="020B0604020202020204" pitchFamily="34" charset="0"/>
                <a:ea typeface="Times New Roman" panose="02020603050405020304" pitchFamily="18" charset="0"/>
                <a:cs typeface="Arial" panose="020B0604020202020204" pitchFamily="34" charset="0"/>
              </a:rPr>
              <a:t>to foster the IDDRSI agenda in Uganda</a:t>
            </a:r>
          </a:p>
          <a:p>
            <a:pPr marL="342900" indent="-342900" algn="just">
              <a:spcBef>
                <a:spcPts val="600"/>
              </a:spcBef>
              <a:spcAft>
                <a:spcPts val="60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4 NEP meetings have been held </a:t>
            </a:r>
            <a:r>
              <a:rPr lang="en-GB" sz="2000" dirty="0">
                <a:latin typeface="Arial" panose="020B0604020202020204" pitchFamily="34" charset="0"/>
                <a:cs typeface="Arial" panose="020B0604020202020204" pitchFamily="34" charset="0"/>
              </a:rPr>
              <a:t>in Uganda with major purpose of strengthening coordination and reporting on progress of the country towards achievement of IDDRSI objectives in various PIAs</a:t>
            </a:r>
          </a:p>
          <a:p>
            <a:pPr marL="342900" indent="-342900" algn="just">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NEP has also been able to </a:t>
            </a:r>
            <a:r>
              <a:rPr lang="en-GB" sz="2000" b="1" dirty="0">
                <a:latin typeface="Arial" panose="020B0604020202020204" pitchFamily="34" charset="0"/>
                <a:cs typeface="Arial" panose="020B0604020202020204" pitchFamily="34" charset="0"/>
              </a:rPr>
              <a:t>coordinate and carry out joint monitoring and review of the resilience project implemented in the country.</a:t>
            </a:r>
            <a:r>
              <a:rPr lang="en-GB" sz="2000" dirty="0">
                <a:latin typeface="Arial" panose="020B0604020202020204" pitchFamily="34" charset="0"/>
                <a:cs typeface="Arial" panose="020B0604020202020204" pitchFamily="34" charset="0"/>
              </a:rPr>
              <a:t> In particular, monitoring the outputs of the Regional Pastoral Livelihoods Resilience Project (RPLRP) in Eastern and Northern Uganda</a:t>
            </a:r>
          </a:p>
          <a:p>
            <a:pPr marL="342900" indent="-342900" algn="just">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Uganda has been able to </a:t>
            </a:r>
            <a:r>
              <a:rPr lang="en-GB" sz="2000" b="1" dirty="0">
                <a:latin typeface="Arial" panose="020B0604020202020204" pitchFamily="34" charset="0"/>
                <a:cs typeface="Arial" panose="020B0604020202020204" pitchFamily="34" charset="0"/>
              </a:rPr>
              <a:t>train and establish 19 out of the 28 ASAL districts sub national coordination platforms </a:t>
            </a:r>
            <a:r>
              <a:rPr lang="en-GB" sz="2000" dirty="0">
                <a:latin typeface="Arial" panose="020B0604020202020204" pitchFamily="34" charset="0"/>
                <a:cs typeface="Arial" panose="020B0604020202020204" pitchFamily="34" charset="0"/>
              </a:rPr>
              <a:t>for planning and budgeting and reporting using IDDRSI M&amp;E frameworks</a:t>
            </a:r>
          </a:p>
          <a:p>
            <a:pPr marL="342900" indent="-342900" algn="just">
              <a:spcBef>
                <a:spcPts val="600"/>
              </a:spcBef>
              <a:spcAft>
                <a:spcPts val="600"/>
              </a:spcAft>
              <a:buFont typeface="Arial" panose="020B0604020202020204" pitchFamily="34" charset="0"/>
              <a:buChar char="•"/>
            </a:pPr>
            <a:r>
              <a:rPr lang="en-GB" sz="2000" b="1" dirty="0">
                <a:effectLst/>
                <a:latin typeface="Arial" panose="020B0604020202020204" pitchFamily="34" charset="0"/>
                <a:ea typeface="Times New Roman" panose="02020603050405020304" pitchFamily="18" charset="0"/>
                <a:cs typeface="Arial" panose="020B0604020202020204" pitchFamily="34" charset="0"/>
              </a:rPr>
              <a:t>National steering committee.</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a:latin typeface="Arial" panose="020B0604020202020204" pitchFamily="34" charset="0"/>
                <a:ea typeface="Times New Roman" panose="02020603050405020304" pitchFamily="18" charset="0"/>
                <a:cs typeface="Arial" panose="020B0604020202020204" pitchFamily="34" charset="0"/>
              </a:rPr>
              <a:t>E</a:t>
            </a:r>
            <a:r>
              <a:rPr lang="en-GB" sz="2000" dirty="0">
                <a:effectLst/>
                <a:latin typeface="Arial" panose="020B0604020202020204" pitchFamily="34" charset="0"/>
                <a:ea typeface="Times New Roman" panose="02020603050405020304" pitchFamily="18" charset="0"/>
                <a:cs typeface="Arial" panose="020B0604020202020204" pitchFamily="34" charset="0"/>
              </a:rPr>
              <a:t>stablished with membership from the 8 PIA implementing agencies is functional and holds bi-annual meetings to discuss progress of the country towards the achievement of IDDRSI objectives </a:t>
            </a:r>
            <a:endParaRPr lang="en-U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2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1012371" y="1688518"/>
            <a:ext cx="9971316" cy="2769989"/>
          </a:xfrm>
          <a:prstGeom prst="rect">
            <a:avLst/>
          </a:prstGeom>
          <a:noFill/>
        </p:spPr>
        <p:txBody>
          <a:bodyPr wrap="square" rtlCol="0">
            <a:spAutoFit/>
          </a:bodyPr>
          <a:lstStyle/>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8: </a:t>
            </a:r>
            <a:r>
              <a:rPr lang="en-US" sz="2800" b="1" dirty="0"/>
              <a:t>Human Capital, Gender and Social Development</a:t>
            </a:r>
            <a:endParaRPr lang="en-GB" sz="2800" b="1" dirty="0"/>
          </a:p>
        </p:txBody>
      </p:sp>
      <p:graphicFrame>
        <p:nvGraphicFramePr>
          <p:cNvPr id="4" name="Table 3">
            <a:extLst>
              <a:ext uri="{FF2B5EF4-FFF2-40B4-BE49-F238E27FC236}">
                <a16:creationId xmlns:a16="http://schemas.microsoft.com/office/drawing/2014/main" id="{796E9004-DE78-2814-E749-0468130BBF9C}"/>
              </a:ext>
            </a:extLst>
          </p:cNvPr>
          <p:cNvGraphicFramePr>
            <a:graphicFrameLocks noGrp="1"/>
          </p:cNvGraphicFramePr>
          <p:nvPr>
            <p:extLst>
              <p:ext uri="{D42A27DB-BD31-4B8C-83A1-F6EECF244321}">
                <p14:modId xmlns:p14="http://schemas.microsoft.com/office/powerpoint/2010/main" val="1274778446"/>
              </p:ext>
            </p:extLst>
          </p:nvPr>
        </p:nvGraphicFramePr>
        <p:xfrm>
          <a:off x="112543" y="2066074"/>
          <a:ext cx="11971604" cy="4306590"/>
        </p:xfrm>
        <a:graphic>
          <a:graphicData uri="http://schemas.openxmlformats.org/drawingml/2006/table">
            <a:tbl>
              <a:tblPr firstRow="1" firstCol="1" bandRow="1">
                <a:tableStyleId>{5C22544A-7EE6-4342-B048-85BDC9FD1C3A}</a:tableStyleId>
              </a:tblPr>
              <a:tblGrid>
                <a:gridCol w="785338">
                  <a:extLst>
                    <a:ext uri="{9D8B030D-6E8A-4147-A177-3AD203B41FA5}">
                      <a16:colId xmlns:a16="http://schemas.microsoft.com/office/drawing/2014/main" val="1623577628"/>
                    </a:ext>
                  </a:extLst>
                </a:gridCol>
                <a:gridCol w="6042397">
                  <a:extLst>
                    <a:ext uri="{9D8B030D-6E8A-4147-A177-3AD203B41FA5}">
                      <a16:colId xmlns:a16="http://schemas.microsoft.com/office/drawing/2014/main" val="1376009248"/>
                    </a:ext>
                  </a:extLst>
                </a:gridCol>
                <a:gridCol w="2768704">
                  <a:extLst>
                    <a:ext uri="{9D8B030D-6E8A-4147-A177-3AD203B41FA5}">
                      <a16:colId xmlns:a16="http://schemas.microsoft.com/office/drawing/2014/main" val="4114879914"/>
                    </a:ext>
                  </a:extLst>
                </a:gridCol>
                <a:gridCol w="2375165">
                  <a:extLst>
                    <a:ext uri="{9D8B030D-6E8A-4147-A177-3AD203B41FA5}">
                      <a16:colId xmlns:a16="http://schemas.microsoft.com/office/drawing/2014/main" val="2723029419"/>
                    </a:ext>
                  </a:extLst>
                </a:gridCol>
              </a:tblGrid>
              <a:tr h="783017">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No</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Title of Project</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Project duration</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Budget (UGX)- Bns</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4690019"/>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1</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Global Fund for AIDS, TB and Malaria</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2015 – June 2020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1,103.790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2273819"/>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2</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Italian Support to HSSP and PRDP</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2015 – June 2019</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20.00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863658"/>
                  </a:ext>
                </a:extLst>
              </a:tr>
              <a:tr h="783017">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3</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Italian support to Health Sector Development Plan- Karamoja Infrastructure Development Project Phase II</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2019 – June 2023</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86.444</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244832"/>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4</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Emergency Construction of Primary Schools Phase II</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2015 – June 2020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3.736</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401984"/>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5</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Youth Livelihood Programme (YLP</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2013 – June 2018</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265</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924863"/>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6</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Youth Livelihood Project Phase II</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2020 – June 2025</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528.970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52061"/>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7</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Uganda Women Entrepreneurs Fund (UWEP)</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2015 – June 2020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585</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0985964"/>
                  </a:ext>
                </a:extLst>
              </a:tr>
              <a:tr h="391508">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8</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Social Assistance Grants for Empowerment (SAGE) </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July 2015 – June 2020</a:t>
                      </a:r>
                      <a:endParaRPr lang="en-UG"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181.319</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851446"/>
                  </a:ext>
                </a:extLst>
              </a:tr>
            </a:tbl>
          </a:graphicData>
        </a:graphic>
      </p:graphicFrame>
      <p:sp>
        <p:nvSpPr>
          <p:cNvPr id="8" name="TextBox 7">
            <a:extLst>
              <a:ext uri="{FF2B5EF4-FFF2-40B4-BE49-F238E27FC236}">
                <a16:creationId xmlns:a16="http://schemas.microsoft.com/office/drawing/2014/main" id="{A0895585-7ACD-FDDC-E36A-8B17A5461F26}"/>
              </a:ext>
            </a:extLst>
          </p:cNvPr>
          <p:cNvSpPr txBox="1"/>
          <p:nvPr/>
        </p:nvSpPr>
        <p:spPr>
          <a:xfrm>
            <a:off x="435431" y="1525451"/>
            <a:ext cx="10112827" cy="468077"/>
          </a:xfrm>
          <a:prstGeom prst="rect">
            <a:avLst/>
          </a:prstGeom>
          <a:noFill/>
        </p:spPr>
        <p:txBody>
          <a:bodyPr wrap="square">
            <a:spAutoFit/>
          </a:bodyPr>
          <a:lstStyle/>
          <a:p>
            <a:pPr>
              <a:lnSpc>
                <a:spcPct val="107000"/>
              </a:lnSpc>
              <a:spcAft>
                <a:spcPts val="8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a:t>
            </a:r>
            <a:endParaRPr lang="en-U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987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Outline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1012371" y="1688518"/>
            <a:ext cx="9971316" cy="4185761"/>
          </a:xfrm>
          <a:prstGeom prst="rect">
            <a:avLst/>
          </a:prstGeom>
          <a:noFill/>
        </p:spPr>
        <p:txBody>
          <a:bodyPr wrap="square" rtlCol="0">
            <a:spAutoFit/>
          </a:bodyPr>
          <a:lstStyle/>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Introduction</a:t>
            </a: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r>
              <a:rPr lang="en-GB" sz="3600" b="1" dirty="0">
                <a:solidFill>
                  <a:prstClr val="black"/>
                </a:solidFill>
                <a:latin typeface="Arial" panose="020B0604020202020204" pitchFamily="34" charset="0"/>
                <a:cs typeface="Arial" panose="020B0604020202020204" pitchFamily="34" charset="0"/>
              </a:rPr>
              <a:t>Progress of 15</a:t>
            </a:r>
            <a:r>
              <a:rPr lang="en-GB" sz="3600" b="1" baseline="30000" dirty="0">
                <a:solidFill>
                  <a:prstClr val="black"/>
                </a:solidFill>
                <a:latin typeface="Arial" panose="020B0604020202020204" pitchFamily="34" charset="0"/>
                <a:cs typeface="Arial" panose="020B0604020202020204" pitchFamily="34" charset="0"/>
              </a:rPr>
              <a:t>th</a:t>
            </a:r>
            <a:r>
              <a:rPr lang="en-GB" sz="3600" b="1" dirty="0">
                <a:solidFill>
                  <a:prstClr val="black"/>
                </a:solidFill>
                <a:latin typeface="Arial" panose="020B0604020202020204" pitchFamily="34" charset="0"/>
                <a:cs typeface="Arial" panose="020B0604020202020204" pitchFamily="34" charset="0"/>
              </a:rPr>
              <a:t> PSC Recommendations</a:t>
            </a:r>
          </a:p>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r>
              <a:rPr lang="en-GB" sz="3600" b="1" dirty="0">
                <a:solidFill>
                  <a:prstClr val="black"/>
                </a:solidFill>
                <a:latin typeface="Arial" panose="020B0604020202020204" pitchFamily="34" charset="0"/>
                <a:cs typeface="Arial" panose="020B0604020202020204" pitchFamily="34" charset="0"/>
              </a:rPr>
              <a:t>Progress of PIAs</a:t>
            </a:r>
          </a:p>
          <a:p>
            <a:pPr marL="0" marR="0" lvl="1" indent="0" algn="l" defTabSz="914400" rtl="0" eaLnBrk="1" fontAlgn="base" latinLnBrk="0" hangingPunct="1">
              <a:lnSpc>
                <a:spcPct val="100000"/>
              </a:lnSpc>
              <a:spcBef>
                <a:spcPts val="600"/>
              </a:spcBef>
              <a:spcAft>
                <a:spcPts val="60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4</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Challenges</a:t>
            </a:r>
          </a:p>
          <a:p>
            <a:pPr marL="0" marR="0" lvl="1" indent="0" algn="l" defTabSz="914400" rtl="0" eaLnBrk="1" fontAlgn="base" latinLnBrk="0" hangingPunct="1">
              <a:lnSpc>
                <a:spcPct val="100000"/>
              </a:lnSpc>
              <a:spcBef>
                <a:spcPts val="600"/>
              </a:spcBef>
              <a:spcAft>
                <a:spcPts val="600"/>
              </a:spcAft>
              <a:buClrTx/>
              <a:buSzTx/>
              <a:buFontTx/>
              <a:buNone/>
              <a:tabLst/>
              <a:defRPr/>
            </a:pPr>
            <a:r>
              <a:rPr lang="en-US" sz="3600" b="1" dirty="0">
                <a:solidFill>
                  <a:prstClr val="black"/>
                </a:solidFill>
                <a:latin typeface="Arial" panose="020B0604020202020204" pitchFamily="34" charset="0"/>
                <a:cs typeface="Arial" panose="020B0604020202020204" pitchFamily="34" charset="0"/>
              </a:rPr>
              <a:t>5</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Lessons Learnt</a:t>
            </a:r>
          </a:p>
          <a:p>
            <a:pPr marL="0" lvl="1" fontAlgn="base">
              <a:spcBef>
                <a:spcPts val="600"/>
              </a:spcBef>
              <a:spcAft>
                <a:spcPts val="600"/>
              </a:spcAft>
              <a:defRPr/>
            </a:pPr>
            <a:r>
              <a:rPr lang="en-US" sz="3600" b="1" dirty="0">
                <a:solidFill>
                  <a:prstClr val="black"/>
                </a:solidFill>
                <a:latin typeface="Arial" panose="020B0604020202020204" pitchFamily="34" charset="0"/>
                <a:cs typeface="Arial" panose="020B0604020202020204" pitchFamily="34" charset="0"/>
              </a:rPr>
              <a:t>6. Recommendations</a:t>
            </a:r>
          </a:p>
        </p:txBody>
      </p:sp>
    </p:spTree>
    <p:extLst>
      <p:ext uri="{BB962C8B-B14F-4D97-AF65-F5344CB8AC3E}">
        <p14:creationId xmlns:p14="http://schemas.microsoft.com/office/powerpoint/2010/main" val="25256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8: </a:t>
            </a:r>
            <a:r>
              <a:rPr lang="en-US" sz="2800" b="1" dirty="0"/>
              <a:t>Human Capital, Gender and Social Development</a:t>
            </a:r>
            <a:endParaRPr lang="en-GB" sz="2800" b="1" dirty="0"/>
          </a:p>
        </p:txBody>
      </p:sp>
      <p:sp>
        <p:nvSpPr>
          <p:cNvPr id="4" name="TextBox 3">
            <a:extLst>
              <a:ext uri="{FF2B5EF4-FFF2-40B4-BE49-F238E27FC236}">
                <a16:creationId xmlns:a16="http://schemas.microsoft.com/office/drawing/2014/main" id="{2C87485B-97AA-2467-34A8-55233B2ED9AC}"/>
              </a:ext>
            </a:extLst>
          </p:cNvPr>
          <p:cNvSpPr txBox="1"/>
          <p:nvPr/>
        </p:nvSpPr>
        <p:spPr>
          <a:xfrm>
            <a:off x="402773" y="1604194"/>
            <a:ext cx="11301548" cy="5509200"/>
          </a:xfrm>
          <a:prstGeom prst="rect">
            <a:avLst/>
          </a:prstGeom>
          <a:noFill/>
        </p:spPr>
        <p:txBody>
          <a:bodyPr wrap="square">
            <a:spAutoFit/>
          </a:bodyPr>
          <a:lstStyle/>
          <a:p>
            <a:pPr marL="342900" indent="-342900" algn="just">
              <a:buFont typeface="Arial" panose="020B0604020202020204" pitchFamily="34" charset="0"/>
              <a:buChar char="•"/>
            </a:pPr>
            <a:r>
              <a:rPr lang="en-GB" sz="2200" b="1" dirty="0">
                <a:effectLst/>
                <a:latin typeface="Arial" panose="020B0604020202020204" pitchFamily="34" charset="0"/>
                <a:ea typeface="Calibri" panose="020F0502020204030204" pitchFamily="34" charset="0"/>
                <a:cs typeface="Arial" panose="020B0604020202020204" pitchFamily="34" charset="0"/>
              </a:rPr>
              <a:t>HC IIs upgraded in sub </a:t>
            </a:r>
            <a:r>
              <a:rPr lang="en-GB" sz="2200" b="1" dirty="0" smtClean="0">
                <a:effectLst/>
                <a:latin typeface="Arial" panose="020B0604020202020204" pitchFamily="34" charset="0"/>
                <a:ea typeface="Calibri" panose="020F0502020204030204" pitchFamily="34" charset="0"/>
                <a:cs typeface="Arial" panose="020B0604020202020204" pitchFamily="34" charset="0"/>
              </a:rPr>
              <a:t>counties</a:t>
            </a:r>
            <a:r>
              <a:rPr lang="en-GB" sz="2200" dirty="0" smtClean="0">
                <a:effectLst/>
                <a:latin typeface="Arial" panose="020B0604020202020204" pitchFamily="34" charset="0"/>
                <a:ea typeface="Calibri" panose="020F0502020204030204" pitchFamily="34" charset="0"/>
                <a:cs typeface="Arial" panose="020B0604020202020204" pitchFamily="34" charset="0"/>
              </a:rPr>
              <a:t>. To-date</a:t>
            </a:r>
            <a:r>
              <a:rPr lang="en-GB" sz="2200" dirty="0">
                <a:effectLst/>
                <a:latin typeface="Arial" panose="020B0604020202020204" pitchFamily="34" charset="0"/>
                <a:ea typeface="Calibri" panose="020F0502020204030204" pitchFamily="34" charset="0"/>
                <a:cs typeface="Arial" panose="020B0604020202020204" pitchFamily="34" charset="0"/>
              </a:rPr>
              <a:t>, a total of 381 HCIIs have been upgraded to HCIIIs under the projects of </a:t>
            </a:r>
            <a:r>
              <a:rPr lang="en-GB" sz="2200" dirty="0" err="1">
                <a:effectLst/>
                <a:latin typeface="Arial" panose="020B0604020202020204" pitchFamily="34" charset="0"/>
                <a:ea typeface="Calibri" panose="020F0502020204030204" pitchFamily="34" charset="0"/>
                <a:cs typeface="Arial" panose="020B0604020202020204" pitchFamily="34" charset="0"/>
              </a:rPr>
              <a:t>UgIFT</a:t>
            </a:r>
            <a:r>
              <a:rPr lang="en-GB" sz="2200" dirty="0">
                <a:effectLst/>
                <a:latin typeface="Arial" panose="020B0604020202020204" pitchFamily="34" charset="0"/>
                <a:ea typeface="Calibri" panose="020F0502020204030204" pitchFamily="34" charset="0"/>
                <a:cs typeface="Arial" panose="020B0604020202020204" pitchFamily="34" charset="0"/>
              </a:rPr>
              <a:t> (340) and URMCHIP (41) across the country. Of these, 270 are complete and functional. Works are ongoing on the rest and expected to be completed by June 2024.</a:t>
            </a:r>
          </a:p>
          <a:p>
            <a:pPr marL="342900" indent="-342900" algn="just">
              <a:buFont typeface="Arial" panose="020B0604020202020204" pitchFamily="34" charset="0"/>
              <a:buChar char="•"/>
            </a:pPr>
            <a:r>
              <a:rPr lang="en-GB" sz="2200" b="1" dirty="0">
                <a:effectLst/>
                <a:latin typeface="Arial" panose="020B0604020202020204" pitchFamily="34" charset="0"/>
                <a:ea typeface="Calibri" panose="020F0502020204030204" pitchFamily="34" charset="0"/>
                <a:cs typeface="Arial" panose="020B0604020202020204" pitchFamily="34" charset="0"/>
              </a:rPr>
              <a:t>Health Centre IIIs constructed in the 138 sub counties without any health facility. </a:t>
            </a:r>
            <a:r>
              <a:rPr lang="en-GB" sz="2200" dirty="0">
                <a:effectLst/>
                <a:latin typeface="Arial" panose="020B0604020202020204" pitchFamily="34" charset="0"/>
                <a:ea typeface="Calibri" panose="020F0502020204030204" pitchFamily="34" charset="0"/>
                <a:cs typeface="Arial" panose="020B0604020202020204" pitchFamily="34" charset="0"/>
              </a:rPr>
              <a:t>From FY2018/19 Government of Uganda with support from World Bank Project called Uganda Intergovernmental Fiscal transfer program started constructing HCIIIs in Sub Counties which did not have HCIIIs and upgrading some HCIIs to HCIIIs</a:t>
            </a:r>
          </a:p>
          <a:p>
            <a:pPr marL="342900" indent="-342900" algn="just">
              <a:buFont typeface="Arial" panose="020B0604020202020204" pitchFamily="34" charset="0"/>
              <a:buChar char="•"/>
            </a:pPr>
            <a:r>
              <a:rPr lang="en-GB" sz="2200" dirty="0">
                <a:latin typeface="Arial" panose="020B0604020202020204" pitchFamily="34" charset="0"/>
                <a:ea typeface="Calibri" panose="020F0502020204030204" pitchFamily="34" charset="0"/>
                <a:cs typeface="Arial" panose="020B0604020202020204" pitchFamily="34" charset="0"/>
              </a:rPr>
              <a:t>In health, the UGIFT program has   equipped, staffed, and upgraded 380 facilities to the health centre III (HCIII) level. At least 11,000 health workers have been hired for the least-staffed districts to enable them to meet minimum facility staffing levels</a:t>
            </a:r>
            <a:r>
              <a:rPr lang="en-GB" sz="2200" dirty="0">
                <a:effectLst/>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Arial" panose="020B0604020202020204" pitchFamily="34" charset="0"/>
              <a:buChar char="•"/>
            </a:pPr>
            <a:r>
              <a:rPr lang="en-GB" sz="2200" b="1" dirty="0">
                <a:effectLst/>
                <a:latin typeface="Arial" panose="020B0604020202020204" pitchFamily="34" charset="0"/>
                <a:ea typeface="Calibri" panose="020F0502020204030204" pitchFamily="34" charset="0"/>
                <a:cs typeface="Arial" panose="020B0604020202020204" pitchFamily="34" charset="0"/>
              </a:rPr>
              <a:t>Sixty-eight (68) twin staff houses built</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b="1" dirty="0">
                <a:effectLst/>
                <a:latin typeface="Arial" panose="020B0604020202020204" pitchFamily="34" charset="0"/>
                <a:ea typeface="Calibri" panose="020F0502020204030204" pitchFamily="34" charset="0"/>
                <a:cs typeface="Arial" panose="020B0604020202020204" pitchFamily="34" charset="0"/>
              </a:rPr>
              <a:t>in Karamoja</a:t>
            </a:r>
            <a:r>
              <a:rPr lang="en-GB" sz="2200" dirty="0">
                <a:effectLst/>
                <a:latin typeface="Arial" panose="020B0604020202020204" pitchFamily="34" charset="0"/>
                <a:ea typeface="Calibri" panose="020F0502020204030204" pitchFamily="34" charset="0"/>
                <a:cs typeface="Arial" panose="020B0604020202020204" pitchFamily="34" charset="0"/>
              </a:rPr>
              <a:t>. Its only in Karamoja Region where the Karamoja Staff Housing project under Italian Government support to Uganda has built 68 twin staff houses in </a:t>
            </a:r>
            <a:r>
              <a:rPr lang="en-GB" sz="2200" dirty="0" err="1">
                <a:effectLst/>
                <a:latin typeface="Arial" panose="020B0604020202020204" pitchFamily="34" charset="0"/>
                <a:ea typeface="Calibri" panose="020F0502020204030204" pitchFamily="34" charset="0"/>
                <a:cs typeface="Arial" panose="020B0604020202020204" pitchFamily="34" charset="0"/>
              </a:rPr>
              <a:t>Kalenga</a:t>
            </a:r>
            <a:r>
              <a:rPr lang="en-GB" sz="2200" dirty="0">
                <a:effectLst/>
                <a:latin typeface="Arial" panose="020B0604020202020204" pitchFamily="34" charset="0"/>
                <a:ea typeface="Calibri" panose="020F0502020204030204" pitchFamily="34" charset="0"/>
                <a:cs typeface="Arial" panose="020B0604020202020204" pitchFamily="34" charset="0"/>
              </a:rPr>
              <a:t>, Kotido, </a:t>
            </a:r>
            <a:r>
              <a:rPr lang="en-GB" sz="2200" dirty="0" err="1">
                <a:effectLst/>
                <a:latin typeface="Arial" panose="020B0604020202020204" pitchFamily="34" charset="0"/>
                <a:ea typeface="Calibri" panose="020F0502020204030204" pitchFamily="34" charset="0"/>
                <a:cs typeface="Arial" panose="020B0604020202020204" pitchFamily="34" charset="0"/>
              </a:rPr>
              <a:t>Kaabong</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Abim</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Napak</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Nakapiripirit</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Amudat</a:t>
            </a:r>
            <a:r>
              <a:rPr lang="en-GB" sz="2200" dirty="0">
                <a:effectLst/>
                <a:latin typeface="Arial" panose="020B0604020202020204" pitchFamily="34" charset="0"/>
                <a:ea typeface="Calibri" panose="020F0502020204030204" pitchFamily="34" charset="0"/>
                <a:cs typeface="Arial" panose="020B0604020202020204" pitchFamily="34" charset="0"/>
              </a:rPr>
              <a:t> and Nabilatuk to reduce staff accommodation for health workers</a:t>
            </a: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endParaRPr lang="en-UG" sz="2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69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8: </a:t>
            </a:r>
            <a:r>
              <a:rPr lang="en-US" sz="2800" b="1" dirty="0"/>
              <a:t>Human Capital, Gender and Social Development</a:t>
            </a:r>
            <a:endParaRPr lang="en-GB" sz="2800" b="1" dirty="0"/>
          </a:p>
        </p:txBody>
      </p:sp>
      <p:sp>
        <p:nvSpPr>
          <p:cNvPr id="4" name="TextBox 3">
            <a:extLst>
              <a:ext uri="{FF2B5EF4-FFF2-40B4-BE49-F238E27FC236}">
                <a16:creationId xmlns:a16="http://schemas.microsoft.com/office/drawing/2014/main" id="{2C87485B-97AA-2467-34A8-55233B2ED9AC}"/>
              </a:ext>
            </a:extLst>
          </p:cNvPr>
          <p:cNvSpPr txBox="1"/>
          <p:nvPr/>
        </p:nvSpPr>
        <p:spPr>
          <a:xfrm>
            <a:off x="435431" y="1927751"/>
            <a:ext cx="11386455" cy="4204934"/>
          </a:xfrm>
          <a:prstGeom prst="rect">
            <a:avLst/>
          </a:prstGeom>
          <a:noFill/>
        </p:spPr>
        <p:txBody>
          <a:bodyPr wrap="square">
            <a:spAutoFit/>
          </a:bodyPr>
          <a:lstStyle/>
          <a:p>
            <a:pPr marL="285750" indent="-285750" algn="just">
              <a:lnSpc>
                <a:spcPct val="107000"/>
              </a:lnSpc>
              <a:spcBef>
                <a:spcPts val="600"/>
              </a:spcBef>
              <a:spcAft>
                <a:spcPts val="600"/>
              </a:spcAft>
              <a:buFont typeface="Arial" panose="020B0604020202020204" pitchFamily="34" charset="0"/>
              <a:buChar char="•"/>
            </a:pPr>
            <a:r>
              <a:rPr lang="en-GB" sz="2200" b="1" dirty="0">
                <a:effectLst/>
                <a:latin typeface="Arial" panose="020B0604020202020204" pitchFamily="34" charset="0"/>
                <a:ea typeface="Calibri" panose="020F0502020204030204" pitchFamily="34" charset="0"/>
                <a:cs typeface="Arial" panose="020B0604020202020204" pitchFamily="34" charset="0"/>
              </a:rPr>
              <a:t>Hospitals and Health Centre IVs. </a:t>
            </a:r>
            <a:r>
              <a:rPr lang="en-GB" sz="2200" dirty="0">
                <a:effectLst/>
                <a:latin typeface="Arial" panose="020B0604020202020204" pitchFamily="34" charset="0"/>
                <a:ea typeface="Calibri" panose="020F0502020204030204" pitchFamily="34" charset="0"/>
                <a:cs typeface="Arial" panose="020B0604020202020204" pitchFamily="34" charset="0"/>
              </a:rPr>
              <a:t>To increase health coverage in Uganda the following health facilities have been </a:t>
            </a:r>
            <a:r>
              <a:rPr lang="en-GB" sz="2200" b="1" dirty="0">
                <a:effectLst/>
                <a:latin typeface="Arial" panose="020B0604020202020204" pitchFamily="34" charset="0"/>
                <a:ea typeface="Calibri" panose="020F0502020204030204" pitchFamily="34" charset="0"/>
                <a:cs typeface="Arial" panose="020B0604020202020204" pitchFamily="34" charset="0"/>
              </a:rPr>
              <a:t>upgraded to Hospitals and HC IVs </a:t>
            </a:r>
            <a:r>
              <a:rPr lang="en-GB" sz="2200" dirty="0">
                <a:effectLst/>
                <a:latin typeface="Arial" panose="020B0604020202020204" pitchFamily="34" charset="0"/>
                <a:ea typeface="Calibri" panose="020F0502020204030204" pitchFamily="34" charset="0"/>
                <a:cs typeface="Arial" panose="020B0604020202020204" pitchFamily="34" charset="0"/>
              </a:rPr>
              <a:t>since FY2018/19. These are: Bondo HCIV in </a:t>
            </a:r>
            <a:r>
              <a:rPr lang="en-GB" sz="2200" dirty="0" err="1">
                <a:effectLst/>
                <a:latin typeface="Arial" panose="020B0604020202020204" pitchFamily="34" charset="0"/>
                <a:ea typeface="Calibri" panose="020F0502020204030204" pitchFamily="34" charset="0"/>
                <a:cs typeface="Arial" panose="020B0604020202020204" pitchFamily="34" charset="0"/>
              </a:rPr>
              <a:t>Arua</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Bugaya</a:t>
            </a:r>
            <a:r>
              <a:rPr lang="en-GB" sz="2200" dirty="0">
                <a:effectLst/>
                <a:latin typeface="Arial" panose="020B0604020202020204" pitchFamily="34" charset="0"/>
                <a:ea typeface="Calibri" panose="020F0502020204030204" pitchFamily="34" charset="0"/>
                <a:cs typeface="Arial" panose="020B0604020202020204" pitchFamily="34" charset="0"/>
              </a:rPr>
              <a:t> HCIV in </a:t>
            </a:r>
            <a:r>
              <a:rPr lang="en-GB" sz="2200" dirty="0" err="1">
                <a:effectLst/>
                <a:latin typeface="Arial" panose="020B0604020202020204" pitchFamily="34" charset="0"/>
                <a:ea typeface="Calibri" panose="020F0502020204030204" pitchFamily="34" charset="0"/>
                <a:cs typeface="Arial" panose="020B0604020202020204" pitchFamily="34" charset="0"/>
              </a:rPr>
              <a:t>Buyende</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Bujubuli</a:t>
            </a:r>
            <a:r>
              <a:rPr lang="en-GB" sz="2200" dirty="0">
                <a:effectLst/>
                <a:latin typeface="Arial" panose="020B0604020202020204" pitchFamily="34" charset="0"/>
                <a:ea typeface="Calibri" panose="020F0502020204030204" pitchFamily="34" charset="0"/>
                <a:cs typeface="Arial" panose="020B0604020202020204" pitchFamily="34" charset="0"/>
              </a:rPr>
              <a:t> HCIV in Kyegegwa, </a:t>
            </a:r>
            <a:r>
              <a:rPr lang="en-GB" sz="2200" dirty="0" err="1">
                <a:effectLst/>
                <a:latin typeface="Arial" panose="020B0604020202020204" pitchFamily="34" charset="0"/>
                <a:ea typeface="Calibri" panose="020F0502020204030204" pitchFamily="34" charset="0"/>
                <a:cs typeface="Arial" panose="020B0604020202020204" pitchFamily="34" charset="0"/>
              </a:rPr>
              <a:t>Kalaki</a:t>
            </a:r>
            <a:r>
              <a:rPr lang="en-GB" sz="2200" dirty="0">
                <a:effectLst/>
                <a:latin typeface="Arial" panose="020B0604020202020204" pitchFamily="34" charset="0"/>
                <a:ea typeface="Calibri" panose="020F0502020204030204" pitchFamily="34" charset="0"/>
                <a:cs typeface="Arial" panose="020B0604020202020204" pitchFamily="34" charset="0"/>
              </a:rPr>
              <a:t> HCIV in </a:t>
            </a:r>
            <a:r>
              <a:rPr lang="en-GB" sz="2200" dirty="0" err="1">
                <a:effectLst/>
                <a:latin typeface="Arial" panose="020B0604020202020204" pitchFamily="34" charset="0"/>
                <a:ea typeface="Calibri" panose="020F0502020204030204" pitchFamily="34" charset="0"/>
                <a:cs typeface="Arial" panose="020B0604020202020204" pitchFamily="34" charset="0"/>
              </a:rPr>
              <a:t>Kalaki</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Kaserem</a:t>
            </a:r>
            <a:r>
              <a:rPr lang="en-GB" sz="2200" dirty="0">
                <a:effectLst/>
                <a:latin typeface="Arial" panose="020B0604020202020204" pitchFamily="34" charset="0"/>
                <a:ea typeface="Calibri" panose="020F0502020204030204" pitchFamily="34" charset="0"/>
                <a:cs typeface="Arial" panose="020B0604020202020204" pitchFamily="34" charset="0"/>
              </a:rPr>
              <a:t> HCIV in Kapchorwa, </a:t>
            </a:r>
            <a:r>
              <a:rPr lang="en-GB" sz="2200" dirty="0" err="1">
                <a:effectLst/>
                <a:latin typeface="Arial" panose="020B0604020202020204" pitchFamily="34" charset="0"/>
                <a:ea typeface="Calibri" panose="020F0502020204030204" pitchFamily="34" charset="0"/>
                <a:cs typeface="Arial" panose="020B0604020202020204" pitchFamily="34" charset="0"/>
              </a:rPr>
              <a:t>Kyangwali</a:t>
            </a:r>
            <a:r>
              <a:rPr lang="en-GB" sz="2200" dirty="0">
                <a:effectLst/>
                <a:latin typeface="Arial" panose="020B0604020202020204" pitchFamily="34" charset="0"/>
                <a:ea typeface="Calibri" panose="020F0502020204030204" pitchFamily="34" charset="0"/>
                <a:cs typeface="Arial" panose="020B0604020202020204" pitchFamily="34" charset="0"/>
              </a:rPr>
              <a:t> KCIV in Kikuube, </a:t>
            </a:r>
            <a:r>
              <a:rPr lang="en-GB" sz="2200" dirty="0" err="1">
                <a:effectLst/>
                <a:latin typeface="Arial" panose="020B0604020202020204" pitchFamily="34" charset="0"/>
                <a:ea typeface="Calibri" panose="020F0502020204030204" pitchFamily="34" charset="0"/>
                <a:cs typeface="Arial" panose="020B0604020202020204" pitchFamily="34" charset="0"/>
              </a:rPr>
              <a:t>Mpungu</a:t>
            </a:r>
            <a:r>
              <a:rPr lang="en-GB" sz="2200" dirty="0">
                <a:effectLst/>
                <a:latin typeface="Arial" panose="020B0604020202020204" pitchFamily="34" charset="0"/>
                <a:ea typeface="Calibri" panose="020F0502020204030204" pitchFamily="34" charset="0"/>
                <a:cs typeface="Arial" panose="020B0604020202020204" pitchFamily="34" charset="0"/>
              </a:rPr>
              <a:t> HCIV in Kanungu, </a:t>
            </a:r>
            <a:r>
              <a:rPr lang="en-GB" sz="2200" dirty="0" err="1">
                <a:effectLst/>
                <a:latin typeface="Arial" panose="020B0604020202020204" pitchFamily="34" charset="0"/>
                <a:ea typeface="Calibri" panose="020F0502020204030204" pitchFamily="34" charset="0"/>
                <a:cs typeface="Arial" panose="020B0604020202020204" pitchFamily="34" charset="0"/>
              </a:rPr>
              <a:t>Palabek</a:t>
            </a:r>
            <a:r>
              <a:rPr lang="en-GB" sz="2200" dirty="0">
                <a:effectLst/>
                <a:latin typeface="Arial" panose="020B0604020202020204" pitchFamily="34" charset="0"/>
                <a:ea typeface="Calibri" panose="020F0502020204030204" pitchFamily="34" charset="0"/>
                <a:cs typeface="Arial" panose="020B0604020202020204" pitchFamily="34" charset="0"/>
              </a:rPr>
              <a:t> Kal HCIV in </a:t>
            </a:r>
            <a:r>
              <a:rPr lang="en-GB" sz="2200" dirty="0" err="1">
                <a:effectLst/>
                <a:latin typeface="Arial" panose="020B0604020202020204" pitchFamily="34" charset="0"/>
                <a:ea typeface="Calibri" panose="020F0502020204030204" pitchFamily="34" charset="0"/>
                <a:cs typeface="Arial" panose="020B0604020202020204" pitchFamily="34" charset="0"/>
              </a:rPr>
              <a:t>Lamwo</a:t>
            </a:r>
            <a:r>
              <a:rPr lang="en-GB" sz="2200" dirty="0">
                <a:effectLst/>
                <a:latin typeface="Arial" panose="020B0604020202020204" pitchFamily="34" charset="0"/>
                <a:ea typeface="Calibri" panose="020F0502020204030204" pitchFamily="34" charset="0"/>
                <a:cs typeface="Arial" panose="020B0604020202020204" pitchFamily="34" charset="0"/>
              </a:rPr>
              <a:t>, </a:t>
            </a:r>
            <a:r>
              <a:rPr lang="en-GB" sz="2200" dirty="0" err="1">
                <a:effectLst/>
                <a:latin typeface="Arial" panose="020B0604020202020204" pitchFamily="34" charset="0"/>
                <a:ea typeface="Calibri" panose="020F0502020204030204" pitchFamily="34" charset="0"/>
                <a:cs typeface="Arial" panose="020B0604020202020204" pitchFamily="34" charset="0"/>
              </a:rPr>
              <a:t>Rugyeyo</a:t>
            </a:r>
            <a:r>
              <a:rPr lang="en-GB" sz="2200" dirty="0">
                <a:effectLst/>
                <a:latin typeface="Arial" panose="020B0604020202020204" pitchFamily="34" charset="0"/>
                <a:ea typeface="Calibri" panose="020F0502020204030204" pitchFamily="34" charset="0"/>
                <a:cs typeface="Arial" panose="020B0604020202020204" pitchFamily="34" charset="0"/>
              </a:rPr>
              <a:t> HCIV in Kanungu, </a:t>
            </a:r>
            <a:r>
              <a:rPr lang="en-GB" sz="2200" dirty="0" err="1">
                <a:effectLst/>
                <a:latin typeface="Arial" panose="020B0604020202020204" pitchFamily="34" charset="0"/>
                <a:ea typeface="Calibri" panose="020F0502020204030204" pitchFamily="34" charset="0"/>
                <a:cs typeface="Arial" panose="020B0604020202020204" pitchFamily="34" charset="0"/>
              </a:rPr>
              <a:t>Ruteete</a:t>
            </a:r>
            <a:r>
              <a:rPr lang="en-GB" sz="2200" dirty="0">
                <a:effectLst/>
                <a:latin typeface="Arial" panose="020B0604020202020204" pitchFamily="34" charset="0"/>
                <a:ea typeface="Calibri" panose="020F0502020204030204" pitchFamily="34" charset="0"/>
                <a:cs typeface="Arial" panose="020B0604020202020204" pitchFamily="34" charset="0"/>
              </a:rPr>
              <a:t> HCIV in Kabarole, </a:t>
            </a:r>
            <a:r>
              <a:rPr lang="en-GB" sz="2200" dirty="0" err="1">
                <a:effectLst/>
                <a:latin typeface="Arial" panose="020B0604020202020204" pitchFamily="34" charset="0"/>
                <a:ea typeface="Calibri" panose="020F0502020204030204" pitchFamily="34" charset="0"/>
                <a:cs typeface="Arial" panose="020B0604020202020204" pitchFamily="34" charset="0"/>
              </a:rPr>
              <a:t>Rwamanja</a:t>
            </a:r>
            <a:r>
              <a:rPr lang="en-GB" sz="2200" dirty="0">
                <a:effectLst/>
                <a:latin typeface="Arial" panose="020B0604020202020204" pitchFamily="34" charset="0"/>
                <a:ea typeface="Calibri" panose="020F0502020204030204" pitchFamily="34" charset="0"/>
                <a:cs typeface="Arial" panose="020B0604020202020204" pitchFamily="34" charset="0"/>
              </a:rPr>
              <a:t> HCIV in </a:t>
            </a:r>
            <a:r>
              <a:rPr lang="en-GB" sz="2200" dirty="0" err="1">
                <a:effectLst/>
                <a:latin typeface="Arial" panose="020B0604020202020204" pitchFamily="34" charset="0"/>
                <a:ea typeface="Calibri" panose="020F0502020204030204" pitchFamily="34" charset="0"/>
                <a:cs typeface="Arial" panose="020B0604020202020204" pitchFamily="34" charset="0"/>
              </a:rPr>
              <a:t>Kamwenge</a:t>
            </a:r>
            <a:r>
              <a:rPr lang="en-GB" sz="2200" dirty="0">
                <a:effectLst/>
                <a:latin typeface="Arial" panose="020B0604020202020204" pitchFamily="34" charset="0"/>
                <a:ea typeface="Calibri" panose="020F0502020204030204" pitchFamily="34" charset="0"/>
                <a:cs typeface="Arial" panose="020B0604020202020204" pitchFamily="34" charset="0"/>
              </a:rPr>
              <a:t> district, </a:t>
            </a:r>
            <a:r>
              <a:rPr lang="en-GB" sz="2200" dirty="0" err="1">
                <a:effectLst/>
                <a:latin typeface="Arial" panose="020B0604020202020204" pitchFamily="34" charset="0"/>
                <a:ea typeface="Calibri" panose="020F0502020204030204" pitchFamily="34" charset="0"/>
                <a:cs typeface="Arial" panose="020B0604020202020204" pitchFamily="34" charset="0"/>
              </a:rPr>
              <a:t>Muko</a:t>
            </a:r>
            <a:r>
              <a:rPr lang="en-GB" sz="2200" dirty="0">
                <a:effectLst/>
                <a:latin typeface="Arial" panose="020B0604020202020204" pitchFamily="34" charset="0"/>
                <a:ea typeface="Calibri" panose="020F0502020204030204" pitchFamily="34" charset="0"/>
                <a:cs typeface="Arial" panose="020B0604020202020204" pitchFamily="34" charset="0"/>
              </a:rPr>
              <a:t> HC IV to Hospital, </a:t>
            </a:r>
            <a:r>
              <a:rPr lang="en-GB" sz="2200" dirty="0" err="1">
                <a:effectLst/>
                <a:latin typeface="Arial" panose="020B0604020202020204" pitchFamily="34" charset="0"/>
                <a:ea typeface="Calibri" panose="020F0502020204030204" pitchFamily="34" charset="0"/>
                <a:cs typeface="Arial" panose="020B0604020202020204" pitchFamily="34" charset="0"/>
              </a:rPr>
              <a:t>Mitooma</a:t>
            </a:r>
            <a:r>
              <a:rPr lang="en-GB" sz="2200" dirty="0">
                <a:effectLst/>
                <a:latin typeface="Arial" panose="020B0604020202020204" pitchFamily="34" charset="0"/>
                <a:ea typeface="Calibri" panose="020F0502020204030204" pitchFamily="34" charset="0"/>
                <a:cs typeface="Arial" panose="020B0604020202020204" pitchFamily="34" charset="0"/>
              </a:rPr>
              <a:t> HC IV to General Hospital, </a:t>
            </a:r>
            <a:r>
              <a:rPr lang="en-GB" sz="2200" dirty="0" err="1">
                <a:effectLst/>
                <a:latin typeface="Arial" panose="020B0604020202020204" pitchFamily="34" charset="0"/>
                <a:ea typeface="Calibri" panose="020F0502020204030204" pitchFamily="34" charset="0"/>
                <a:cs typeface="Arial" panose="020B0604020202020204" pitchFamily="34" charset="0"/>
              </a:rPr>
              <a:t>Kalapata</a:t>
            </a:r>
            <a:r>
              <a:rPr lang="en-GB" sz="2200" dirty="0">
                <a:effectLst/>
                <a:latin typeface="Arial" panose="020B0604020202020204" pitchFamily="34" charset="0"/>
                <a:ea typeface="Calibri" panose="020F0502020204030204" pitchFamily="34" charset="0"/>
                <a:cs typeface="Arial" panose="020B0604020202020204" pitchFamily="34" charset="0"/>
              </a:rPr>
              <a:t> HC III to HC IV in </a:t>
            </a:r>
            <a:r>
              <a:rPr lang="en-GB" sz="2200" dirty="0" err="1">
                <a:effectLst/>
                <a:latin typeface="Arial" panose="020B0604020202020204" pitchFamily="34" charset="0"/>
                <a:ea typeface="Calibri" panose="020F0502020204030204" pitchFamily="34" charset="0"/>
                <a:cs typeface="Arial" panose="020B0604020202020204" pitchFamily="34" charset="0"/>
              </a:rPr>
              <a:t>Kabaramaido</a:t>
            </a:r>
            <a:r>
              <a:rPr lang="en-GB" sz="2200" dirty="0">
                <a:effectLst/>
                <a:latin typeface="Arial" panose="020B0604020202020204" pitchFamily="34" charset="0"/>
                <a:ea typeface="Calibri" panose="020F0502020204030204" pitchFamily="34" charset="0"/>
                <a:cs typeface="Arial" panose="020B0604020202020204" pitchFamily="34" charset="0"/>
              </a:rPr>
              <a:t> District. </a:t>
            </a:r>
            <a:endParaRPr lang="en-GB" sz="22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Bef>
                <a:spcPts val="600"/>
              </a:spcBef>
              <a:spcAft>
                <a:spcPts val="600"/>
              </a:spcAft>
              <a:buFont typeface="Arial" panose="020B0604020202020204" pitchFamily="34" charset="0"/>
              <a:buChar char="•"/>
            </a:pPr>
            <a:r>
              <a:rPr lang="en-GB" sz="2200" b="1" dirty="0">
                <a:effectLst/>
                <a:latin typeface="Arial" panose="020B0604020202020204" pitchFamily="34" charset="0"/>
                <a:ea typeface="Calibri" panose="020F0502020204030204" pitchFamily="34" charset="0"/>
                <a:cs typeface="Arial" panose="020B0604020202020204" pitchFamily="34" charset="0"/>
              </a:rPr>
              <a:t>Some of </a:t>
            </a:r>
            <a:r>
              <a:rPr lang="en-GB" sz="2200" b="1" dirty="0">
                <a:latin typeface="Arial" panose="020B0604020202020204" pitchFamily="34" charset="0"/>
                <a:ea typeface="Calibri" panose="020F0502020204030204" pitchFamily="34" charset="0"/>
                <a:cs typeface="Arial" panose="020B0604020202020204" pitchFamily="34" charset="0"/>
              </a:rPr>
              <a:t>the</a:t>
            </a:r>
            <a:r>
              <a:rPr lang="en-GB" sz="2200" b="1" dirty="0">
                <a:effectLst/>
                <a:latin typeface="Arial" panose="020B0604020202020204" pitchFamily="34" charset="0"/>
                <a:ea typeface="Calibri" panose="020F0502020204030204" pitchFamily="34" charset="0"/>
                <a:cs typeface="Arial" panose="020B0604020202020204" pitchFamily="34" charset="0"/>
              </a:rPr>
              <a:t> hospitals that have been rehabilitated </a:t>
            </a:r>
            <a:r>
              <a:rPr lang="en-GB" sz="2200" dirty="0">
                <a:effectLst/>
                <a:latin typeface="Arial" panose="020B0604020202020204" pitchFamily="34" charset="0"/>
                <a:ea typeface="Calibri" panose="020F0502020204030204" pitchFamily="34" charset="0"/>
                <a:cs typeface="Arial" panose="020B0604020202020204" pitchFamily="34" charset="0"/>
              </a:rPr>
              <a:t>to improve health care services in the country are: Gombe Hospital in </a:t>
            </a:r>
            <a:r>
              <a:rPr lang="en-GB" sz="2200" dirty="0" err="1">
                <a:effectLst/>
                <a:latin typeface="Arial" panose="020B0604020202020204" pitchFamily="34" charset="0"/>
                <a:ea typeface="Calibri" panose="020F0502020204030204" pitchFamily="34" charset="0"/>
                <a:cs typeface="Arial" panose="020B0604020202020204" pitchFamily="34" charset="0"/>
              </a:rPr>
              <a:t>Butambala</a:t>
            </a:r>
            <a:r>
              <a:rPr lang="en-GB" sz="2200" dirty="0">
                <a:effectLst/>
                <a:latin typeface="Arial" panose="020B0604020202020204" pitchFamily="34" charset="0"/>
                <a:ea typeface="Calibri" panose="020F0502020204030204" pitchFamily="34" charset="0"/>
                <a:cs typeface="Arial" panose="020B0604020202020204" pitchFamily="34" charset="0"/>
              </a:rPr>
              <a:t> District, </a:t>
            </a:r>
            <a:r>
              <a:rPr lang="en-GB" sz="2200" dirty="0" err="1">
                <a:effectLst/>
                <a:latin typeface="Arial" panose="020B0604020202020204" pitchFamily="34" charset="0"/>
                <a:ea typeface="Calibri" panose="020F0502020204030204" pitchFamily="34" charset="0"/>
                <a:cs typeface="Arial" panose="020B0604020202020204" pitchFamily="34" charset="0"/>
              </a:rPr>
              <a:t>Koboko</a:t>
            </a:r>
            <a:r>
              <a:rPr lang="en-GB" sz="2200" dirty="0">
                <a:effectLst/>
                <a:latin typeface="Arial" panose="020B0604020202020204" pitchFamily="34" charset="0"/>
                <a:ea typeface="Calibri" panose="020F0502020204030204" pitchFamily="34" charset="0"/>
                <a:cs typeface="Arial" panose="020B0604020202020204" pitchFamily="34" charset="0"/>
              </a:rPr>
              <a:t> Hospital, Mukono Hospital, Luwero Hospital, </a:t>
            </a:r>
            <a:r>
              <a:rPr lang="en-GB" sz="2200" dirty="0" err="1">
                <a:effectLst/>
                <a:latin typeface="Arial" panose="020B0604020202020204" pitchFamily="34" charset="0"/>
                <a:ea typeface="Calibri" panose="020F0502020204030204" pitchFamily="34" charset="0"/>
                <a:cs typeface="Arial" panose="020B0604020202020204" pitchFamily="34" charset="0"/>
              </a:rPr>
              <a:t>Buwenge</a:t>
            </a:r>
            <a:r>
              <a:rPr lang="en-GB" sz="2200" dirty="0">
                <a:effectLst/>
                <a:latin typeface="Arial" panose="020B0604020202020204" pitchFamily="34" charset="0"/>
                <a:ea typeface="Calibri" panose="020F0502020204030204" pitchFamily="34" charset="0"/>
                <a:cs typeface="Arial" panose="020B0604020202020204" pitchFamily="34" charset="0"/>
              </a:rPr>
              <a:t> Hospital, Kotido Hospital and </a:t>
            </a:r>
            <a:r>
              <a:rPr lang="en-GB" sz="2200" dirty="0" err="1">
                <a:effectLst/>
                <a:latin typeface="Arial" panose="020B0604020202020204" pitchFamily="34" charset="0"/>
                <a:ea typeface="Calibri" panose="020F0502020204030204" pitchFamily="34" charset="0"/>
                <a:cs typeface="Arial" panose="020B0604020202020204" pitchFamily="34" charset="0"/>
              </a:rPr>
              <a:t>Kaberamaido</a:t>
            </a:r>
            <a:r>
              <a:rPr lang="en-GB" sz="2200" dirty="0">
                <a:effectLst/>
                <a:latin typeface="Arial" panose="020B0604020202020204" pitchFamily="34" charset="0"/>
                <a:ea typeface="Calibri" panose="020F0502020204030204" pitchFamily="34" charset="0"/>
                <a:cs typeface="Arial" panose="020B0604020202020204" pitchFamily="34" charset="0"/>
              </a:rPr>
              <a:t> Hospital.</a:t>
            </a:r>
            <a:endParaRPr lang="en-UG"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586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4. Challenges </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642257" y="1336216"/>
            <a:ext cx="10907486" cy="6093976"/>
          </a:xfrm>
          <a:prstGeom prst="rect">
            <a:avLst/>
          </a:prstGeom>
          <a:noFill/>
        </p:spPr>
        <p:txBody>
          <a:bodyPr wrap="square" rtlCol="0">
            <a:spAutoFit/>
          </a:bodyPr>
          <a:lstStyle/>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a:tabLst/>
              <a:defRPr/>
            </a:pPr>
            <a:r>
              <a:rPr lang="en-GB" sz="2400" b="1" dirty="0">
                <a:latin typeface="Arial" panose="020B0604020202020204" pitchFamily="34" charset="0"/>
                <a:cs typeface="Arial" panose="020B0604020202020204" pitchFamily="34" charset="0"/>
              </a:rPr>
              <a:t>Absence of a law on Disaster Risk Management in Uganda.</a:t>
            </a:r>
            <a:r>
              <a:rPr lang="en-GB" sz="2400" dirty="0">
                <a:latin typeface="Arial" panose="020B0604020202020204" pitchFamily="34" charset="0"/>
                <a:cs typeface="Arial" panose="020B0604020202020204" pitchFamily="34" charset="0"/>
              </a:rPr>
              <a:t> Despite presence of a National Policy for Disaster Preparedness and Management, the provisions of the Policy are not adequately implemented and cannot be enforced in absence of an enabling law. DRR interventions are implemented in an </a:t>
            </a:r>
            <a:r>
              <a:rPr lang="en-GB" sz="2400" dirty="0" err="1">
                <a:latin typeface="Arial" panose="020B0604020202020204" pitchFamily="34" charset="0"/>
                <a:cs typeface="Arial" panose="020B0604020202020204" pitchFamily="34" charset="0"/>
              </a:rPr>
              <a:t>adhoc</a:t>
            </a:r>
            <a:r>
              <a:rPr lang="en-GB" sz="2400" dirty="0">
                <a:latin typeface="Arial" panose="020B0604020202020204" pitchFamily="34" charset="0"/>
                <a:cs typeface="Arial" panose="020B0604020202020204" pitchFamily="34" charset="0"/>
              </a:rPr>
              <a:t> basis.</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a:tabLst/>
              <a:defRPr/>
            </a:pPr>
            <a:r>
              <a:rPr lang="en-GB" sz="2400" b="1" dirty="0">
                <a:effectLst/>
                <a:latin typeface="Arial" panose="020B0604020202020204" pitchFamily="34" charset="0"/>
                <a:ea typeface="Times New Roman" panose="02020603050405020304" pitchFamily="18" charset="0"/>
                <a:cs typeface="Arial" panose="020B0604020202020204" pitchFamily="34" charset="0"/>
              </a:rPr>
              <a:t>Limited availability and access to earth moving equipment for excavation </a:t>
            </a:r>
            <a:r>
              <a:rPr lang="en-GB" sz="2400" dirty="0">
                <a:effectLst/>
                <a:latin typeface="Arial" panose="020B0604020202020204" pitchFamily="34" charset="0"/>
                <a:ea typeface="Times New Roman" panose="02020603050405020304" pitchFamily="18" charset="0"/>
                <a:cs typeface="Arial" panose="020B0604020202020204" pitchFamily="34" charset="0"/>
              </a:rPr>
              <a:t>of Communal and Individual Valley tanks. The available few equipment sets have aged and cannot serve the existing demand.</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a:tabLst/>
              <a:defRPr/>
            </a:pPr>
            <a:r>
              <a:rPr lang="en-GB" sz="2400" b="1" dirty="0">
                <a:latin typeface="Arial" panose="020B0604020202020204" pitchFamily="34" charset="0"/>
                <a:cs typeface="Arial" panose="020B0604020202020204" pitchFamily="34" charset="0"/>
              </a:rPr>
              <a:t>High demand for Water for Production Infrastructure and facilities </a:t>
            </a:r>
            <a:r>
              <a:rPr lang="en-GB" sz="2400" dirty="0">
                <a:latin typeface="Arial" panose="020B0604020202020204" pitchFamily="34" charset="0"/>
                <a:cs typeface="Arial" panose="020B0604020202020204" pitchFamily="34" charset="0"/>
              </a:rPr>
              <a:t>which outstrips the planned investments</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a:tabLst/>
              <a:defRPr/>
            </a:pPr>
            <a:r>
              <a:rPr lang="en-GB" sz="2400" b="1" dirty="0">
                <a:latin typeface="Arial" panose="020B0604020202020204" pitchFamily="34" charset="0"/>
                <a:cs typeface="Arial" panose="020B0604020202020204" pitchFamily="34" charset="0"/>
              </a:rPr>
              <a:t>Land disputes in some of the areas </a:t>
            </a:r>
            <a:r>
              <a:rPr lang="en-GB" sz="2400" dirty="0">
                <a:latin typeface="Arial" panose="020B0604020202020204" pitchFamily="34" charset="0"/>
                <a:cs typeface="Arial" panose="020B0604020202020204" pitchFamily="34" charset="0"/>
              </a:rPr>
              <a:t>where the water infrastructures planned could not be implemented, to some extent due to community resistance to construct </a:t>
            </a:r>
            <a:r>
              <a:rPr lang="en-GB" sz="2400" dirty="0" err="1">
                <a:latin typeface="Arial" panose="020B0604020202020204" pitchFamily="34" charset="0"/>
                <a:cs typeface="Arial" panose="020B0604020202020204" pitchFamily="34" charset="0"/>
              </a:rPr>
              <a:t>WfP</a:t>
            </a:r>
            <a:r>
              <a:rPr lang="en-GB" sz="2400" dirty="0">
                <a:latin typeface="Arial" panose="020B0604020202020204" pitchFamily="34" charset="0"/>
                <a:cs typeface="Arial" panose="020B0604020202020204" pitchFamily="34" charset="0"/>
              </a:rPr>
              <a:t> facilities while others demand exorbitant sums of money for land compensation and this consequently delays actual construction of the water infrastructure as planned</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5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4. Challenges </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642257" y="1336216"/>
            <a:ext cx="10907486" cy="6401753"/>
          </a:xfrm>
          <a:prstGeom prst="rect">
            <a:avLst/>
          </a:prstGeom>
          <a:noFill/>
        </p:spPr>
        <p:txBody>
          <a:bodyPr wrap="square" rtlCol="0">
            <a:spAutoFit/>
          </a:bodyPr>
          <a:lstStyle/>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r>
              <a:rPr lang="en-GB" sz="2400" b="1" dirty="0">
                <a:latin typeface="Arial" panose="020B0604020202020204" pitchFamily="34" charset="0"/>
                <a:cs typeface="Arial" panose="020B0604020202020204" pitchFamily="34" charset="0"/>
              </a:rPr>
              <a:t>Continued degradation of water catchments and the general environment</a:t>
            </a:r>
            <a:r>
              <a:rPr lang="en-GB" sz="2400" dirty="0">
                <a:latin typeface="Arial" panose="020B0604020202020204" pitchFamily="34" charset="0"/>
                <a:cs typeface="Arial" panose="020B0604020202020204" pitchFamily="34" charset="0"/>
              </a:rPr>
              <a:t>, inadequate protection of lake shores, river banks and wetlands, and inadequate enforcement of water and environmental laws and regulations continue to be the main causes of flooding and destruction of property in the country</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r>
              <a:rPr lang="en-GB" sz="2400" b="1" dirty="0">
                <a:latin typeface="Arial" panose="020B0604020202020204" pitchFamily="34" charset="0"/>
                <a:cs typeface="Arial" panose="020B0604020202020204" pitchFamily="34" charset="0"/>
              </a:rPr>
              <a:t>Insecurity in Karamoja Sub region</a:t>
            </a:r>
            <a:r>
              <a:rPr lang="en-GB" sz="2400" dirty="0">
                <a:latin typeface="Arial" panose="020B0604020202020204" pitchFamily="34" charset="0"/>
                <a:cs typeface="Arial" panose="020B0604020202020204" pitchFamily="34" charset="0"/>
              </a:rPr>
              <a:t>. Heavy investment has been injected in the Karamoja sub region, however, implementation has been constrained by the insecurity</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r>
              <a:rPr lang="en-GB" sz="2400" b="1" dirty="0">
                <a:latin typeface="Arial" panose="020B0604020202020204" pitchFamily="34" charset="0"/>
                <a:cs typeface="Arial" panose="020B0604020202020204" pitchFamily="34" charset="0"/>
              </a:rPr>
              <a:t>The limitations caused by the COVID-19 pandemic </a:t>
            </a:r>
            <a:r>
              <a:rPr lang="en-GB" sz="2400" dirty="0">
                <a:latin typeface="Arial" panose="020B0604020202020204" pitchFamily="34" charset="0"/>
                <a:cs typeface="Arial" panose="020B0604020202020204" pitchFamily="34" charset="0"/>
              </a:rPr>
              <a:t>obstructed most of the planned interventions</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r>
              <a:rPr lang="en-GB" sz="2400" b="1" dirty="0">
                <a:latin typeface="Arial" panose="020B0604020202020204" pitchFamily="34" charset="0"/>
                <a:cs typeface="Arial" panose="020B0604020202020204" pitchFamily="34" charset="0"/>
              </a:rPr>
              <a:t>Limited ownership of most of the interventions by state and non-state actors. </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r>
              <a:rPr lang="en-GB" sz="2400" b="1" dirty="0">
                <a:latin typeface="Arial" panose="020B0604020202020204" pitchFamily="34" charset="0"/>
                <a:cs typeface="Arial" panose="020B0604020202020204" pitchFamily="34" charset="0"/>
              </a:rPr>
              <a:t>Limited ownership of most of the interventions by state and non-state actors</a:t>
            </a:r>
          </a:p>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startAt="4"/>
              <a:tabLst/>
              <a:defRPr/>
            </a:pPr>
            <a:endParaRPr lang="en-GB" sz="2400" b="1" dirty="0">
              <a:latin typeface="Times New Roman" panose="02020603050405020304" pitchFamily="18" charset="0"/>
            </a:endParaRPr>
          </a:p>
        </p:txBody>
      </p:sp>
    </p:spTree>
    <p:extLst>
      <p:ext uri="{BB962C8B-B14F-4D97-AF65-F5344CB8AC3E}">
        <p14:creationId xmlns:p14="http://schemas.microsoft.com/office/powerpoint/2010/main" val="596753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5. Recommendations </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C6E3F884-2286-CB03-C623-02F541565D56}"/>
              </a:ext>
            </a:extLst>
          </p:cNvPr>
          <p:cNvSpPr txBox="1"/>
          <p:nvPr/>
        </p:nvSpPr>
        <p:spPr>
          <a:xfrm>
            <a:off x="986971" y="1371018"/>
            <a:ext cx="9971316" cy="4555093"/>
          </a:xfrm>
          <a:prstGeom prst="rect">
            <a:avLst/>
          </a:prstGeom>
          <a:noFill/>
        </p:spPr>
        <p:txBody>
          <a:bodyPr wrap="square" rtlCol="0">
            <a:spAutoFit/>
          </a:bodyPr>
          <a:lstStyle/>
          <a:p>
            <a:pPr marL="457200" marR="0" lvl="1" indent="-457200" algn="just" defTabSz="914400" rtl="0" eaLnBrk="1" fontAlgn="base" latinLnBrk="0" hangingPunct="1">
              <a:lnSpc>
                <a:spcPct val="100000"/>
              </a:lnSpc>
              <a:spcBef>
                <a:spcPts val="600"/>
              </a:spcBef>
              <a:spcAft>
                <a:spcPts val="600"/>
              </a:spcAft>
              <a:buClrTx/>
              <a:buSzTx/>
              <a:buFont typeface="+mj-lt"/>
              <a:buAutoNum type="arabicPeriod"/>
              <a:tabLst/>
              <a:defRPr/>
            </a:pPr>
            <a:r>
              <a:rPr lang="en-GB" sz="2600" b="1" dirty="0">
                <a:latin typeface="Arial" panose="020B0604020202020204" pitchFamily="34" charset="0"/>
                <a:cs typeface="Arial" panose="020B0604020202020204" pitchFamily="34" charset="0"/>
              </a:rPr>
              <a:t>Take stock of the poor and the vulnerable. </a:t>
            </a:r>
            <a:r>
              <a:rPr lang="en-GB" sz="2600" dirty="0">
                <a:effectLst/>
                <a:latin typeface="Arial" panose="020B0604020202020204" pitchFamily="34" charset="0"/>
                <a:ea typeface="Times New Roman" panose="02020603050405020304" pitchFamily="18" charset="0"/>
                <a:cs typeface="Arial" panose="020B0604020202020204" pitchFamily="34" charset="0"/>
              </a:rPr>
              <a:t>Develop a database of all the people in the Arid and semi-arid lands (ASAL) for better management of the beneficiaries from livelihood interventions</a:t>
            </a:r>
          </a:p>
          <a:p>
            <a:pPr lvl="1" indent="-457200" algn="just" fontAlgn="base">
              <a:spcBef>
                <a:spcPts val="600"/>
              </a:spcBef>
              <a:spcAft>
                <a:spcPts val="600"/>
              </a:spcAft>
              <a:buFont typeface="+mj-lt"/>
              <a:buAutoNum type="arabicPeriod"/>
              <a:defRPr/>
            </a:pPr>
            <a:r>
              <a:rPr lang="en-GB" sz="2600" b="1" dirty="0">
                <a:latin typeface="Arial" panose="020B0604020202020204" pitchFamily="34" charset="0"/>
                <a:cs typeface="Arial" panose="020B0604020202020204" pitchFamily="34" charset="0"/>
              </a:rPr>
              <a:t>Develop and implement a strong Monitoring and Evaluation framework for interventions in the ASAL region</a:t>
            </a:r>
          </a:p>
          <a:p>
            <a:pPr lvl="1" indent="-457200" algn="just" fontAlgn="base">
              <a:spcBef>
                <a:spcPts val="600"/>
              </a:spcBef>
              <a:spcAft>
                <a:spcPts val="600"/>
              </a:spcAft>
              <a:buFont typeface="+mj-lt"/>
              <a:buAutoNum type="arabicPeriod"/>
              <a:defRPr/>
            </a:pPr>
            <a:r>
              <a:rPr lang="en-GB" sz="2600" dirty="0">
                <a:latin typeface="Arial" panose="020B0604020202020204" pitchFamily="34" charset="0"/>
                <a:cs typeface="Arial" panose="020B0604020202020204" pitchFamily="34" charset="0"/>
              </a:rPr>
              <a:t>Develop Resource Mobilization Strategy</a:t>
            </a:r>
            <a:endParaRPr lang="en-UG" sz="2600" dirty="0">
              <a:latin typeface="Arial" panose="020B0604020202020204" pitchFamily="34" charset="0"/>
              <a:cs typeface="Arial" panose="020B0604020202020204" pitchFamily="34" charset="0"/>
            </a:endParaRPr>
          </a:p>
          <a:p>
            <a:pPr lvl="1" indent="-457200" algn="just" fontAlgn="base">
              <a:spcBef>
                <a:spcPts val="600"/>
              </a:spcBef>
              <a:spcAft>
                <a:spcPts val="600"/>
              </a:spcAft>
              <a:buFont typeface="+mj-lt"/>
              <a:buAutoNum type="arabicPeriod"/>
              <a:defRPr/>
            </a:pPr>
            <a:r>
              <a:rPr lang="en-GB" sz="2600" b="1" dirty="0">
                <a:latin typeface="Arial" panose="020B0604020202020204" pitchFamily="34" charset="0"/>
                <a:cs typeface="Arial" panose="020B0604020202020204" pitchFamily="34" charset="0"/>
              </a:rPr>
              <a:t>Continued sensitization and involvement of LGs beneficiaries. In </a:t>
            </a:r>
            <a:r>
              <a:rPr lang="en-GB" sz="2600" dirty="0">
                <a:latin typeface="Arial" panose="020B0604020202020204" pitchFamily="34" charset="0"/>
                <a:cs typeface="Arial" panose="020B0604020202020204" pitchFamily="34" charset="0"/>
              </a:rPr>
              <a:t>particular,</a:t>
            </a:r>
            <a:r>
              <a:rPr lang="en-GB" sz="2600" b="1"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on their roles and responsibilities especially on the projects implemented in their areas.</a:t>
            </a:r>
            <a:endParaRPr kumimoji="0" lang="en-GB" sz="2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5. Recommendations </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C6E3F884-2286-CB03-C623-02F541565D56}"/>
              </a:ext>
            </a:extLst>
          </p:cNvPr>
          <p:cNvSpPr txBox="1"/>
          <p:nvPr/>
        </p:nvSpPr>
        <p:spPr>
          <a:xfrm>
            <a:off x="1252023" y="1891522"/>
            <a:ext cx="9790669" cy="2677656"/>
          </a:xfrm>
          <a:prstGeom prst="rect">
            <a:avLst/>
          </a:prstGeom>
          <a:noFill/>
        </p:spPr>
        <p:txBody>
          <a:bodyPr wrap="square" rtlCol="0">
            <a:spAutoFit/>
          </a:bodyPr>
          <a:lstStyle/>
          <a:p>
            <a:pPr marL="514350" lvl="1" indent="-514350" algn="just" fontAlgn="base">
              <a:spcBef>
                <a:spcPts val="600"/>
              </a:spcBef>
              <a:spcAft>
                <a:spcPts val="600"/>
              </a:spcAft>
              <a:buFont typeface="+mj-lt"/>
              <a:buAutoNum type="arabicPeriod" startAt="5"/>
              <a:defRPr/>
            </a:pPr>
            <a:r>
              <a:rPr lang="en-GB" sz="2400" b="1" dirty="0">
                <a:latin typeface="Arial" panose="020B0604020202020204" pitchFamily="34" charset="0"/>
                <a:cs typeface="Arial" panose="020B0604020202020204" pitchFamily="34" charset="0"/>
              </a:rPr>
              <a:t>Promote Risk identification </a:t>
            </a:r>
            <a:r>
              <a:rPr lang="en-GB" sz="2400" dirty="0">
                <a:latin typeface="Arial" panose="020B0604020202020204" pitchFamily="34" charset="0"/>
                <a:cs typeface="Arial" panose="020B0604020202020204" pitchFamily="34" charset="0"/>
              </a:rPr>
              <a:t>through systematic hazard, risk and vulnerability mapping and review and update of such profiles to ensure the country is informed of all potential risk at all times</a:t>
            </a:r>
            <a:r>
              <a:rPr lang="en-GB" sz="2800" dirty="0">
                <a:latin typeface="Arial" panose="020B0604020202020204" pitchFamily="34" charset="0"/>
                <a:cs typeface="Arial" panose="020B0604020202020204" pitchFamily="34" charset="0"/>
              </a:rPr>
              <a:t>.</a:t>
            </a:r>
          </a:p>
          <a:p>
            <a:pPr marL="514350" lvl="1" indent="-514350" algn="just" fontAlgn="base">
              <a:spcBef>
                <a:spcPts val="600"/>
              </a:spcBef>
              <a:spcAft>
                <a:spcPts val="600"/>
              </a:spcAft>
              <a:buFont typeface="+mj-lt"/>
              <a:buAutoNum type="arabicPeriod" startAt="5"/>
              <a:defRPr/>
            </a:pPr>
            <a:r>
              <a:rPr lang="en-GB" sz="2400" b="1" dirty="0">
                <a:latin typeface="Arial" panose="020B0604020202020204" pitchFamily="34" charset="0"/>
                <a:cs typeface="Arial" panose="020B0604020202020204" pitchFamily="34" charset="0"/>
              </a:rPr>
              <a:t>Continue institutional support to NTB elimination</a:t>
            </a:r>
          </a:p>
          <a:p>
            <a:pPr marL="514350" lvl="1" indent="-514350" algn="just" fontAlgn="base">
              <a:spcBef>
                <a:spcPts val="600"/>
              </a:spcBef>
              <a:spcAft>
                <a:spcPts val="600"/>
              </a:spcAft>
              <a:buFont typeface="+mj-lt"/>
              <a:buAutoNum type="arabicPeriod" startAt="5"/>
              <a:defRPr/>
            </a:pPr>
            <a:r>
              <a:rPr lang="en-GB" sz="2400" dirty="0">
                <a:latin typeface="Arial" panose="020B0604020202020204" pitchFamily="34" charset="0"/>
                <a:cs typeface="Arial" panose="020B0604020202020204" pitchFamily="34" charset="0"/>
              </a:rPr>
              <a:t>Continuously document success stories to inform the future and effective programme implementation</a:t>
            </a:r>
          </a:p>
        </p:txBody>
      </p:sp>
    </p:spTree>
    <p:extLst>
      <p:ext uri="{BB962C8B-B14F-4D97-AF65-F5344CB8AC3E}">
        <p14:creationId xmlns:p14="http://schemas.microsoft.com/office/powerpoint/2010/main" val="2577495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areers">
            <a:extLst>
              <a:ext uri="{FF2B5EF4-FFF2-40B4-BE49-F238E27FC236}">
                <a16:creationId xmlns:a16="http://schemas.microsoft.com/office/drawing/2014/main" id="{50ADB42E-6CA5-7253-1312-EC65C2A37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 y="597350"/>
            <a:ext cx="2294255" cy="120830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1">
            <a:extLst>
              <a:ext uri="{FF2B5EF4-FFF2-40B4-BE49-F238E27FC236}">
                <a16:creationId xmlns:a16="http://schemas.microsoft.com/office/drawing/2014/main" id="{50650141-6AB4-E700-8524-A8C1DF4F3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745" y="457201"/>
            <a:ext cx="2294255" cy="14151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3">
            <a:extLst>
              <a:ext uri="{FF2B5EF4-FFF2-40B4-BE49-F238E27FC236}">
                <a16:creationId xmlns:a16="http://schemas.microsoft.com/office/drawing/2014/main" id="{53252A02-17FF-0808-138A-9B1413A34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16" y="2115450"/>
            <a:ext cx="2215062" cy="1244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2">
            <a:extLst>
              <a:ext uri="{FF2B5EF4-FFF2-40B4-BE49-F238E27FC236}">
                <a16:creationId xmlns:a16="http://schemas.microsoft.com/office/drawing/2014/main" id="{C95134D3-98AE-E724-0B29-3BB517158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776" y="2208483"/>
            <a:ext cx="1606550" cy="10039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4">
            <a:extLst>
              <a:ext uri="{FF2B5EF4-FFF2-40B4-BE49-F238E27FC236}">
                <a16:creationId xmlns:a16="http://schemas.microsoft.com/office/drawing/2014/main" id="{AB158F7F-A531-C330-32FC-5BD7C356A5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688" y="334281"/>
            <a:ext cx="2979511" cy="15380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5">
            <a:extLst>
              <a:ext uri="{FF2B5EF4-FFF2-40B4-BE49-F238E27FC236}">
                <a16:creationId xmlns:a16="http://schemas.microsoft.com/office/drawing/2014/main" id="{184FBE47-C165-3BF0-D163-C2010FDC46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9163" y="1982131"/>
            <a:ext cx="2794000" cy="1611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93CF464B-7D56-F400-F19B-696E2816152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4" name="Rectangle 8">
            <a:extLst>
              <a:ext uri="{FF2B5EF4-FFF2-40B4-BE49-F238E27FC236}">
                <a16:creationId xmlns:a16="http://schemas.microsoft.com/office/drawing/2014/main" id="{E97BC1B0-AC80-7BF6-97D4-53195BDA538D}"/>
              </a:ext>
            </a:extLst>
          </p:cNvPr>
          <p:cNvSpPr>
            <a:spLocks noChangeArrowheads="1"/>
          </p:cNvSpPr>
          <p:nvPr/>
        </p:nvSpPr>
        <p:spPr bwMode="auto">
          <a:xfrm>
            <a:off x="0" y="2787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6" name="Rectangle 9">
            <a:extLst>
              <a:ext uri="{FF2B5EF4-FFF2-40B4-BE49-F238E27FC236}">
                <a16:creationId xmlns:a16="http://schemas.microsoft.com/office/drawing/2014/main" id="{44C5AF6F-8440-650D-ADC4-5471965CCD0B}"/>
              </a:ext>
            </a:extLst>
          </p:cNvPr>
          <p:cNvSpPr>
            <a:spLocks noChangeArrowheads="1"/>
          </p:cNvSpPr>
          <p:nvPr/>
        </p:nvSpPr>
        <p:spPr bwMode="auto">
          <a:xfrm>
            <a:off x="0" y="3841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7" name="Rectangle 10">
            <a:extLst>
              <a:ext uri="{FF2B5EF4-FFF2-40B4-BE49-F238E27FC236}">
                <a16:creationId xmlns:a16="http://schemas.microsoft.com/office/drawing/2014/main" id="{F2CEA136-C202-1862-D2D7-04159A485E8D}"/>
              </a:ext>
            </a:extLst>
          </p:cNvPr>
          <p:cNvSpPr>
            <a:spLocks noChangeArrowheads="1"/>
          </p:cNvSpPr>
          <p:nvPr/>
        </p:nvSpPr>
        <p:spPr bwMode="auto">
          <a:xfrm>
            <a:off x="0" y="6070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8" name="Picture 7">
            <a:extLst>
              <a:ext uri="{FF2B5EF4-FFF2-40B4-BE49-F238E27FC236}">
                <a16:creationId xmlns:a16="http://schemas.microsoft.com/office/drawing/2014/main" id="{8DD21838-518A-5C3F-44F3-6B892A5681A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507" y="4080960"/>
            <a:ext cx="2202180" cy="1638300"/>
          </a:xfrm>
          <a:prstGeom prst="rect">
            <a:avLst/>
          </a:prstGeom>
          <a:noFill/>
        </p:spPr>
      </p:pic>
      <p:pic>
        <p:nvPicPr>
          <p:cNvPr id="9" name="Picture 8">
            <a:extLst>
              <a:ext uri="{FF2B5EF4-FFF2-40B4-BE49-F238E27FC236}">
                <a16:creationId xmlns:a16="http://schemas.microsoft.com/office/drawing/2014/main" id="{878E5A51-5224-53E8-8146-EF94EA54FC9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87726" y="4123418"/>
            <a:ext cx="2951480" cy="1591310"/>
          </a:xfrm>
          <a:prstGeom prst="rect">
            <a:avLst/>
          </a:prstGeom>
          <a:noFill/>
        </p:spPr>
      </p:pic>
      <p:pic>
        <p:nvPicPr>
          <p:cNvPr id="10" name="Picture 9">
            <a:extLst>
              <a:ext uri="{FF2B5EF4-FFF2-40B4-BE49-F238E27FC236}">
                <a16:creationId xmlns:a16="http://schemas.microsoft.com/office/drawing/2014/main" id="{AF45403E-BD40-97C2-607E-2A3F96AFED8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06163" y="4204698"/>
            <a:ext cx="2026330" cy="1428750"/>
          </a:xfrm>
          <a:prstGeom prst="rect">
            <a:avLst/>
          </a:prstGeom>
          <a:noFill/>
        </p:spPr>
      </p:pic>
      <p:pic>
        <p:nvPicPr>
          <p:cNvPr id="11" name="Picture 10">
            <a:extLst>
              <a:ext uri="{FF2B5EF4-FFF2-40B4-BE49-F238E27FC236}">
                <a16:creationId xmlns:a16="http://schemas.microsoft.com/office/drawing/2014/main" id="{2836226B-B131-C1D3-BD21-776A18AAA9D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65245" y="4185648"/>
            <a:ext cx="2012950" cy="1466850"/>
          </a:xfrm>
          <a:prstGeom prst="rect">
            <a:avLst/>
          </a:prstGeom>
          <a:noFill/>
          <a:ln>
            <a:noFill/>
          </a:ln>
        </p:spPr>
      </p:pic>
    </p:spTree>
    <p:extLst>
      <p:ext uri="{BB962C8B-B14F-4D97-AF65-F5344CB8AC3E}">
        <p14:creationId xmlns:p14="http://schemas.microsoft.com/office/powerpoint/2010/main" val="1754317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1E3E7-3C49-B0F7-56B8-2E8717FA3D42}"/>
              </a:ext>
            </a:extLst>
          </p:cNvPr>
          <p:cNvSpPr txBox="1"/>
          <p:nvPr/>
        </p:nvSpPr>
        <p:spPr>
          <a:xfrm>
            <a:off x="1012371" y="1688518"/>
            <a:ext cx="9971316" cy="2569934"/>
          </a:xfrm>
          <a:prstGeom prst="rect">
            <a:avLst/>
          </a:prstGeom>
          <a:noFill/>
        </p:spPr>
        <p:txBody>
          <a:bodyPr wrap="square" rtlCol="0">
            <a:spAutoFit/>
          </a:bodyPr>
          <a:lstStyle/>
          <a:p>
            <a:pPr marL="457200" marR="0" lvl="1" indent="-457200" algn="l" defTabSz="914400" rtl="0" eaLnBrk="1" fontAlgn="base" latinLnBrk="0" hangingPunct="1">
              <a:lnSpc>
                <a:spcPct val="100000"/>
              </a:lnSpc>
              <a:spcBef>
                <a:spcPts val="600"/>
              </a:spcBef>
              <a:spcAft>
                <a:spcPts val="600"/>
              </a:spcAft>
              <a:buClrTx/>
              <a:buSzTx/>
              <a:buFont typeface="+mj-lt"/>
              <a:buAutoNum type="arabicPeriod"/>
              <a:tabLst/>
              <a:defRPr/>
            </a:pPr>
            <a:endParaRPr lang="en-GB" sz="3600" b="1" dirty="0">
              <a:solidFill>
                <a:prstClr val="black"/>
              </a:solidFill>
              <a:latin typeface="Calibri"/>
            </a:endParaRPr>
          </a:p>
          <a:p>
            <a:pPr marL="0" marR="0" lvl="1" algn="ctr" defTabSz="914400" rtl="0" eaLnBrk="1" fontAlgn="base" latinLnBrk="0" hangingPunct="1">
              <a:lnSpc>
                <a:spcPct val="100000"/>
              </a:lnSpc>
              <a:spcBef>
                <a:spcPts val="600"/>
              </a:spcBef>
              <a:spcAft>
                <a:spcPts val="600"/>
              </a:spcAft>
              <a:buClrTx/>
              <a:buSzTx/>
              <a:tabLst/>
              <a:defRPr/>
            </a:pPr>
            <a:r>
              <a:rPr lang="en-GB" sz="11500" b="1" i="1" dirty="0">
                <a:solidFill>
                  <a:prstClr val="black"/>
                </a:solidFill>
                <a:latin typeface="Calibri"/>
              </a:rPr>
              <a:t>THANK YOU</a:t>
            </a:r>
            <a:endParaRPr kumimoji="0" lang="en-GB" sz="115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54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46317" y="720470"/>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1</a:t>
            </a:r>
            <a:r>
              <a:rPr kumimoji="0" lang="en-GB" sz="3600" b="1" i="0" u="none" strike="noStrike" kern="1200" cap="none" spc="0" normalizeH="0" baseline="0" noProof="0" dirty="0">
                <a:ln>
                  <a:noFill/>
                </a:ln>
                <a:solidFill>
                  <a:prstClr val="black"/>
                </a:solidFill>
                <a:effectLst/>
                <a:uLnTx/>
                <a:uFillTx/>
                <a:latin typeface="Calibri"/>
                <a:ea typeface="+mj-ea"/>
                <a:cs typeface="+mj-cs"/>
              </a:rPr>
              <a:t>. Introduction</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968828" y="1340176"/>
            <a:ext cx="10472058" cy="5786199"/>
          </a:xfrm>
          <a:prstGeom prst="rect">
            <a:avLst/>
          </a:prstGeom>
          <a:noFill/>
        </p:spPr>
        <p:txBody>
          <a:bodyPr wrap="square" rtlCol="0">
            <a:spAutoFit/>
          </a:bodyPr>
          <a:lstStyle/>
          <a:p>
            <a:pPr marL="342900" marR="0" lvl="1" indent="-34290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sz="2400" dirty="0">
                <a:effectLst/>
                <a:latin typeface="Arial" panose="020B0604020202020204" pitchFamily="34" charset="0"/>
                <a:ea typeface="Times New Roman" panose="02020603050405020304" pitchFamily="18" charset="0"/>
                <a:cs typeface="Arial" panose="020B0604020202020204" pitchFamily="34" charset="0"/>
              </a:rPr>
              <a:t>Uganda like the other member </a:t>
            </a:r>
            <a:r>
              <a:rPr lang="en-GB" sz="2400" dirty="0" smtClean="0">
                <a:effectLst/>
                <a:latin typeface="Arial" panose="020B0604020202020204" pitchFamily="34" charset="0"/>
                <a:ea typeface="Times New Roman" panose="02020603050405020304" pitchFamily="18" charset="0"/>
                <a:cs typeface="Arial" panose="020B0604020202020204" pitchFamily="34" charset="0"/>
              </a:rPr>
              <a:t>states </a:t>
            </a:r>
            <a:r>
              <a:rPr lang="en-GB" sz="2400" dirty="0">
                <a:effectLst/>
                <a:latin typeface="Arial" panose="020B0604020202020204" pitchFamily="34" charset="0"/>
                <a:ea typeface="Times New Roman" panose="02020603050405020304" pitchFamily="18" charset="0"/>
                <a:cs typeface="Arial" panose="020B0604020202020204" pitchFamily="34" charset="0"/>
              </a:rPr>
              <a:t>is implementing its second 5-year Country’s Programming Paper, 2019 – 2024 whose focus is </a:t>
            </a:r>
            <a:r>
              <a:rPr lang="en-GB" sz="2400" b="1" dirty="0">
                <a:effectLst/>
                <a:latin typeface="Arial" panose="020B0604020202020204" pitchFamily="34" charset="0"/>
                <a:ea typeface="Times New Roman" panose="02020603050405020304" pitchFamily="18" charset="0"/>
                <a:cs typeface="Arial" panose="020B0604020202020204" pitchFamily="34" charset="0"/>
              </a:rPr>
              <a:t>Consolidating the Path to Resilience and Sustainability</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1" indent="-34290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sz="2800" dirty="0">
                <a:effectLst/>
                <a:latin typeface="Arial" panose="020B0604020202020204" pitchFamily="34" charset="0"/>
                <a:ea typeface="Calibri" panose="020F0502020204030204" pitchFamily="34" charset="0"/>
                <a:cs typeface="Arial" panose="020B0604020202020204" pitchFamily="34" charset="0"/>
              </a:rPr>
              <a:t>It builds on </a:t>
            </a:r>
            <a:r>
              <a:rPr lang="en-GB" sz="2400" dirty="0">
                <a:effectLst/>
                <a:latin typeface="Arial" panose="020B0604020202020204" pitchFamily="34" charset="0"/>
                <a:ea typeface="Calibri" panose="020F0502020204030204" pitchFamily="34" charset="0"/>
                <a:cs typeface="Arial" panose="020B0604020202020204" pitchFamily="34" charset="0"/>
              </a:rPr>
              <a:t>the foundation laid in the 1</a:t>
            </a:r>
            <a:r>
              <a:rPr lang="en-GB" sz="2400" baseline="30000" dirty="0">
                <a:effectLst/>
                <a:latin typeface="Arial" panose="020B0604020202020204" pitchFamily="34" charset="0"/>
                <a:ea typeface="Calibri" panose="020F0502020204030204" pitchFamily="34" charset="0"/>
                <a:cs typeface="Arial" panose="020B0604020202020204" pitchFamily="34" charset="0"/>
              </a:rPr>
              <a:t>st</a:t>
            </a:r>
            <a:r>
              <a:rPr lang="en-GB" sz="2400" dirty="0">
                <a:effectLst/>
                <a:latin typeface="Arial" panose="020B0604020202020204" pitchFamily="34" charset="0"/>
                <a:ea typeface="Calibri" panose="020F0502020204030204" pitchFamily="34" charset="0"/>
                <a:cs typeface="Arial" panose="020B0604020202020204" pitchFamily="34" charset="0"/>
              </a:rPr>
              <a:t> CPP and particularly in addressing the key constraints </a:t>
            </a:r>
            <a:r>
              <a:rPr lang="en-GB" sz="2400" dirty="0" smtClean="0">
                <a:effectLst/>
                <a:latin typeface="Arial" panose="020B0604020202020204" pitchFamily="34" charset="0"/>
                <a:ea typeface="Calibri" panose="020F0502020204030204" pitchFamily="34" charset="0"/>
                <a:cs typeface="Arial" panose="020B0604020202020204" pitchFamily="34" charset="0"/>
              </a:rPr>
              <a:t>in managing </a:t>
            </a:r>
            <a:r>
              <a:rPr lang="en-GB" sz="2400" dirty="0">
                <a:effectLst/>
                <a:latin typeface="Arial" panose="020B0604020202020204" pitchFamily="34" charset="0"/>
                <a:ea typeface="Calibri" panose="020F0502020204030204" pitchFamily="34" charset="0"/>
                <a:cs typeface="Arial" panose="020B0604020202020204" pitchFamily="34" charset="0"/>
              </a:rPr>
              <a:t>drought emergencies.</a:t>
            </a:r>
          </a:p>
          <a:p>
            <a:pPr marL="342900" lvl="1" indent="-342900" algn="just" fontAlgn="base">
              <a:spcBef>
                <a:spcPts val="600"/>
              </a:spcBef>
              <a:spcAft>
                <a:spcPts val="600"/>
              </a:spcAft>
              <a:buFont typeface="Arial" panose="020B0604020202020204" pitchFamily="34" charset="0"/>
              <a:buChar char="•"/>
              <a:defRPr/>
            </a:pPr>
            <a:r>
              <a:rPr lang="en-GB" sz="2400" dirty="0">
                <a:latin typeface="Arial" panose="020B0604020202020204" pitchFamily="34" charset="0"/>
                <a:ea typeface="Calibri" panose="020F0502020204030204" pitchFamily="34" charset="0"/>
                <a:cs typeface="Arial" panose="020B0604020202020204" pitchFamily="34" charset="0"/>
              </a:rPr>
              <a:t>The CPP contributes to the realization of </a:t>
            </a:r>
            <a:r>
              <a:rPr lang="en-GB" sz="2400" b="1" dirty="0">
                <a:latin typeface="Arial" panose="020B0604020202020204" pitchFamily="34" charset="0"/>
                <a:ea typeface="Calibri" panose="020F0502020204030204" pitchFamily="34" charset="0"/>
                <a:cs typeface="Arial" panose="020B0604020202020204" pitchFamily="34" charset="0"/>
              </a:rPr>
              <a:t>Uganda Vision 2040 </a:t>
            </a:r>
            <a:r>
              <a:rPr lang="en-GB" sz="2400" dirty="0">
                <a:latin typeface="Arial" panose="020B0604020202020204" pitchFamily="34" charset="0"/>
                <a:ea typeface="Calibri" panose="020F0502020204030204" pitchFamily="34" charset="0"/>
                <a:cs typeface="Arial" panose="020B0604020202020204" pitchFamily="34" charset="0"/>
              </a:rPr>
              <a:t>aspirations and it is also aligned to the </a:t>
            </a:r>
            <a:r>
              <a:rPr lang="en-GB" sz="2400" b="1" dirty="0">
                <a:latin typeface="Arial" panose="020B0604020202020204" pitchFamily="34" charset="0"/>
                <a:ea typeface="Calibri" panose="020F0502020204030204" pitchFamily="34" charset="0"/>
                <a:cs typeface="Arial" panose="020B0604020202020204" pitchFamily="34" charset="0"/>
              </a:rPr>
              <a:t>Third National Development Plan </a:t>
            </a:r>
            <a:r>
              <a:rPr lang="en-GB" sz="2400" dirty="0">
                <a:latin typeface="Arial" panose="020B0604020202020204" pitchFamily="34" charset="0"/>
                <a:ea typeface="Calibri" panose="020F0502020204030204" pitchFamily="34" charset="0"/>
                <a:cs typeface="Arial" panose="020B0604020202020204" pitchFamily="34" charset="0"/>
              </a:rPr>
              <a:t>whose goal is to increase household incomes and improve quality of life of Ugandans.</a:t>
            </a:r>
          </a:p>
          <a:p>
            <a:pPr marL="342900" lvl="1" indent="-342900" algn="just" fontAlgn="base">
              <a:spcBef>
                <a:spcPts val="600"/>
              </a:spcBef>
              <a:spcAft>
                <a:spcPts val="600"/>
              </a:spcAft>
              <a:buFont typeface="Arial" panose="020B0604020202020204" pitchFamily="34" charset="0"/>
              <a:buChar char="•"/>
              <a:defRPr/>
            </a:pPr>
            <a:r>
              <a:rPr lang="en-GB" sz="2400" dirty="0">
                <a:latin typeface="Arial" panose="020B0604020202020204" pitchFamily="34" charset="0"/>
                <a:ea typeface="Calibri" panose="020F0502020204030204" pitchFamily="34" charset="0"/>
                <a:cs typeface="Arial" panose="020B0604020202020204" pitchFamily="34" charset="0"/>
              </a:rPr>
              <a:t>Presented herein is a summary of projects implemented during a 10 year journey towards improving livelihoods and enhancing resilience of communities to drought by transforming the </a:t>
            </a:r>
            <a:r>
              <a:rPr lang="en-GB" sz="2400" dirty="0" err="1">
                <a:latin typeface="Arial" panose="020B0604020202020204" pitchFamily="34" charset="0"/>
                <a:ea typeface="Calibri" panose="020F0502020204030204" pitchFamily="34" charset="0"/>
                <a:cs typeface="Arial" panose="020B0604020202020204" pitchFamily="34" charset="0"/>
              </a:rPr>
              <a:t>agro</a:t>
            </a:r>
            <a:r>
              <a:rPr lang="en-GB" sz="2400" dirty="0">
                <a:latin typeface="Arial" panose="020B0604020202020204" pitchFamily="34" charset="0"/>
                <a:ea typeface="Calibri" panose="020F0502020204030204" pitchFamily="34" charset="0"/>
                <a:cs typeface="Arial" panose="020B0604020202020204" pitchFamily="34" charset="0"/>
              </a:rPr>
              <a:t>-pastoralist and pastoralist sector into a more profitable, integrated and resilient economic system </a:t>
            </a:r>
          </a:p>
        </p:txBody>
      </p:sp>
    </p:spTree>
    <p:extLst>
      <p:ext uri="{BB962C8B-B14F-4D97-AF65-F5344CB8AC3E}">
        <p14:creationId xmlns:p14="http://schemas.microsoft.com/office/powerpoint/2010/main" val="210141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2">
            <a:extLst>
              <a:ext uri="{FF2B5EF4-FFF2-40B4-BE49-F238E27FC236}">
                <a16:creationId xmlns:a16="http://schemas.microsoft.com/office/drawing/2014/main" id="{C8D7D839-91D1-32D2-E872-5A78EA1D8925}"/>
              </a:ext>
            </a:extLst>
          </p:cNvPr>
          <p:cNvSpPr>
            <a:spLocks noChangeArrowheads="1"/>
          </p:cNvSpPr>
          <p:nvPr/>
        </p:nvSpPr>
        <p:spPr bwMode="auto">
          <a:xfrm rot="5400000">
            <a:off x="-470532" y="2177146"/>
            <a:ext cx="5019147" cy="148918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pPr defTabSz="457200"/>
            <a:endParaRPr lang="en-US" sz="2655" dirty="0">
              <a:solidFill>
                <a:prstClr val="black"/>
              </a:solidFill>
              <a:latin typeface="Nunito Sans ExtraLight" pitchFamily="2" charset="77"/>
            </a:endParaRPr>
          </a:p>
        </p:txBody>
      </p:sp>
      <p:sp>
        <p:nvSpPr>
          <p:cNvPr id="3" name="Freeform 93">
            <a:extLst>
              <a:ext uri="{FF2B5EF4-FFF2-40B4-BE49-F238E27FC236}">
                <a16:creationId xmlns:a16="http://schemas.microsoft.com/office/drawing/2014/main" id="{2E498BC2-99A5-86A3-D7B5-6F37090945AC}"/>
              </a:ext>
            </a:extLst>
          </p:cNvPr>
          <p:cNvSpPr>
            <a:spLocks noChangeArrowheads="1"/>
          </p:cNvSpPr>
          <p:nvPr/>
        </p:nvSpPr>
        <p:spPr bwMode="auto">
          <a:xfrm rot="16200000">
            <a:off x="7571378" y="2313664"/>
            <a:ext cx="5019147" cy="1489181"/>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pPr defTabSz="457200"/>
            <a:endParaRPr lang="en-US" sz="2655" dirty="0">
              <a:solidFill>
                <a:prstClr val="black"/>
              </a:solidFill>
              <a:latin typeface="Nunito Sans ExtraLight" pitchFamily="2" charset="77"/>
            </a:endParaRPr>
          </a:p>
        </p:txBody>
      </p:sp>
      <p:sp>
        <p:nvSpPr>
          <p:cNvPr id="7" name="Subtitle 2">
            <a:extLst>
              <a:ext uri="{FF2B5EF4-FFF2-40B4-BE49-F238E27FC236}">
                <a16:creationId xmlns:a16="http://schemas.microsoft.com/office/drawing/2014/main" id="{C3A425CF-0AAE-CBB4-F95A-D5F4AD99134B}"/>
              </a:ext>
            </a:extLst>
          </p:cNvPr>
          <p:cNvSpPr txBox="1">
            <a:spLocks/>
          </p:cNvSpPr>
          <p:nvPr/>
        </p:nvSpPr>
        <p:spPr>
          <a:xfrm>
            <a:off x="1985318" y="548287"/>
            <a:ext cx="8095633" cy="345297"/>
          </a:xfrm>
          <a:prstGeom prst="rect">
            <a:avLst/>
          </a:prstGeom>
          <a:solidFill>
            <a:schemeClr val="accent2">
              <a:lumMod val="40000"/>
              <a:lumOff val="60000"/>
            </a:schemeClr>
          </a:solidFill>
        </p:spPr>
        <p:txBody>
          <a:bodyPr vert="horz" wrap="non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488"/>
              </a:spcBef>
            </a:pPr>
            <a:r>
              <a:rPr lang="en-US" sz="2000" b="1" spc="488" dirty="0">
                <a:solidFill>
                  <a:prstClr val="black">
                    <a:lumMod val="60000"/>
                    <a:lumOff val="40000"/>
                  </a:prstClr>
                </a:solidFill>
                <a:latin typeface="Nunito Sans" pitchFamily="2" charset="77"/>
                <a:ea typeface="Noto Sans Light" panose="020B0402040504020204" pitchFamily="34" charset="0"/>
                <a:cs typeface="Noto Sans Light" panose="020B0402040504020204" pitchFamily="34" charset="0"/>
              </a:rPr>
              <a:t>A SNAPSHOT OF THE SITUATION IN UGANDA</a:t>
            </a:r>
          </a:p>
        </p:txBody>
      </p:sp>
      <p:sp>
        <p:nvSpPr>
          <p:cNvPr id="8" name="Donut 1">
            <a:extLst>
              <a:ext uri="{FF2B5EF4-FFF2-40B4-BE49-F238E27FC236}">
                <a16:creationId xmlns:a16="http://schemas.microsoft.com/office/drawing/2014/main" id="{8D3BD931-CB91-7B5C-AC50-FF0CB11F0815}"/>
              </a:ext>
            </a:extLst>
          </p:cNvPr>
          <p:cNvSpPr>
            <a:spLocks noChangeAspect="1"/>
          </p:cNvSpPr>
          <p:nvPr/>
        </p:nvSpPr>
        <p:spPr>
          <a:xfrm>
            <a:off x="794536" y="1727912"/>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9" name="Donut 36">
            <a:extLst>
              <a:ext uri="{FF2B5EF4-FFF2-40B4-BE49-F238E27FC236}">
                <a16:creationId xmlns:a16="http://schemas.microsoft.com/office/drawing/2014/main" id="{BDCA6545-66C6-A0FB-E520-B5CCEED3D6A5}"/>
              </a:ext>
            </a:extLst>
          </p:cNvPr>
          <p:cNvSpPr>
            <a:spLocks noChangeAspect="1"/>
          </p:cNvSpPr>
          <p:nvPr/>
        </p:nvSpPr>
        <p:spPr>
          <a:xfrm>
            <a:off x="868429" y="2902655"/>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0" name="Donut 39">
            <a:extLst>
              <a:ext uri="{FF2B5EF4-FFF2-40B4-BE49-F238E27FC236}">
                <a16:creationId xmlns:a16="http://schemas.microsoft.com/office/drawing/2014/main" id="{B166FE64-F83F-961D-43B3-0172B8170D17}"/>
              </a:ext>
            </a:extLst>
          </p:cNvPr>
          <p:cNvSpPr>
            <a:spLocks noChangeAspect="1"/>
          </p:cNvSpPr>
          <p:nvPr/>
        </p:nvSpPr>
        <p:spPr>
          <a:xfrm>
            <a:off x="842638" y="4134830"/>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1" name="Donut 40">
            <a:extLst>
              <a:ext uri="{FF2B5EF4-FFF2-40B4-BE49-F238E27FC236}">
                <a16:creationId xmlns:a16="http://schemas.microsoft.com/office/drawing/2014/main" id="{FE866748-60E4-9B18-BF7D-50D77C9C28CC}"/>
              </a:ext>
            </a:extLst>
          </p:cNvPr>
          <p:cNvSpPr>
            <a:spLocks noChangeAspect="1"/>
          </p:cNvSpPr>
          <p:nvPr/>
        </p:nvSpPr>
        <p:spPr>
          <a:xfrm>
            <a:off x="794536" y="5498854"/>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2" name="Donut 51">
            <a:extLst>
              <a:ext uri="{FF2B5EF4-FFF2-40B4-BE49-F238E27FC236}">
                <a16:creationId xmlns:a16="http://schemas.microsoft.com/office/drawing/2014/main" id="{04A92E82-C99E-3597-6CDB-0AE65351D7D8}"/>
              </a:ext>
            </a:extLst>
          </p:cNvPr>
          <p:cNvSpPr>
            <a:spLocks noChangeAspect="1"/>
          </p:cNvSpPr>
          <p:nvPr/>
        </p:nvSpPr>
        <p:spPr>
          <a:xfrm>
            <a:off x="6402836" y="1655115"/>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3" name="Donut 54">
            <a:extLst>
              <a:ext uri="{FF2B5EF4-FFF2-40B4-BE49-F238E27FC236}">
                <a16:creationId xmlns:a16="http://schemas.microsoft.com/office/drawing/2014/main" id="{13225F68-4EAF-F3AC-B06B-ED65E6DFF3E2}"/>
              </a:ext>
            </a:extLst>
          </p:cNvPr>
          <p:cNvSpPr>
            <a:spLocks noChangeAspect="1"/>
          </p:cNvSpPr>
          <p:nvPr/>
        </p:nvSpPr>
        <p:spPr>
          <a:xfrm>
            <a:off x="6530744" y="2933557"/>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4" name="Donut 55">
            <a:extLst>
              <a:ext uri="{FF2B5EF4-FFF2-40B4-BE49-F238E27FC236}">
                <a16:creationId xmlns:a16="http://schemas.microsoft.com/office/drawing/2014/main" id="{93F8987F-B0E6-5D90-C90A-0BDFC3FA0F60}"/>
              </a:ext>
            </a:extLst>
          </p:cNvPr>
          <p:cNvSpPr>
            <a:spLocks noChangeAspect="1"/>
          </p:cNvSpPr>
          <p:nvPr/>
        </p:nvSpPr>
        <p:spPr>
          <a:xfrm>
            <a:off x="6530744" y="3968351"/>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5" name="Donut 56">
            <a:extLst>
              <a:ext uri="{FF2B5EF4-FFF2-40B4-BE49-F238E27FC236}">
                <a16:creationId xmlns:a16="http://schemas.microsoft.com/office/drawing/2014/main" id="{9A6DCE1D-A921-43A9-1954-74A4DBEE2C4D}"/>
              </a:ext>
            </a:extLst>
          </p:cNvPr>
          <p:cNvSpPr>
            <a:spLocks noChangeAspect="1"/>
          </p:cNvSpPr>
          <p:nvPr/>
        </p:nvSpPr>
        <p:spPr>
          <a:xfrm>
            <a:off x="6495595" y="5370701"/>
            <a:ext cx="817458" cy="817458"/>
          </a:xfrm>
          <a:prstGeom prst="donut">
            <a:avLst>
              <a:gd name="adj" fmla="val 8150"/>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7157" tIns="18579" rIns="37157" bIns="18579" numCol="1" spcCol="0" rtlCol="0" fromWordArt="0" anchor="ctr" anchorCtr="0" forceAA="0" compatLnSpc="1">
            <a:prstTxWarp prst="textNoShape">
              <a:avLst/>
            </a:prstTxWarp>
            <a:noAutofit/>
          </a:bodyPr>
          <a:lstStyle/>
          <a:p>
            <a:pPr algn="ctr" defTabSz="457200"/>
            <a:endParaRPr lang="en-US" sz="732" dirty="0">
              <a:solidFill>
                <a:prstClr val="white"/>
              </a:solidFill>
              <a:latin typeface="Nunito Sans ExtraLight" pitchFamily="2" charset="77"/>
            </a:endParaRPr>
          </a:p>
        </p:txBody>
      </p:sp>
      <p:sp>
        <p:nvSpPr>
          <p:cNvPr id="16" name="Shape 2526">
            <a:extLst>
              <a:ext uri="{FF2B5EF4-FFF2-40B4-BE49-F238E27FC236}">
                <a16:creationId xmlns:a16="http://schemas.microsoft.com/office/drawing/2014/main" id="{426635BA-E3A9-FC65-2580-92E224880E53}"/>
              </a:ext>
            </a:extLst>
          </p:cNvPr>
          <p:cNvSpPr>
            <a:spLocks noChangeAspect="1"/>
          </p:cNvSpPr>
          <p:nvPr/>
        </p:nvSpPr>
        <p:spPr>
          <a:xfrm>
            <a:off x="6619471" y="1801195"/>
            <a:ext cx="330159" cy="33015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17" name="Shape 2591">
            <a:extLst>
              <a:ext uri="{FF2B5EF4-FFF2-40B4-BE49-F238E27FC236}">
                <a16:creationId xmlns:a16="http://schemas.microsoft.com/office/drawing/2014/main" id="{A381FB22-0541-E8C0-A419-AF389464A107}"/>
              </a:ext>
            </a:extLst>
          </p:cNvPr>
          <p:cNvSpPr>
            <a:spLocks noChangeAspect="1"/>
          </p:cNvSpPr>
          <p:nvPr/>
        </p:nvSpPr>
        <p:spPr>
          <a:xfrm>
            <a:off x="6774395" y="4212001"/>
            <a:ext cx="330159" cy="33015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18" name="Shape 2616">
            <a:extLst>
              <a:ext uri="{FF2B5EF4-FFF2-40B4-BE49-F238E27FC236}">
                <a16:creationId xmlns:a16="http://schemas.microsoft.com/office/drawing/2014/main" id="{40885305-5018-F6A0-9AEE-492D7124EA34}"/>
              </a:ext>
            </a:extLst>
          </p:cNvPr>
          <p:cNvSpPr>
            <a:spLocks noChangeAspect="1"/>
          </p:cNvSpPr>
          <p:nvPr/>
        </p:nvSpPr>
        <p:spPr>
          <a:xfrm>
            <a:off x="1112079" y="4370863"/>
            <a:ext cx="330159" cy="30021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19" name="Shape 2632">
            <a:extLst>
              <a:ext uri="{FF2B5EF4-FFF2-40B4-BE49-F238E27FC236}">
                <a16:creationId xmlns:a16="http://schemas.microsoft.com/office/drawing/2014/main" id="{D34DD756-8125-B6FA-092C-0C12FD664281}"/>
              </a:ext>
            </a:extLst>
          </p:cNvPr>
          <p:cNvSpPr>
            <a:spLocks noChangeAspect="1"/>
          </p:cNvSpPr>
          <p:nvPr/>
        </p:nvSpPr>
        <p:spPr>
          <a:xfrm>
            <a:off x="1121101" y="3226190"/>
            <a:ext cx="270130" cy="33015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20" name="Shape 2643">
            <a:extLst>
              <a:ext uri="{FF2B5EF4-FFF2-40B4-BE49-F238E27FC236}">
                <a16:creationId xmlns:a16="http://schemas.microsoft.com/office/drawing/2014/main" id="{F2A7B7C6-7CE4-E300-D9E8-46A4C10CD08D}"/>
              </a:ext>
            </a:extLst>
          </p:cNvPr>
          <p:cNvSpPr>
            <a:spLocks noChangeAspect="1"/>
          </p:cNvSpPr>
          <p:nvPr/>
        </p:nvSpPr>
        <p:spPr>
          <a:xfrm>
            <a:off x="1112079" y="5658670"/>
            <a:ext cx="265872" cy="487432"/>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21" name="Shape 2665">
            <a:extLst>
              <a:ext uri="{FF2B5EF4-FFF2-40B4-BE49-F238E27FC236}">
                <a16:creationId xmlns:a16="http://schemas.microsoft.com/office/drawing/2014/main" id="{7E1EEA84-E973-71A3-2139-C1C724C079EC}"/>
              </a:ext>
            </a:extLst>
          </p:cNvPr>
          <p:cNvSpPr>
            <a:spLocks noChangeAspect="1"/>
          </p:cNvSpPr>
          <p:nvPr/>
        </p:nvSpPr>
        <p:spPr>
          <a:xfrm>
            <a:off x="6774395" y="3252244"/>
            <a:ext cx="330159" cy="180087"/>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22" name="Shape 2798">
            <a:extLst>
              <a:ext uri="{FF2B5EF4-FFF2-40B4-BE49-F238E27FC236}">
                <a16:creationId xmlns:a16="http://schemas.microsoft.com/office/drawing/2014/main" id="{B420B7D6-62FF-7767-6C12-3661456D1B83}"/>
              </a:ext>
            </a:extLst>
          </p:cNvPr>
          <p:cNvSpPr>
            <a:spLocks noChangeAspect="1"/>
          </p:cNvSpPr>
          <p:nvPr/>
        </p:nvSpPr>
        <p:spPr>
          <a:xfrm>
            <a:off x="1022035" y="2041311"/>
            <a:ext cx="330159" cy="180087"/>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23" name="Shape 2849">
            <a:extLst>
              <a:ext uri="{FF2B5EF4-FFF2-40B4-BE49-F238E27FC236}">
                <a16:creationId xmlns:a16="http://schemas.microsoft.com/office/drawing/2014/main" id="{5D5DC0DE-4224-DE8B-3352-3B4084DBA460}"/>
              </a:ext>
            </a:extLst>
          </p:cNvPr>
          <p:cNvSpPr>
            <a:spLocks noChangeAspect="1"/>
          </p:cNvSpPr>
          <p:nvPr/>
        </p:nvSpPr>
        <p:spPr>
          <a:xfrm>
            <a:off x="6774393" y="5554102"/>
            <a:ext cx="330160" cy="285409"/>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tx2"/>
          </a:solidFill>
          <a:ln w="12700">
            <a:miter lim="400000"/>
          </a:ln>
        </p:spPr>
        <p:txBody>
          <a:bodyPr lIns="15478" tIns="15478" rIns="15478" bIns="15478" anchor="ctr"/>
          <a:lstStyle/>
          <a:p>
            <a:pPr defTabSz="1857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dirty="0">
              <a:solidFill>
                <a:srgbClr val="FFFFFF"/>
              </a:solidFill>
              <a:effectLst>
                <a:outerShdw blurRad="38100" dist="12700" dir="5400000" rotWithShape="0">
                  <a:srgbClr val="000000">
                    <a:alpha val="50000"/>
                  </a:srgbClr>
                </a:outerShdw>
              </a:effectLst>
              <a:latin typeface="Nunito Sans ExtraLight" pitchFamily="2" charset="77"/>
              <a:ea typeface="Open Sans Semibold" charset="0"/>
              <a:cs typeface="Open Sans Semibold" charset="0"/>
              <a:sym typeface="Gill Sans"/>
            </a:endParaRPr>
          </a:p>
        </p:txBody>
      </p:sp>
      <p:sp>
        <p:nvSpPr>
          <p:cNvPr id="24" name="TextBox 23">
            <a:extLst>
              <a:ext uri="{FF2B5EF4-FFF2-40B4-BE49-F238E27FC236}">
                <a16:creationId xmlns:a16="http://schemas.microsoft.com/office/drawing/2014/main" id="{88A18E38-1ED0-E2ED-14FD-93365D263621}"/>
              </a:ext>
            </a:extLst>
          </p:cNvPr>
          <p:cNvSpPr txBox="1"/>
          <p:nvPr/>
        </p:nvSpPr>
        <p:spPr>
          <a:xfrm>
            <a:off x="1845690" y="1709206"/>
            <a:ext cx="927498"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TRADE</a:t>
            </a:r>
          </a:p>
        </p:txBody>
      </p:sp>
      <p:sp>
        <p:nvSpPr>
          <p:cNvPr id="25" name="Subtitle 2">
            <a:extLst>
              <a:ext uri="{FF2B5EF4-FFF2-40B4-BE49-F238E27FC236}">
                <a16:creationId xmlns:a16="http://schemas.microsoft.com/office/drawing/2014/main" id="{67CCA20D-06B5-55AB-2531-F59EAF81A8AF}"/>
              </a:ext>
            </a:extLst>
          </p:cNvPr>
          <p:cNvSpPr txBox="1">
            <a:spLocks/>
          </p:cNvSpPr>
          <p:nvPr/>
        </p:nvSpPr>
        <p:spPr>
          <a:xfrm>
            <a:off x="1860790" y="2171335"/>
            <a:ext cx="4225515" cy="447890"/>
          </a:xfrm>
          <a:prstGeom prst="rect">
            <a:avLst/>
          </a:prstGeom>
          <a:solidFill>
            <a:srgbClr val="92D050"/>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S" sz="1800" b="1" dirty="0">
                <a:solidFill>
                  <a:srgbClr val="003300"/>
                </a:solidFill>
                <a:latin typeface="Arial" panose="020B0604020202020204" pitchFamily="34" charset="0"/>
                <a:ea typeface="Noto Sans Light" panose="020B0402040504020204" pitchFamily="34" charset="0"/>
                <a:cs typeface="Arial" panose="020B0604020202020204" pitchFamily="34" charset="0"/>
              </a:rPr>
              <a:t>Low intra regional trade; low levels of economic integration</a:t>
            </a:r>
            <a:r>
              <a:rPr lang="en-US" sz="1600" b="1" dirty="0">
                <a:solidFill>
                  <a:srgbClr val="003300"/>
                </a:solidFill>
                <a:latin typeface="Arial" panose="020B0604020202020204" pitchFamily="34" charset="0"/>
                <a:ea typeface="Noto Sans Light" panose="020B0402040504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9DC375B8-1E87-3462-2B54-947CF2857BF9}"/>
              </a:ext>
            </a:extLst>
          </p:cNvPr>
          <p:cNvSpPr txBox="1"/>
          <p:nvPr/>
        </p:nvSpPr>
        <p:spPr>
          <a:xfrm>
            <a:off x="1898230" y="2943850"/>
            <a:ext cx="2613344"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PEACE AND SECURITY</a:t>
            </a:r>
          </a:p>
        </p:txBody>
      </p:sp>
      <p:sp>
        <p:nvSpPr>
          <p:cNvPr id="27" name="Subtitle 2">
            <a:extLst>
              <a:ext uri="{FF2B5EF4-FFF2-40B4-BE49-F238E27FC236}">
                <a16:creationId xmlns:a16="http://schemas.microsoft.com/office/drawing/2014/main" id="{4AD16D5E-11DC-F0AD-13EB-BE022F647D34}"/>
              </a:ext>
            </a:extLst>
          </p:cNvPr>
          <p:cNvSpPr txBox="1">
            <a:spLocks/>
          </p:cNvSpPr>
          <p:nvPr/>
        </p:nvSpPr>
        <p:spPr>
          <a:xfrm>
            <a:off x="1952258" y="3309496"/>
            <a:ext cx="4143742" cy="447890"/>
          </a:xfrm>
          <a:prstGeom prst="rect">
            <a:avLst/>
          </a:prstGeom>
          <a:solidFill>
            <a:schemeClr val="accent1">
              <a:lumMod val="40000"/>
              <a:lumOff val="60000"/>
            </a:schemeClr>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S" sz="1500" b="1" dirty="0">
                <a:solidFill>
                  <a:srgbClr val="003300"/>
                </a:solidFill>
                <a:latin typeface="Arial" panose="020B0604020202020204" pitchFamily="34" charset="0"/>
                <a:cs typeface="Arial" panose="020B0604020202020204" pitchFamily="34" charset="0"/>
              </a:rPr>
              <a:t>Communal, intra and inter state conflicts are common </a:t>
            </a:r>
          </a:p>
        </p:txBody>
      </p:sp>
      <p:sp>
        <p:nvSpPr>
          <p:cNvPr id="28" name="TextBox 27">
            <a:extLst>
              <a:ext uri="{FF2B5EF4-FFF2-40B4-BE49-F238E27FC236}">
                <a16:creationId xmlns:a16="http://schemas.microsoft.com/office/drawing/2014/main" id="{79792C0A-8049-E946-A9EA-6930992CEB77}"/>
              </a:ext>
            </a:extLst>
          </p:cNvPr>
          <p:cNvSpPr txBox="1"/>
          <p:nvPr/>
        </p:nvSpPr>
        <p:spPr>
          <a:xfrm>
            <a:off x="1921353" y="3890286"/>
            <a:ext cx="1590948"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POPULATION</a:t>
            </a:r>
          </a:p>
        </p:txBody>
      </p:sp>
      <p:sp>
        <p:nvSpPr>
          <p:cNvPr id="29" name="Subtitle 2">
            <a:extLst>
              <a:ext uri="{FF2B5EF4-FFF2-40B4-BE49-F238E27FC236}">
                <a16:creationId xmlns:a16="http://schemas.microsoft.com/office/drawing/2014/main" id="{508375D7-3946-5B5B-F6A1-DB5332173B06}"/>
              </a:ext>
            </a:extLst>
          </p:cNvPr>
          <p:cNvSpPr txBox="1">
            <a:spLocks/>
          </p:cNvSpPr>
          <p:nvPr/>
        </p:nvSpPr>
        <p:spPr>
          <a:xfrm>
            <a:off x="1983454" y="4229666"/>
            <a:ext cx="4112546" cy="653074"/>
          </a:xfrm>
          <a:prstGeom prst="rect">
            <a:avLst/>
          </a:prstGeom>
          <a:solidFill>
            <a:schemeClr val="accent4"/>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G" sz="1500" b="1" dirty="0">
                <a:solidFill>
                  <a:srgbClr val="003300"/>
                </a:solidFill>
                <a:latin typeface="Arial" panose="020B0604020202020204" pitchFamily="34" charset="0"/>
                <a:cs typeface="Arial" panose="020B0604020202020204" pitchFamily="34" charset="0"/>
              </a:rPr>
              <a:t>45.5</a:t>
            </a:r>
            <a:r>
              <a:rPr lang="en-US" sz="1500" b="1" dirty="0">
                <a:solidFill>
                  <a:srgbClr val="003300"/>
                </a:solidFill>
                <a:latin typeface="Arial" panose="020B0604020202020204" pitchFamily="34" charset="0"/>
                <a:cs typeface="Arial" panose="020B0604020202020204" pitchFamily="34" charset="0"/>
              </a:rPr>
              <a:t> million people, 80.3% are below 35 years of age . Low HDI category 0.52. Highest refugee hosting country (1.5 million)</a:t>
            </a:r>
          </a:p>
        </p:txBody>
      </p:sp>
      <p:sp>
        <p:nvSpPr>
          <p:cNvPr id="30" name="TextBox 29">
            <a:extLst>
              <a:ext uri="{FF2B5EF4-FFF2-40B4-BE49-F238E27FC236}">
                <a16:creationId xmlns:a16="http://schemas.microsoft.com/office/drawing/2014/main" id="{AE77F900-870E-208A-C59A-0E25BED694EE}"/>
              </a:ext>
            </a:extLst>
          </p:cNvPr>
          <p:cNvSpPr txBox="1"/>
          <p:nvPr/>
        </p:nvSpPr>
        <p:spPr>
          <a:xfrm>
            <a:off x="1995261" y="5201424"/>
            <a:ext cx="1764907"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ENDOWMENTS</a:t>
            </a:r>
          </a:p>
        </p:txBody>
      </p:sp>
      <p:sp>
        <p:nvSpPr>
          <p:cNvPr id="31" name="Subtitle 2">
            <a:extLst>
              <a:ext uri="{FF2B5EF4-FFF2-40B4-BE49-F238E27FC236}">
                <a16:creationId xmlns:a16="http://schemas.microsoft.com/office/drawing/2014/main" id="{53CAFDDD-8210-C1A3-489C-57CFAFA2E5B5}"/>
              </a:ext>
            </a:extLst>
          </p:cNvPr>
          <p:cNvSpPr txBox="1">
            <a:spLocks/>
          </p:cNvSpPr>
          <p:nvPr/>
        </p:nvSpPr>
        <p:spPr>
          <a:xfrm>
            <a:off x="1985318" y="5596353"/>
            <a:ext cx="4100987" cy="653074"/>
          </a:xfrm>
          <a:prstGeom prst="rect">
            <a:avLst/>
          </a:prstGeom>
          <a:solidFill>
            <a:srgbClr val="FFFF00"/>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26"/>
              </a:lnSpc>
              <a:spcBef>
                <a:spcPts val="488"/>
              </a:spcBef>
            </a:pPr>
            <a:r>
              <a:rPr lang="en-US" sz="1500" b="1" dirty="0">
                <a:solidFill>
                  <a:srgbClr val="003300"/>
                </a:solidFill>
                <a:latin typeface="Arial" panose="020B0604020202020204" pitchFamily="34" charset="0"/>
                <a:cs typeface="Arial" panose="020B0604020202020204" pitchFamily="34" charset="0"/>
              </a:rPr>
              <a:t>Huge stocks of rivers, lakes, minerals, Tourism, </a:t>
            </a:r>
            <a:r>
              <a:rPr lang="en-GB" sz="1500" b="1" dirty="0">
                <a:solidFill>
                  <a:srgbClr val="003300"/>
                </a:solidFill>
                <a:latin typeface="Arial" panose="020B0604020202020204" pitchFamily="34" charset="0"/>
                <a:cs typeface="Arial" panose="020B0604020202020204" pitchFamily="34" charset="0"/>
              </a:rPr>
              <a:t>Abundant Labor force, </a:t>
            </a:r>
            <a:r>
              <a:rPr lang="en-US" sz="1500" b="1" dirty="0">
                <a:solidFill>
                  <a:srgbClr val="003300"/>
                </a:solidFill>
                <a:latin typeface="Arial" panose="020B0604020202020204" pitchFamily="34" charset="0"/>
                <a:cs typeface="Arial" panose="020B0604020202020204" pitchFamily="34" charset="0"/>
              </a:rPr>
              <a:t>forest and wood products etc.</a:t>
            </a:r>
          </a:p>
        </p:txBody>
      </p:sp>
      <p:sp>
        <p:nvSpPr>
          <p:cNvPr id="32" name="TextBox 31">
            <a:extLst>
              <a:ext uri="{FF2B5EF4-FFF2-40B4-BE49-F238E27FC236}">
                <a16:creationId xmlns:a16="http://schemas.microsoft.com/office/drawing/2014/main" id="{5FF2827A-30FC-F9C7-CED8-07AC7E9C7F54}"/>
              </a:ext>
            </a:extLst>
          </p:cNvPr>
          <p:cNvSpPr txBox="1"/>
          <p:nvPr/>
        </p:nvSpPr>
        <p:spPr>
          <a:xfrm>
            <a:off x="7521552" y="1601992"/>
            <a:ext cx="1959896"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OPPORTUNITIES</a:t>
            </a:r>
          </a:p>
        </p:txBody>
      </p:sp>
      <p:sp>
        <p:nvSpPr>
          <p:cNvPr id="33" name="Subtitle 2">
            <a:extLst>
              <a:ext uri="{FF2B5EF4-FFF2-40B4-BE49-F238E27FC236}">
                <a16:creationId xmlns:a16="http://schemas.microsoft.com/office/drawing/2014/main" id="{454D1E20-2399-E124-F035-808FCC78F695}"/>
              </a:ext>
            </a:extLst>
          </p:cNvPr>
          <p:cNvSpPr txBox="1">
            <a:spLocks/>
          </p:cNvSpPr>
          <p:nvPr/>
        </p:nvSpPr>
        <p:spPr>
          <a:xfrm>
            <a:off x="7517743" y="1938934"/>
            <a:ext cx="4278561" cy="859541"/>
          </a:xfrm>
          <a:prstGeom prst="rect">
            <a:avLst/>
          </a:prstGeom>
          <a:solidFill>
            <a:schemeClr val="accent4">
              <a:lumMod val="60000"/>
              <a:lumOff val="40000"/>
            </a:schemeClr>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S" sz="1800" b="1" dirty="0">
                <a:solidFill>
                  <a:srgbClr val="003300"/>
                </a:solidFill>
                <a:latin typeface="Arial" panose="020B0604020202020204" pitchFamily="34" charset="0"/>
                <a:cs typeface="Arial" panose="020B0604020202020204" pitchFamily="34" charset="0"/>
              </a:rPr>
              <a:t>Clear strategic direction and aspirations: Uganda V2040; NDPs; SDGs, AU Agenda 2063; </a:t>
            </a:r>
            <a:r>
              <a:rPr lang="en-US" sz="1800" b="1" dirty="0" err="1">
                <a:solidFill>
                  <a:srgbClr val="003300"/>
                </a:solidFill>
                <a:latin typeface="Arial" panose="020B0604020202020204" pitchFamily="34" charset="0"/>
                <a:cs typeface="Arial" panose="020B0604020202020204" pitchFamily="34" charset="0"/>
              </a:rPr>
              <a:t>AfCTA</a:t>
            </a:r>
            <a:r>
              <a:rPr lang="en-US" sz="1800" b="1" dirty="0">
                <a:solidFill>
                  <a:srgbClr val="003300"/>
                </a:solidFill>
                <a:latin typeface="Arial" panose="020B0604020202020204" pitchFamily="34" charset="0"/>
                <a:cs typeface="Arial" panose="020B0604020202020204" pitchFamily="34" charset="0"/>
              </a:rPr>
              <a:t>, CPP etc.</a:t>
            </a:r>
          </a:p>
        </p:txBody>
      </p:sp>
      <p:sp>
        <p:nvSpPr>
          <p:cNvPr id="34" name="TextBox 33">
            <a:extLst>
              <a:ext uri="{FF2B5EF4-FFF2-40B4-BE49-F238E27FC236}">
                <a16:creationId xmlns:a16="http://schemas.microsoft.com/office/drawing/2014/main" id="{4AC4BD71-9B0C-48EB-D420-A9C0AB4351D0}"/>
              </a:ext>
            </a:extLst>
          </p:cNvPr>
          <p:cNvSpPr txBox="1"/>
          <p:nvPr/>
        </p:nvSpPr>
        <p:spPr>
          <a:xfrm>
            <a:off x="7521552" y="2887636"/>
            <a:ext cx="3746538"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FOOD AND NUTRITION SECURITY</a:t>
            </a:r>
          </a:p>
        </p:txBody>
      </p:sp>
      <p:sp>
        <p:nvSpPr>
          <p:cNvPr id="35" name="Subtitle 2">
            <a:extLst>
              <a:ext uri="{FF2B5EF4-FFF2-40B4-BE49-F238E27FC236}">
                <a16:creationId xmlns:a16="http://schemas.microsoft.com/office/drawing/2014/main" id="{4949C2D7-7A48-7770-82B8-09F1A8205AD2}"/>
              </a:ext>
            </a:extLst>
          </p:cNvPr>
          <p:cNvSpPr txBox="1">
            <a:spLocks/>
          </p:cNvSpPr>
          <p:nvPr/>
        </p:nvSpPr>
        <p:spPr>
          <a:xfrm>
            <a:off x="7521551" y="3256191"/>
            <a:ext cx="4274753" cy="449172"/>
          </a:xfrm>
          <a:prstGeom prst="rect">
            <a:avLst/>
          </a:prstGeom>
          <a:solidFill>
            <a:schemeClr val="accent2">
              <a:lumMod val="40000"/>
              <a:lumOff val="60000"/>
            </a:schemeClr>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S" sz="1800" b="1" dirty="0">
                <a:solidFill>
                  <a:srgbClr val="003300"/>
                </a:solidFill>
                <a:latin typeface="Arial" panose="020B0604020202020204" pitchFamily="34" charset="0"/>
                <a:cs typeface="Arial" panose="020B0604020202020204" pitchFamily="34" charset="0"/>
              </a:rPr>
              <a:t>High levels of food insecurity and poor nutrition status.</a:t>
            </a:r>
          </a:p>
        </p:txBody>
      </p:sp>
      <p:sp>
        <p:nvSpPr>
          <p:cNvPr id="36" name="TextBox 35">
            <a:extLst>
              <a:ext uri="{FF2B5EF4-FFF2-40B4-BE49-F238E27FC236}">
                <a16:creationId xmlns:a16="http://schemas.microsoft.com/office/drawing/2014/main" id="{12926E7F-39C3-E2B4-65BB-ABD9DF006F9B}"/>
              </a:ext>
            </a:extLst>
          </p:cNvPr>
          <p:cNvSpPr txBox="1"/>
          <p:nvPr/>
        </p:nvSpPr>
        <p:spPr>
          <a:xfrm>
            <a:off x="7521553" y="3814882"/>
            <a:ext cx="2782878"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ECONOMIC LANDSCAPE</a:t>
            </a:r>
          </a:p>
        </p:txBody>
      </p:sp>
      <p:sp>
        <p:nvSpPr>
          <p:cNvPr id="37" name="Subtitle 2">
            <a:extLst>
              <a:ext uri="{FF2B5EF4-FFF2-40B4-BE49-F238E27FC236}">
                <a16:creationId xmlns:a16="http://schemas.microsoft.com/office/drawing/2014/main" id="{81B1680C-DD45-CECB-8FEA-2CF916C4CEE7}"/>
              </a:ext>
            </a:extLst>
          </p:cNvPr>
          <p:cNvSpPr txBox="1">
            <a:spLocks/>
          </p:cNvSpPr>
          <p:nvPr/>
        </p:nvSpPr>
        <p:spPr>
          <a:xfrm>
            <a:off x="7521553" y="4149080"/>
            <a:ext cx="4274751" cy="859541"/>
          </a:xfrm>
          <a:prstGeom prst="rect">
            <a:avLst/>
          </a:prstGeom>
          <a:solidFill>
            <a:schemeClr val="accent3">
              <a:lumMod val="60000"/>
              <a:lumOff val="40000"/>
            </a:schemeClr>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626"/>
              </a:lnSpc>
              <a:spcBef>
                <a:spcPts val="488"/>
              </a:spcBef>
            </a:pPr>
            <a:r>
              <a:rPr lang="en-US" sz="1800" b="1" dirty="0">
                <a:solidFill>
                  <a:srgbClr val="003300"/>
                </a:solidFill>
                <a:latin typeface="Arial" panose="020B0604020202020204" pitchFamily="34" charset="0"/>
                <a:cs typeface="Arial" panose="020B0604020202020204" pitchFamily="34" charset="0"/>
              </a:rPr>
              <a:t>Slow economic growth- 5-6%; high levels of poverty – 20.4;  inequality despite reduction- 0.43, Single digit inflation rates - </a:t>
            </a:r>
          </a:p>
        </p:txBody>
      </p:sp>
      <p:sp>
        <p:nvSpPr>
          <p:cNvPr id="38" name="TextBox 37">
            <a:extLst>
              <a:ext uri="{FF2B5EF4-FFF2-40B4-BE49-F238E27FC236}">
                <a16:creationId xmlns:a16="http://schemas.microsoft.com/office/drawing/2014/main" id="{B93BF306-C901-B807-5D58-BC33EFA9861C}"/>
              </a:ext>
            </a:extLst>
          </p:cNvPr>
          <p:cNvSpPr txBox="1"/>
          <p:nvPr/>
        </p:nvSpPr>
        <p:spPr>
          <a:xfrm>
            <a:off x="7495097" y="5306086"/>
            <a:ext cx="2797432" cy="338554"/>
          </a:xfrm>
          <a:prstGeom prst="rect">
            <a:avLst/>
          </a:prstGeom>
          <a:noFill/>
          <a:ln>
            <a:noFill/>
          </a:ln>
        </p:spPr>
        <p:txBody>
          <a:bodyPr wrap="none" rtlCol="0" anchor="b">
            <a:spAutoFit/>
          </a:bodyPr>
          <a:lstStyle/>
          <a:p>
            <a:pPr defTabSz="457200"/>
            <a:r>
              <a:rPr lang="en-US" sz="1600" b="1" spc="61" dirty="0">
                <a:solidFill>
                  <a:srgbClr val="FF0000"/>
                </a:solidFill>
                <a:latin typeface="Arial" panose="020B0604020202020204" pitchFamily="34" charset="0"/>
                <a:ea typeface="Source Sans Pro" panose="020B0503030403020204" pitchFamily="34" charset="0"/>
                <a:cs typeface="Arial" panose="020B0604020202020204" pitchFamily="34" charset="0"/>
              </a:rPr>
              <a:t>WEATHER AND CLIMATE</a:t>
            </a:r>
          </a:p>
        </p:txBody>
      </p:sp>
      <p:sp>
        <p:nvSpPr>
          <p:cNvPr id="39" name="Subtitle 2">
            <a:extLst>
              <a:ext uri="{FF2B5EF4-FFF2-40B4-BE49-F238E27FC236}">
                <a16:creationId xmlns:a16="http://schemas.microsoft.com/office/drawing/2014/main" id="{C7B0768B-899E-6262-1015-0FF1C4793CCC}"/>
              </a:ext>
            </a:extLst>
          </p:cNvPr>
          <p:cNvSpPr txBox="1">
            <a:spLocks/>
          </p:cNvSpPr>
          <p:nvPr/>
        </p:nvSpPr>
        <p:spPr>
          <a:xfrm>
            <a:off x="7391502" y="5696807"/>
            <a:ext cx="4278562" cy="449172"/>
          </a:xfrm>
          <a:prstGeom prst="rect">
            <a:avLst/>
          </a:prstGeom>
          <a:solidFill>
            <a:srgbClr val="00B050"/>
          </a:solidFill>
        </p:spPr>
        <p:txBody>
          <a:bodyPr vert="horz" wrap="square" lIns="37157" tIns="18579" rIns="37157" bIns="1857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26"/>
              </a:lnSpc>
              <a:spcBef>
                <a:spcPts val="488"/>
              </a:spcBef>
            </a:pPr>
            <a:r>
              <a:rPr lang="en-US" sz="1800" b="1" dirty="0">
                <a:solidFill>
                  <a:srgbClr val="003300"/>
                </a:solidFill>
                <a:latin typeface="Arial" panose="020B0604020202020204" pitchFamily="34" charset="0"/>
                <a:cs typeface="Arial" panose="020B0604020202020204" pitchFamily="34" charset="0"/>
              </a:rPr>
              <a:t>70% ASAL; drought prone; frequent climate induced disasters</a:t>
            </a:r>
          </a:p>
        </p:txBody>
      </p:sp>
    </p:spTree>
    <p:extLst>
      <p:ext uri="{BB962C8B-B14F-4D97-AF65-F5344CB8AC3E}">
        <p14:creationId xmlns:p14="http://schemas.microsoft.com/office/powerpoint/2010/main" val="53144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88520" y="199965"/>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2. Progress of 15</a:t>
            </a:r>
            <a:r>
              <a:rPr lang="en-GB" sz="3600" b="1" baseline="30000" dirty="0">
                <a:solidFill>
                  <a:prstClr val="black"/>
                </a:solidFill>
                <a:latin typeface="Calibri"/>
              </a:rPr>
              <a:t>th</a:t>
            </a:r>
            <a:r>
              <a:rPr lang="en-GB" sz="3600" b="1" dirty="0">
                <a:solidFill>
                  <a:prstClr val="black"/>
                </a:solidFill>
                <a:latin typeface="Calibri"/>
              </a:rPr>
              <a:t> PSC Recommendations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aphicFrame>
        <p:nvGraphicFramePr>
          <p:cNvPr id="2" name="Table 1">
            <a:extLst>
              <a:ext uri="{FF2B5EF4-FFF2-40B4-BE49-F238E27FC236}">
                <a16:creationId xmlns:a16="http://schemas.microsoft.com/office/drawing/2014/main" id="{E158533F-5435-AF65-19C8-FF41EA3212AC}"/>
              </a:ext>
            </a:extLst>
          </p:cNvPr>
          <p:cNvGraphicFramePr>
            <a:graphicFrameLocks noGrp="1"/>
          </p:cNvGraphicFramePr>
          <p:nvPr>
            <p:extLst>
              <p:ext uri="{D42A27DB-BD31-4B8C-83A1-F6EECF244321}">
                <p14:modId xmlns:p14="http://schemas.microsoft.com/office/powerpoint/2010/main" val="3106622968"/>
              </p:ext>
            </p:extLst>
          </p:nvPr>
        </p:nvGraphicFramePr>
        <p:xfrm>
          <a:off x="126609" y="886265"/>
          <a:ext cx="11873132" cy="5971735"/>
        </p:xfrm>
        <a:graphic>
          <a:graphicData uri="http://schemas.openxmlformats.org/drawingml/2006/table">
            <a:tbl>
              <a:tblPr firstRow="1" firstCol="1" bandRow="1"/>
              <a:tblGrid>
                <a:gridCol w="558597">
                  <a:extLst>
                    <a:ext uri="{9D8B030D-6E8A-4147-A177-3AD203B41FA5}">
                      <a16:colId xmlns:a16="http://schemas.microsoft.com/office/drawing/2014/main" val="3483189217"/>
                    </a:ext>
                  </a:extLst>
                </a:gridCol>
                <a:gridCol w="5015476">
                  <a:extLst>
                    <a:ext uri="{9D8B030D-6E8A-4147-A177-3AD203B41FA5}">
                      <a16:colId xmlns:a16="http://schemas.microsoft.com/office/drawing/2014/main" val="2525520896"/>
                    </a:ext>
                  </a:extLst>
                </a:gridCol>
                <a:gridCol w="6299059">
                  <a:extLst>
                    <a:ext uri="{9D8B030D-6E8A-4147-A177-3AD203B41FA5}">
                      <a16:colId xmlns:a16="http://schemas.microsoft.com/office/drawing/2014/main" val="2889533137"/>
                    </a:ext>
                  </a:extLst>
                </a:gridCol>
              </a:tblGrid>
              <a:tr h="232774">
                <a:tc>
                  <a:txBody>
                    <a:bodyPr/>
                    <a:lstStyle/>
                    <a:p>
                      <a:pPr>
                        <a:lnSpc>
                          <a:spcPct val="107000"/>
                        </a:lnSpc>
                        <a:spcAft>
                          <a:spcPts val="800"/>
                        </a:spcAft>
                      </a:pPr>
                      <a:r>
                        <a:rPr lang="en-GB" sz="1200" b="1">
                          <a:effectLst/>
                          <a:latin typeface="Times New Roman" panose="02020603050405020304" pitchFamily="18" charset="0"/>
                          <a:ea typeface="Book Antiqua" panose="02040602050305030304" pitchFamily="18" charset="0"/>
                          <a:cs typeface="Times New Roman" panose="02020603050405020304" pitchFamily="18" charset="0"/>
                        </a:rPr>
                        <a:t>SN</a:t>
                      </a:r>
                      <a:r>
                        <a:rPr lang="en-GB" sz="1200">
                          <a:effectLst/>
                          <a:latin typeface="Times New Roman" panose="02020603050405020304" pitchFamily="18" charset="0"/>
                          <a:ea typeface="Book Antiqua" panose="02040602050305030304" pitchFamily="18" charset="0"/>
                          <a:cs typeface="Times New Roman" panose="02020603050405020304" pitchFamily="18" charset="0"/>
                        </a:rPr>
                        <a:t> </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Times New Roman" panose="02020603050405020304" pitchFamily="18" charset="0"/>
                          <a:ea typeface="Book Antiqua" panose="02040602050305030304" pitchFamily="18" charset="0"/>
                          <a:cs typeface="Times New Roman" panose="02020603050405020304" pitchFamily="18" charset="0"/>
                        </a:rPr>
                        <a:t>Recommendation</a:t>
                      </a:r>
                      <a:r>
                        <a:rPr lang="en-GB" sz="1200">
                          <a:effectLst/>
                          <a:latin typeface="Times New Roman" panose="02020603050405020304" pitchFamily="18" charset="0"/>
                          <a:ea typeface="Book Antiqua" panose="02040602050305030304" pitchFamily="18" charset="0"/>
                          <a:cs typeface="Times New Roman" panose="02020603050405020304" pitchFamily="18" charset="0"/>
                        </a:rPr>
                        <a:t> </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b="1">
                          <a:effectLst/>
                          <a:latin typeface="Times New Roman" panose="02020603050405020304" pitchFamily="18" charset="0"/>
                          <a:ea typeface="Book Antiqua" panose="02040602050305030304" pitchFamily="18" charset="0"/>
                          <a:cs typeface="Times New Roman" panose="02020603050405020304" pitchFamily="18" charset="0"/>
                        </a:rPr>
                        <a:t>Progress</a:t>
                      </a:r>
                      <a:r>
                        <a:rPr lang="en-GB" sz="1200">
                          <a:effectLst/>
                          <a:latin typeface="Times New Roman" panose="02020603050405020304" pitchFamily="18" charset="0"/>
                          <a:ea typeface="Book Antiqua" panose="02040602050305030304" pitchFamily="18" charset="0"/>
                          <a:cs typeface="Times New Roman" panose="02020603050405020304" pitchFamily="18" charset="0"/>
                        </a:rPr>
                        <a:t> </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262854"/>
                  </a:ext>
                </a:extLst>
              </a:tr>
              <a:tr h="1799959">
                <a:tc>
                  <a:txBody>
                    <a:bodyPr/>
                    <a:lstStyle/>
                    <a:p>
                      <a:pPr>
                        <a:lnSpc>
                          <a:spcPct val="107000"/>
                        </a:lnSpc>
                        <a:spcAft>
                          <a:spcPts val="800"/>
                        </a:spcAft>
                      </a:pPr>
                      <a:r>
                        <a:rPr lang="en-GB" sz="1200">
                          <a:effectLst/>
                          <a:latin typeface="Times New Roman" panose="02020603050405020304" pitchFamily="18" charset="0"/>
                          <a:ea typeface="Book Antiqua" panose="02040602050305030304" pitchFamily="18" charset="0"/>
                          <a:cs typeface="Times New Roman" panose="02020603050405020304" pitchFamily="18" charset="0"/>
                        </a:rPr>
                        <a:t>15.3</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Recognizing resilience as a multi-sectoral and multi-agency undertaking urges the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Member States</a:t>
                      </a: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 to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step up their coordination efforts to cover projects implemented by various ministries and agencies</a:t>
                      </a: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 to represent the status of resilience at the country level. Further urges the Member States to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set up relevant stakeholder coordination mechanisms for proper planning, implementation, monitoring, evaluation and learning of resilience projects </a:t>
                      </a: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to improve resilience programming for optimum prioritisation and synergy</a:t>
                      </a:r>
                      <a:endParaRPr lang="en-UG"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In Uganda, the Office of the Prime Minister (OPM) is mandated to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coordinate all government programmes, policies and plans in the country.</a:t>
                      </a:r>
                      <a:endParaRPr lang="en-UG"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OPM annually develops the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Government Annual Performance report </a:t>
                      </a:r>
                      <a:r>
                        <a:rPr lang="en-GB" sz="1200" b="1" dirty="0" smtClean="0">
                          <a:effectLst/>
                          <a:latin typeface="Times New Roman" panose="02020603050405020304" pitchFamily="18" charset="0"/>
                          <a:ea typeface="Book Antiqua" panose="02040602050305030304" pitchFamily="18" charset="0"/>
                          <a:cs typeface="Times New Roman" panose="02020603050405020304" pitchFamily="18" charset="0"/>
                        </a:rPr>
                        <a:t>that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encompasses resilience initiatives implemented by government </a:t>
                      </a:r>
                      <a:endParaRPr lang="en-UG"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372998"/>
                  </a:ext>
                </a:extLst>
              </a:tr>
              <a:tr h="1629418">
                <a:tc>
                  <a:txBody>
                    <a:bodyPr/>
                    <a:lstStyle/>
                    <a:p>
                      <a:pPr>
                        <a:lnSpc>
                          <a:spcPct val="107000"/>
                        </a:lnSpc>
                        <a:spcAft>
                          <a:spcPts val="800"/>
                        </a:spcAft>
                      </a:pPr>
                      <a:r>
                        <a:rPr lang="en-GB" sz="1200">
                          <a:effectLst/>
                          <a:latin typeface="Times New Roman" panose="02020603050405020304" pitchFamily="18" charset="0"/>
                          <a:ea typeface="Book Antiqua" panose="02040602050305030304" pitchFamily="18" charset="0"/>
                          <a:cs typeface="Times New Roman" panose="02020603050405020304" pitchFamily="18" charset="0"/>
                        </a:rPr>
                        <a:t>15.5</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Noting that the arid and semi-arid lands in the region are facing water scarcity for human beings, livestock and agriculture and recalling recommendation 14.4, call upon all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stakeholders to intensify investment in water development to ensure that communities in the ASALs have sustainable access to safe water through bringing “water to the people” approach</a:t>
                      </a: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 that would also address their needs for water for livestock, crop and fruit production</a:t>
                      </a:r>
                      <a:endParaRPr lang="en-UG"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During FY 2022/23, </a:t>
                      </a: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access to safe water in urban areas increased from 72.1% in FY2021/22 to 72.8%</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The rate of </a:t>
                      </a: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investment in urban water supply infrastructure is lower than the rate of population growth rate in urban areas, estimated at 5% per year.</a:t>
                      </a:r>
                      <a:endParaRPr lang="en-UG"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399958"/>
                  </a:ext>
                </a:extLst>
              </a:tr>
              <a:tr h="2309584">
                <a:tc>
                  <a:txBody>
                    <a:bodyPr/>
                    <a:lstStyle/>
                    <a:p>
                      <a:pPr>
                        <a:lnSpc>
                          <a:spcPct val="107000"/>
                        </a:lnSpc>
                        <a:spcAft>
                          <a:spcPts val="800"/>
                        </a:spcAft>
                      </a:pPr>
                      <a:r>
                        <a:rPr lang="en-GB" sz="1200">
                          <a:effectLst/>
                          <a:latin typeface="Times New Roman" panose="02020603050405020304" pitchFamily="18" charset="0"/>
                          <a:ea typeface="Book Antiqua" panose="02040602050305030304" pitchFamily="18" charset="0"/>
                          <a:cs typeface="Times New Roman" panose="02020603050405020304" pitchFamily="18" charset="0"/>
                        </a:rPr>
                        <a:t>15.11</a:t>
                      </a:r>
                      <a:endParaRPr lang="en-UG"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Pursuant to the IGAD policy framework on informal cross-border trade aimed at boosting cross-border security governance, calls for the IGAD Member States to </a:t>
                      </a:r>
                      <a:r>
                        <a:rPr lang="en-GB" sz="1200" b="1" dirty="0">
                          <a:effectLst/>
                          <a:latin typeface="Times New Roman" panose="02020603050405020304" pitchFamily="18" charset="0"/>
                          <a:ea typeface="Book Antiqua" panose="02040602050305030304" pitchFamily="18" charset="0"/>
                          <a:cs typeface="Times New Roman" panose="02020603050405020304" pitchFamily="18" charset="0"/>
                        </a:rPr>
                        <a:t>remove barriers and strengthen trade between member states to facilitate the movement of foodstuff from the food surplus to deficit regions</a:t>
                      </a:r>
                      <a:r>
                        <a:rPr lang="en-GB" sz="1200" dirty="0">
                          <a:effectLst/>
                          <a:latin typeface="Times New Roman" panose="02020603050405020304" pitchFamily="18" charset="0"/>
                          <a:ea typeface="Book Antiqua" panose="02040602050305030304" pitchFamily="18" charset="0"/>
                          <a:cs typeface="Times New Roman" panose="02020603050405020304" pitchFamily="18" charset="0"/>
                        </a:rPr>
                        <a:t>.</a:t>
                      </a:r>
                      <a:endParaRPr lang="en-UG"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the EAC Time Bound Program (TBP), there </a:t>
                      </a:r>
                      <a:r>
                        <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were 256 NTBs reported between 2004 and 2022, of which 234 were resolved</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Over the last 7 years the rate of resolution has improved, increasing from 76%, from 2004 to 2015, to 94.9% in the years since then. The EAC Time Bound Programme reported that there were nine NTBs in 2015, and the average time of resolution was 535.3 days (about 1 and a half years) per NTB. In the years leading from this, the time to resolve NTBs improved, dropping from 328.4 days (about 11 months) in 2016, to 126.6 days in 2018. This illustrates a significant decrease in time taken to resolve an NTB. There was a slight increase in 2019 to 221.7 days as a result of COVID-19, however, the trend continues to fall, hitting 131.4 days in 2020 and 76.6 days in 2021.</a:t>
                      </a:r>
                      <a:endParaRPr lang="en-UG"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352" marR="263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56078"/>
                  </a:ext>
                </a:extLst>
              </a:tr>
            </a:tbl>
          </a:graphicData>
        </a:graphic>
      </p:graphicFrame>
    </p:spTree>
    <p:extLst>
      <p:ext uri="{BB962C8B-B14F-4D97-AF65-F5344CB8AC3E}">
        <p14:creationId xmlns:p14="http://schemas.microsoft.com/office/powerpoint/2010/main" val="129028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1: Natural Resources and Environment Management</a:t>
            </a:r>
          </a:p>
        </p:txBody>
      </p:sp>
      <p:sp>
        <p:nvSpPr>
          <p:cNvPr id="7" name="TextBox 6">
            <a:extLst>
              <a:ext uri="{FF2B5EF4-FFF2-40B4-BE49-F238E27FC236}">
                <a16:creationId xmlns:a16="http://schemas.microsoft.com/office/drawing/2014/main" id="{FCE3EDF8-19F4-48BE-A5CD-C64E878E7A5E}"/>
              </a:ext>
            </a:extLst>
          </p:cNvPr>
          <p:cNvSpPr txBox="1"/>
          <p:nvPr/>
        </p:nvSpPr>
        <p:spPr>
          <a:xfrm>
            <a:off x="437018" y="1510091"/>
            <a:ext cx="11373982" cy="468077"/>
          </a:xfrm>
          <a:prstGeom prst="rect">
            <a:avLst/>
          </a:prstGeom>
          <a:noFill/>
        </p:spPr>
        <p:txBody>
          <a:bodyPr wrap="square">
            <a:spAutoFit/>
          </a:bodyPr>
          <a:lstStyle/>
          <a:p>
            <a:pPr>
              <a:lnSpc>
                <a:spcPct val="107000"/>
              </a:lnSpc>
              <a:spcAft>
                <a:spcPts val="8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C4EF30E-E0AA-C5B4-3F06-1D0727B5A319}"/>
              </a:ext>
            </a:extLst>
          </p:cNvPr>
          <p:cNvGraphicFramePr>
            <a:graphicFrameLocks noGrp="1"/>
          </p:cNvGraphicFramePr>
          <p:nvPr>
            <p:extLst>
              <p:ext uri="{D42A27DB-BD31-4B8C-83A1-F6EECF244321}">
                <p14:modId xmlns:p14="http://schemas.microsoft.com/office/powerpoint/2010/main" val="554602423"/>
              </p:ext>
            </p:extLst>
          </p:nvPr>
        </p:nvGraphicFramePr>
        <p:xfrm>
          <a:off x="98474" y="2097872"/>
          <a:ext cx="11985674" cy="4302928"/>
        </p:xfrm>
        <a:graphic>
          <a:graphicData uri="http://schemas.openxmlformats.org/drawingml/2006/table">
            <a:tbl>
              <a:tblPr firstRow="1" firstCol="1" bandRow="1">
                <a:tableStyleId>{5C22544A-7EE6-4342-B048-85BDC9FD1C3A}</a:tableStyleId>
              </a:tblPr>
              <a:tblGrid>
                <a:gridCol w="783917">
                  <a:extLst>
                    <a:ext uri="{9D8B030D-6E8A-4147-A177-3AD203B41FA5}">
                      <a16:colId xmlns:a16="http://schemas.microsoft.com/office/drawing/2014/main" val="3664038108"/>
                    </a:ext>
                  </a:extLst>
                </a:gridCol>
                <a:gridCol w="6230074">
                  <a:extLst>
                    <a:ext uri="{9D8B030D-6E8A-4147-A177-3AD203B41FA5}">
                      <a16:colId xmlns:a16="http://schemas.microsoft.com/office/drawing/2014/main" val="4251026935"/>
                    </a:ext>
                  </a:extLst>
                </a:gridCol>
                <a:gridCol w="2727206">
                  <a:extLst>
                    <a:ext uri="{9D8B030D-6E8A-4147-A177-3AD203B41FA5}">
                      <a16:colId xmlns:a16="http://schemas.microsoft.com/office/drawing/2014/main" val="1056449037"/>
                    </a:ext>
                  </a:extLst>
                </a:gridCol>
                <a:gridCol w="2244477">
                  <a:extLst>
                    <a:ext uri="{9D8B030D-6E8A-4147-A177-3AD203B41FA5}">
                      <a16:colId xmlns:a16="http://schemas.microsoft.com/office/drawing/2014/main" val="832509648"/>
                    </a:ext>
                  </a:extLst>
                </a:gridCol>
              </a:tblGrid>
              <a:tr h="725611">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No</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Title of Project</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Project Duration</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Utilised Budget (UGX Billion)</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3307365"/>
                  </a:ext>
                </a:extLst>
              </a:tr>
              <a:tr h="35012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1</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Water for Production Project</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7/1/2004 - 6/30/2017</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712.00</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596297"/>
                  </a:ext>
                </a:extLst>
              </a:tr>
              <a:tr h="35012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2</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Water for Production Phase II</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7/1/2019- 6/30/2024</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530.155</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559441"/>
                  </a:ext>
                </a:extLst>
              </a:tr>
              <a:tr h="35012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3</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Irrigation for Climate Resilience Project</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7/1/2020 - 6/30/2025</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US" sz="2000">
                          <a:effectLst/>
                          <a:latin typeface="Times New Roman" panose="02020603050405020304" pitchFamily="18" charset="0"/>
                          <a:cs typeface="Times New Roman" panose="02020603050405020304" pitchFamily="18" charset="0"/>
                        </a:rPr>
                        <a:t>429,407</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7853717"/>
                  </a:ext>
                </a:extLst>
              </a:tr>
              <a:tr h="72561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4</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Development of Solar Powered Irrigation and Water Supply Systems</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7/1/2020- 6/30/2025</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a:effectLst/>
                          <a:latin typeface="Times New Roman" panose="02020603050405020304" pitchFamily="18" charset="0"/>
                          <a:cs typeface="Times New Roman" panose="02020603050405020304" pitchFamily="18" charset="0"/>
                        </a:rPr>
                        <a:t>476.730</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2307551"/>
                  </a:ext>
                </a:extLst>
              </a:tr>
              <a:tr h="72561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5</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Farm Income Enhancement and Forestry Conservation Project II</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7/1/2016 – June 2021</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400</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750333"/>
                  </a:ext>
                </a:extLst>
              </a:tr>
              <a:tr h="35012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6</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Drought Resilience Project in Karamoja Sub-region</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7/1/2019 - 6/30/2024</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113.560</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1457267"/>
                  </a:ext>
                </a:extLst>
              </a:tr>
              <a:tr h="725611">
                <a:tc>
                  <a:txBody>
                    <a:bodyPr/>
                    <a:lstStyle/>
                    <a:p>
                      <a:pPr algn="ctr">
                        <a:lnSpc>
                          <a:spcPct val="107000"/>
                        </a:lnSpc>
                        <a:spcAft>
                          <a:spcPts val="800"/>
                        </a:spcAft>
                      </a:pPr>
                      <a:r>
                        <a:rPr lang="en-GB" sz="2000">
                          <a:effectLst/>
                          <a:latin typeface="Times New Roman" panose="02020603050405020304" pitchFamily="18" charset="0"/>
                          <a:cs typeface="Times New Roman" panose="02020603050405020304" pitchFamily="18" charset="0"/>
                        </a:rPr>
                        <a:t>7</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latin typeface="Times New Roman" panose="02020603050405020304" pitchFamily="18" charset="0"/>
                          <a:cs typeface="Times New Roman" panose="02020603050405020304" pitchFamily="18" charset="0"/>
                        </a:rPr>
                        <a:t>Enhancing Resilience of Communities to Climate Change</a:t>
                      </a:r>
                      <a:endParaRPr lang="en-UG"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7/1/2017- 6/30/2022</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31.920</a:t>
                      </a:r>
                      <a:endParaRPr lang="en-UG"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8059276"/>
                  </a:ext>
                </a:extLst>
              </a:tr>
            </a:tbl>
          </a:graphicData>
        </a:graphic>
      </p:graphicFrame>
    </p:spTree>
    <p:extLst>
      <p:ext uri="{BB962C8B-B14F-4D97-AF65-F5344CB8AC3E}">
        <p14:creationId xmlns:p14="http://schemas.microsoft.com/office/powerpoint/2010/main" val="372075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10CB8D55-8B3E-BD12-5FDA-123BDB600E3E}"/>
              </a:ext>
            </a:extLst>
          </p:cNvPr>
          <p:cNvSpPr txBox="1"/>
          <p:nvPr/>
        </p:nvSpPr>
        <p:spPr>
          <a:xfrm>
            <a:off x="196948" y="1564243"/>
            <a:ext cx="6410681" cy="5324535"/>
          </a:xfrm>
          <a:prstGeom prst="rect">
            <a:avLst/>
          </a:prstGeom>
          <a:noFill/>
        </p:spPr>
        <p:txBody>
          <a:bodyPr wrap="square" rtlCol="0">
            <a:spAutoFit/>
          </a:bodyPr>
          <a:lstStyle/>
          <a:p>
            <a:pPr marL="457200" marR="0" lvl="1" indent="-45720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sz="2000" b="1" dirty="0">
                <a:effectLst/>
                <a:latin typeface="Arial" panose="020B0604020202020204" pitchFamily="34" charset="0"/>
                <a:ea typeface="Times New Roman" panose="02020603050405020304" pitchFamily="18" charset="0"/>
                <a:cs typeface="Arial" panose="020B0604020202020204" pitchFamily="34" charset="0"/>
              </a:rPr>
              <a:t>Area und</a:t>
            </a:r>
            <a:r>
              <a:rPr lang="en-GB" sz="2000" b="1" dirty="0">
                <a:latin typeface="Arial" panose="020B0604020202020204" pitchFamily="34" charset="0"/>
                <a:cs typeface="Arial" panose="020B0604020202020204" pitchFamily="34" charset="0"/>
              </a:rPr>
              <a:t>er irrigation </a:t>
            </a:r>
            <a:r>
              <a:rPr lang="en-GB" sz="2000" dirty="0">
                <a:latin typeface="Arial" panose="020B0604020202020204" pitchFamily="34" charset="0"/>
                <a:cs typeface="Arial" panose="020B0604020202020204" pitchFamily="34" charset="0"/>
              </a:rPr>
              <a:t>has increased from </a:t>
            </a:r>
            <a:r>
              <a:rPr lang="en-GB" sz="2000" b="1" dirty="0">
                <a:latin typeface="Arial" panose="020B0604020202020204" pitchFamily="34" charset="0"/>
                <a:cs typeface="Arial" panose="020B0604020202020204" pitchFamily="34" charset="0"/>
              </a:rPr>
              <a:t>14,418 hectares in FY2014/15 to 22,976 hectares in FY2022/23 </a:t>
            </a:r>
            <a:r>
              <a:rPr lang="en-GB" sz="2000" dirty="0">
                <a:latin typeface="Arial" panose="020B0604020202020204" pitchFamily="34" charset="0"/>
                <a:cs typeface="Arial" panose="020B0604020202020204" pitchFamily="34" charset="0"/>
              </a:rPr>
              <a:t>against an irrigation potential estimated at 3.03 million hectares country wide</a:t>
            </a:r>
            <a:r>
              <a:rPr lang="en-GB" sz="2000" b="1" dirty="0">
                <a:latin typeface="Arial" panose="020B0604020202020204" pitchFamily="34" charset="0"/>
                <a:cs typeface="Arial" panose="020B0604020202020204" pitchFamily="34" charset="0"/>
              </a:rPr>
              <a:t>.</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457200" marR="0" lvl="1"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cumulative water for production storage capacity </a:t>
            </a:r>
            <a:r>
              <a:rPr lang="en-GB" sz="2000" dirty="0">
                <a:latin typeface="Arial" panose="020B0604020202020204" pitchFamily="34" charset="0"/>
                <a:cs typeface="Arial" panose="020B0604020202020204" pitchFamily="34" charset="0"/>
              </a:rPr>
              <a:t>increased from 31.7 million cubic meters in FY2014/15 to 52.6 million cubic meters in FY2022/23 against a target of 57.52 million cubic meters in the same period</a:t>
            </a:r>
            <a:r>
              <a:rPr lang="en-GB" sz="2000" dirty="0">
                <a:effectLst/>
                <a:latin typeface="Arial" panose="020B0604020202020204" pitchFamily="34" charset="0"/>
                <a:ea typeface="Times New Roman" panose="02020603050405020304" pitchFamily="18" charset="0"/>
                <a:cs typeface="Arial" panose="020B0604020202020204" pitchFamily="34" charset="0"/>
              </a:rPr>
              <a:t>.</a:t>
            </a:r>
          </a:p>
          <a:p>
            <a:pPr marL="457200" marR="0" lvl="1" indent="-457200" algn="just"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sz="2000" b="1" dirty="0">
                <a:effectLst/>
                <a:latin typeface="Arial" panose="020B0604020202020204" pitchFamily="34" charset="0"/>
                <a:ea typeface="Times New Roman" panose="02020603050405020304" pitchFamily="18" charset="0"/>
                <a:cs typeface="Arial" panose="020B0604020202020204" pitchFamily="34" charset="0"/>
              </a:rPr>
              <a:t>Irrigation schemes constructed are</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err="1">
                <a:effectLst/>
                <a:latin typeface="Arial" panose="020B0604020202020204" pitchFamily="34" charset="0"/>
                <a:ea typeface="Times New Roman" panose="02020603050405020304" pitchFamily="18" charset="0"/>
                <a:cs typeface="Arial" panose="020B0604020202020204" pitchFamily="34" charset="0"/>
              </a:rPr>
              <a:t>Ngenge</a:t>
            </a:r>
            <a:r>
              <a:rPr lang="en-GB" sz="2000" dirty="0">
                <a:effectLst/>
                <a:latin typeface="Arial" panose="020B0604020202020204" pitchFamily="34" charset="0"/>
                <a:ea typeface="Times New Roman" panose="02020603050405020304" pitchFamily="18" charset="0"/>
                <a:cs typeface="Arial" panose="020B0604020202020204" pitchFamily="34" charset="0"/>
              </a:rPr>
              <a:t> (880ha), </a:t>
            </a:r>
            <a:r>
              <a:rPr lang="en-GB" sz="2000" dirty="0" err="1">
                <a:effectLst/>
                <a:latin typeface="Arial" panose="020B0604020202020204" pitchFamily="34" charset="0"/>
                <a:ea typeface="Times New Roman" panose="02020603050405020304" pitchFamily="18" charset="0"/>
                <a:cs typeface="Arial" panose="020B0604020202020204" pitchFamily="34" charset="0"/>
              </a:rPr>
              <a:t>Rwengaaju</a:t>
            </a:r>
            <a:r>
              <a:rPr lang="en-GB" sz="2000" dirty="0">
                <a:effectLst/>
                <a:latin typeface="Arial" panose="020B0604020202020204" pitchFamily="34" charset="0"/>
                <a:ea typeface="Times New Roman" panose="02020603050405020304" pitchFamily="18" charset="0"/>
                <a:cs typeface="Arial" panose="020B0604020202020204" pitchFamily="34" charset="0"/>
              </a:rPr>
              <a:t> (116ha), Tochi (500ha), </a:t>
            </a:r>
            <a:r>
              <a:rPr lang="en-GB" sz="2000" dirty="0" err="1">
                <a:effectLst/>
                <a:latin typeface="Arial" panose="020B0604020202020204" pitchFamily="34" charset="0"/>
                <a:ea typeface="Times New Roman" panose="02020603050405020304" pitchFamily="18" charset="0"/>
                <a:cs typeface="Arial" panose="020B0604020202020204" pitchFamily="34" charset="0"/>
              </a:rPr>
              <a:t>Mubuku</a:t>
            </a:r>
            <a:r>
              <a:rPr lang="en-GB" sz="2000" dirty="0">
                <a:effectLst/>
                <a:latin typeface="Arial" panose="020B0604020202020204" pitchFamily="34" charset="0"/>
                <a:ea typeface="Times New Roman" panose="02020603050405020304" pitchFamily="18" charset="0"/>
                <a:cs typeface="Arial" panose="020B0604020202020204" pitchFamily="34" charset="0"/>
              </a:rPr>
              <a:t> II (480ha), </a:t>
            </a:r>
            <a:r>
              <a:rPr lang="en-GB" sz="2000" dirty="0" err="1">
                <a:effectLst/>
                <a:latin typeface="Arial" panose="020B0604020202020204" pitchFamily="34" charset="0"/>
                <a:ea typeface="Times New Roman" panose="02020603050405020304" pitchFamily="18" charset="0"/>
                <a:cs typeface="Arial" panose="020B0604020202020204" pitchFamily="34" charset="0"/>
              </a:rPr>
              <a:t>Doho</a:t>
            </a:r>
            <a:r>
              <a:rPr lang="en-GB" sz="2000" dirty="0">
                <a:effectLst/>
                <a:latin typeface="Arial" panose="020B0604020202020204" pitchFamily="34" charset="0"/>
                <a:ea typeface="Times New Roman" panose="02020603050405020304" pitchFamily="18" charset="0"/>
                <a:cs typeface="Arial" panose="020B0604020202020204" pitchFamily="34" charset="0"/>
              </a:rPr>
              <a:t> II (1,000ha), </a:t>
            </a:r>
            <a:r>
              <a:rPr lang="en-GB" sz="2000" dirty="0" err="1">
                <a:effectLst/>
                <a:latin typeface="Arial" panose="020B0604020202020204" pitchFamily="34" charset="0"/>
                <a:ea typeface="Times New Roman" panose="02020603050405020304" pitchFamily="18" charset="0"/>
                <a:cs typeface="Arial" panose="020B0604020202020204" pitchFamily="34" charset="0"/>
              </a:rPr>
              <a:t>Olweny</a:t>
            </a:r>
            <a:r>
              <a:rPr lang="en-GB" sz="2000" dirty="0">
                <a:effectLst/>
                <a:latin typeface="Arial" panose="020B0604020202020204" pitchFamily="34" charset="0"/>
                <a:ea typeface="Times New Roman" panose="02020603050405020304" pitchFamily="18" charset="0"/>
                <a:cs typeface="Arial" panose="020B0604020202020204" pitchFamily="34" charset="0"/>
              </a:rPr>
              <a:t> (600ha) and </a:t>
            </a:r>
            <a:r>
              <a:rPr lang="en-GB" sz="2000" dirty="0" err="1">
                <a:effectLst/>
                <a:latin typeface="Arial" panose="020B0604020202020204" pitchFamily="34" charset="0"/>
                <a:ea typeface="Times New Roman" panose="02020603050405020304" pitchFamily="18" charset="0"/>
                <a:cs typeface="Arial" panose="020B0604020202020204" pitchFamily="34" charset="0"/>
              </a:rPr>
              <a:t>Agoro</a:t>
            </a:r>
            <a:r>
              <a:rPr lang="en-GB" sz="2000" dirty="0">
                <a:effectLst/>
                <a:latin typeface="Arial" panose="020B0604020202020204" pitchFamily="34" charset="0"/>
                <a:ea typeface="Times New Roman" panose="02020603050405020304" pitchFamily="18" charset="0"/>
                <a:cs typeface="Arial" panose="020B0604020202020204" pitchFamily="34" charset="0"/>
              </a:rPr>
              <a:t> (650ha) in the Districts of Kween, Kabarole, </a:t>
            </a:r>
            <a:r>
              <a:rPr lang="en-GB" sz="2000" dirty="0" err="1">
                <a:effectLst/>
                <a:latin typeface="Arial" panose="020B0604020202020204" pitchFamily="34" charset="0"/>
                <a:ea typeface="Times New Roman" panose="02020603050405020304" pitchFamily="18" charset="0"/>
                <a:cs typeface="Arial" panose="020B0604020202020204" pitchFamily="34" charset="0"/>
              </a:rPr>
              <a:t>Oyam</a:t>
            </a:r>
            <a:r>
              <a:rPr lang="en-GB" sz="2000" dirty="0">
                <a:effectLst/>
                <a:latin typeface="Arial" panose="020B0604020202020204" pitchFamily="34" charset="0"/>
                <a:ea typeface="Times New Roman" panose="02020603050405020304" pitchFamily="18" charset="0"/>
                <a:cs typeface="Arial" panose="020B0604020202020204" pitchFamily="34" charset="0"/>
              </a:rPr>
              <a:t>, Kasese, </a:t>
            </a:r>
            <a:r>
              <a:rPr lang="en-GB" sz="2000" dirty="0" err="1">
                <a:effectLst/>
                <a:latin typeface="Arial" panose="020B0604020202020204" pitchFamily="34" charset="0"/>
                <a:ea typeface="Times New Roman" panose="02020603050405020304" pitchFamily="18" charset="0"/>
                <a:cs typeface="Arial" panose="020B0604020202020204" pitchFamily="34" charset="0"/>
              </a:rPr>
              <a:t>Butaleja</a:t>
            </a:r>
            <a:r>
              <a:rPr lang="en-GB" sz="2000" dirty="0">
                <a:effectLst/>
                <a:latin typeface="Arial" panose="020B0604020202020204" pitchFamily="34" charset="0"/>
                <a:ea typeface="Times New Roman" panose="02020603050405020304" pitchFamily="18" charset="0"/>
                <a:cs typeface="Arial" panose="020B0604020202020204" pitchFamily="34" charset="0"/>
              </a:rPr>
              <a:t>, Lira and </a:t>
            </a:r>
            <a:r>
              <a:rPr lang="en-GB" sz="2000" dirty="0" err="1">
                <a:effectLst/>
                <a:latin typeface="Arial" panose="020B0604020202020204" pitchFamily="34" charset="0"/>
                <a:ea typeface="Times New Roman" panose="02020603050405020304" pitchFamily="18" charset="0"/>
                <a:cs typeface="Arial" panose="020B0604020202020204" pitchFamily="34" charset="0"/>
              </a:rPr>
              <a:t>Lamwo</a:t>
            </a:r>
            <a:r>
              <a:rPr lang="en-GB" sz="2000" dirty="0">
                <a:effectLst/>
                <a:latin typeface="Arial" panose="020B0604020202020204" pitchFamily="34" charset="0"/>
                <a:ea typeface="Times New Roman" panose="02020603050405020304" pitchFamily="18" charset="0"/>
                <a:cs typeface="Arial" panose="020B0604020202020204" pitchFamily="34" charset="0"/>
              </a:rPr>
              <a:t> respectively with a total of 4,226 hectares. </a:t>
            </a: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1: Natural Resources and Environment Management</a:t>
            </a:r>
          </a:p>
        </p:txBody>
      </p:sp>
      <p:graphicFrame>
        <p:nvGraphicFramePr>
          <p:cNvPr id="4" name="Chart 3">
            <a:extLst>
              <a:ext uri="{FF2B5EF4-FFF2-40B4-BE49-F238E27FC236}">
                <a16:creationId xmlns:a16="http://schemas.microsoft.com/office/drawing/2014/main" id="{985B515A-6F62-32E3-B7DB-45E350E70746}"/>
              </a:ext>
            </a:extLst>
          </p:cNvPr>
          <p:cNvGraphicFramePr/>
          <p:nvPr>
            <p:extLst>
              <p:ext uri="{D42A27DB-BD31-4B8C-83A1-F6EECF244321}">
                <p14:modId xmlns:p14="http://schemas.microsoft.com/office/powerpoint/2010/main" val="983955306"/>
              </p:ext>
            </p:extLst>
          </p:nvPr>
        </p:nvGraphicFramePr>
        <p:xfrm>
          <a:off x="6825343" y="1643743"/>
          <a:ext cx="4659086" cy="1861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89D3FD72-E151-52EB-3FF5-C2D966B40D89}"/>
              </a:ext>
            </a:extLst>
          </p:cNvPr>
          <p:cNvGraphicFramePr/>
          <p:nvPr>
            <p:extLst>
              <p:ext uri="{D42A27DB-BD31-4B8C-83A1-F6EECF244321}">
                <p14:modId xmlns:p14="http://schemas.microsoft.com/office/powerpoint/2010/main" val="2428623944"/>
              </p:ext>
            </p:extLst>
          </p:nvPr>
        </p:nvGraphicFramePr>
        <p:xfrm>
          <a:off x="6825341" y="3871232"/>
          <a:ext cx="4659087" cy="2453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5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1: Natural Resources and Environment Management</a:t>
            </a:r>
          </a:p>
        </p:txBody>
      </p:sp>
      <p:pic>
        <p:nvPicPr>
          <p:cNvPr id="3" name="Picture 2">
            <a:extLst>
              <a:ext uri="{FF2B5EF4-FFF2-40B4-BE49-F238E27FC236}">
                <a16:creationId xmlns:a16="http://schemas.microsoft.com/office/drawing/2014/main" id="{3C9EC8EA-EF62-57CB-2609-5EA3E44D36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431" y="1867533"/>
            <a:ext cx="5170712" cy="1838539"/>
          </a:xfrm>
          <a:prstGeom prst="rect">
            <a:avLst/>
          </a:prstGeom>
        </p:spPr>
      </p:pic>
      <p:pic>
        <p:nvPicPr>
          <p:cNvPr id="4" name="Picture 3">
            <a:extLst>
              <a:ext uri="{FF2B5EF4-FFF2-40B4-BE49-F238E27FC236}">
                <a16:creationId xmlns:a16="http://schemas.microsoft.com/office/drawing/2014/main" id="{554A47FA-D5BF-C89D-9596-E0FA796EB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2086" y="1867533"/>
            <a:ext cx="5198849" cy="1838539"/>
          </a:xfrm>
          <a:prstGeom prst="rect">
            <a:avLst/>
          </a:prstGeom>
        </p:spPr>
      </p:pic>
      <p:sp>
        <p:nvSpPr>
          <p:cNvPr id="8" name="TextBox 7">
            <a:extLst>
              <a:ext uri="{FF2B5EF4-FFF2-40B4-BE49-F238E27FC236}">
                <a16:creationId xmlns:a16="http://schemas.microsoft.com/office/drawing/2014/main" id="{F8B71B5E-54F9-F4B9-98D3-304DA92F6A7F}"/>
              </a:ext>
            </a:extLst>
          </p:cNvPr>
          <p:cNvSpPr txBox="1"/>
          <p:nvPr/>
        </p:nvSpPr>
        <p:spPr>
          <a:xfrm>
            <a:off x="413657" y="3706183"/>
            <a:ext cx="10587277" cy="369332"/>
          </a:xfrm>
          <a:prstGeom prst="rect">
            <a:avLst/>
          </a:prstGeom>
          <a:solidFill>
            <a:srgbClr val="00B0F0"/>
          </a:solidFill>
        </p:spPr>
        <p:txBody>
          <a:bodyPr wrap="square">
            <a:spAutoFit/>
          </a:bodyPr>
          <a:lstStyle/>
          <a:p>
            <a:r>
              <a:rPr lang="en-GB" sz="1800" b="1" i="1" dirty="0">
                <a:effectLst/>
                <a:latin typeface="Times New Roman" panose="02020603050405020304" pitchFamily="18" charset="0"/>
                <a:ea typeface="Times New Roman" panose="02020603050405020304" pitchFamily="18" charset="0"/>
              </a:rPr>
              <a:t> </a:t>
            </a:r>
            <a:r>
              <a:rPr lang="en-GB" sz="1800" b="1" i="1" dirty="0" err="1">
                <a:effectLst/>
                <a:latin typeface="Times New Roman" panose="02020603050405020304" pitchFamily="18" charset="0"/>
                <a:ea typeface="Times New Roman" panose="02020603050405020304" pitchFamily="18" charset="0"/>
              </a:rPr>
              <a:t>Doho</a:t>
            </a:r>
            <a:r>
              <a:rPr lang="en-GB" sz="1800" b="1" i="1" dirty="0">
                <a:effectLst/>
                <a:latin typeface="Times New Roman" panose="02020603050405020304" pitchFamily="18" charset="0"/>
                <a:ea typeface="Times New Roman" panose="02020603050405020304" pitchFamily="18" charset="0"/>
              </a:rPr>
              <a:t> II Irrigation scheme in </a:t>
            </a:r>
            <a:r>
              <a:rPr lang="en-GB" sz="1800" b="1" i="1" dirty="0" err="1">
                <a:effectLst/>
                <a:latin typeface="Times New Roman" panose="02020603050405020304" pitchFamily="18" charset="0"/>
                <a:ea typeface="Times New Roman" panose="02020603050405020304" pitchFamily="18" charset="0"/>
              </a:rPr>
              <a:t>Butaleja</a:t>
            </a:r>
            <a:r>
              <a:rPr lang="en-GB" sz="1800" b="1" i="1" dirty="0">
                <a:effectLst/>
                <a:latin typeface="Times New Roman" panose="02020603050405020304" pitchFamily="18" charset="0"/>
                <a:ea typeface="Times New Roman" panose="02020603050405020304" pitchFamily="18" charset="0"/>
              </a:rPr>
              <a:t> District</a:t>
            </a:r>
            <a:r>
              <a:rPr lang="en-GB" sz="1800" b="1" dirty="0">
                <a:effectLst/>
                <a:latin typeface="Times New Roman" panose="02020603050405020304" pitchFamily="18" charset="0"/>
                <a:ea typeface="Times New Roman" panose="02020603050405020304" pitchFamily="18" charset="0"/>
              </a:rPr>
              <a:t>                </a:t>
            </a:r>
            <a:r>
              <a:rPr lang="en-GB" sz="1800" b="1" i="1" dirty="0">
                <a:effectLst/>
                <a:latin typeface="Times New Roman" panose="02020603050405020304" pitchFamily="18" charset="0"/>
                <a:ea typeface="Times New Roman" panose="02020603050405020304" pitchFamily="18" charset="0"/>
              </a:rPr>
              <a:t>Tochi Irrigation scheme in </a:t>
            </a:r>
            <a:r>
              <a:rPr lang="en-GB" sz="1800" b="1" i="1" dirty="0" err="1">
                <a:effectLst/>
                <a:latin typeface="Times New Roman" panose="02020603050405020304" pitchFamily="18" charset="0"/>
                <a:ea typeface="Times New Roman" panose="02020603050405020304" pitchFamily="18" charset="0"/>
              </a:rPr>
              <a:t>Oyam</a:t>
            </a:r>
            <a:r>
              <a:rPr lang="en-GB" sz="1800" b="1" i="1" dirty="0">
                <a:effectLst/>
                <a:latin typeface="Times New Roman" panose="02020603050405020304" pitchFamily="18" charset="0"/>
                <a:ea typeface="Times New Roman" panose="02020603050405020304" pitchFamily="18" charset="0"/>
              </a:rPr>
              <a:t> District</a:t>
            </a:r>
            <a:endParaRPr lang="en-UG" b="1" dirty="0"/>
          </a:p>
        </p:txBody>
      </p:sp>
      <p:pic>
        <p:nvPicPr>
          <p:cNvPr id="9" name="Picture 8">
            <a:extLst>
              <a:ext uri="{FF2B5EF4-FFF2-40B4-BE49-F238E27FC236}">
                <a16:creationId xmlns:a16="http://schemas.microsoft.com/office/drawing/2014/main" id="{B2FD3E6C-E76C-7B93-35AD-FA217AF998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658" y="4202287"/>
            <a:ext cx="5170711" cy="1772198"/>
          </a:xfrm>
          <a:prstGeom prst="rect">
            <a:avLst/>
          </a:prstGeom>
        </p:spPr>
      </p:pic>
      <p:pic>
        <p:nvPicPr>
          <p:cNvPr id="10" name="Picture 9">
            <a:extLst>
              <a:ext uri="{FF2B5EF4-FFF2-40B4-BE49-F238E27FC236}">
                <a16:creationId xmlns:a16="http://schemas.microsoft.com/office/drawing/2014/main" id="{B0D9F986-2C9F-13E0-F6D5-C5F03398E9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311" y="4075515"/>
            <a:ext cx="5220624" cy="1898970"/>
          </a:xfrm>
          <a:prstGeom prst="rect">
            <a:avLst/>
          </a:prstGeom>
        </p:spPr>
      </p:pic>
      <p:sp>
        <p:nvSpPr>
          <p:cNvPr id="12" name="TextBox 11">
            <a:extLst>
              <a:ext uri="{FF2B5EF4-FFF2-40B4-BE49-F238E27FC236}">
                <a16:creationId xmlns:a16="http://schemas.microsoft.com/office/drawing/2014/main" id="{538579DC-196A-4759-CEAC-C8B7B6475838}"/>
              </a:ext>
            </a:extLst>
          </p:cNvPr>
          <p:cNvSpPr txBox="1"/>
          <p:nvPr/>
        </p:nvSpPr>
        <p:spPr>
          <a:xfrm>
            <a:off x="413658" y="5974485"/>
            <a:ext cx="10587277" cy="461665"/>
          </a:xfrm>
          <a:prstGeom prst="rect">
            <a:avLst/>
          </a:prstGeom>
          <a:solidFill>
            <a:schemeClr val="accent4"/>
          </a:solidFill>
        </p:spPr>
        <p:txBody>
          <a:bodyPr wrap="square">
            <a:spAutoFit/>
          </a:bodyPr>
          <a:lstStyle/>
          <a:p>
            <a:r>
              <a:rPr lang="en-GB"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Kyenshama</a:t>
            </a: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 earth dam in Mbarara District                                       </a:t>
            </a:r>
            <a:r>
              <a:rPr lang="en-GB"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Loho</a:t>
            </a:r>
            <a:r>
              <a:rPr lang="en-GB" sz="1800" b="1" i="1" dirty="0">
                <a:effectLst/>
                <a:latin typeface="Times New Roman" panose="02020603050405020304" pitchFamily="18" charset="0"/>
                <a:ea typeface="Times New Roman" panose="02020603050405020304" pitchFamily="18" charset="0"/>
                <a:cs typeface="Times New Roman" panose="02020603050405020304" pitchFamily="18" charset="0"/>
              </a:rPr>
              <a:t> Valley Tank in Kotido District               </a:t>
            </a:r>
            <a:endParaRPr lang="en-UG" b="1" dirty="0"/>
          </a:p>
        </p:txBody>
      </p:sp>
      <p:sp>
        <p:nvSpPr>
          <p:cNvPr id="7" name="TextBox 6">
            <a:extLst>
              <a:ext uri="{FF2B5EF4-FFF2-40B4-BE49-F238E27FC236}">
                <a16:creationId xmlns:a16="http://schemas.microsoft.com/office/drawing/2014/main" id="{66708B17-10A9-2887-AC5C-A80ACE89FF0C}"/>
              </a:ext>
            </a:extLst>
          </p:cNvPr>
          <p:cNvSpPr txBox="1"/>
          <p:nvPr/>
        </p:nvSpPr>
        <p:spPr>
          <a:xfrm>
            <a:off x="302078" y="1498201"/>
            <a:ext cx="6112328" cy="369332"/>
          </a:xfrm>
          <a:prstGeom prst="rect">
            <a:avLst/>
          </a:prstGeom>
          <a:noFill/>
        </p:spPr>
        <p:txBody>
          <a:bodyPr wrap="square">
            <a:spAutoFit/>
          </a:bodyPr>
          <a:lstStyle/>
          <a:p>
            <a:r>
              <a:rPr lang="en-GB" sz="1800" b="1" dirty="0">
                <a:effectLst/>
                <a:latin typeface="Times New Roman" panose="02020603050405020304" pitchFamily="18" charset="0"/>
                <a:ea typeface="Times New Roman" panose="02020603050405020304" pitchFamily="18" charset="0"/>
              </a:rPr>
              <a:t>Water for Production (</a:t>
            </a:r>
            <a:r>
              <a:rPr lang="en-GB" sz="1800" b="1" dirty="0" err="1">
                <a:effectLst/>
                <a:latin typeface="Times New Roman" panose="02020603050405020304" pitchFamily="18" charset="0"/>
                <a:ea typeface="Times New Roman" panose="02020603050405020304" pitchFamily="18" charset="0"/>
              </a:rPr>
              <a:t>WfP</a:t>
            </a:r>
            <a:r>
              <a:rPr lang="en-GB" sz="1800" b="1" dirty="0">
                <a:effectLst/>
                <a:latin typeface="Times New Roman" panose="02020603050405020304" pitchFamily="18" charset="0"/>
                <a:ea typeface="Times New Roman" panose="02020603050405020304" pitchFamily="18" charset="0"/>
              </a:rPr>
              <a:t>) facilities constructed </a:t>
            </a:r>
            <a:endParaRPr lang="en-UG" dirty="0"/>
          </a:p>
        </p:txBody>
      </p:sp>
    </p:spTree>
    <p:extLst>
      <p:ext uri="{BB962C8B-B14F-4D97-AF65-F5344CB8AC3E}">
        <p14:creationId xmlns:p14="http://schemas.microsoft.com/office/powerpoint/2010/main" val="19708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938322E-D1C2-9D5E-D339-A9DD6F29097F}"/>
              </a:ext>
            </a:extLst>
          </p:cNvPr>
          <p:cNvSpPr txBox="1">
            <a:spLocks/>
          </p:cNvSpPr>
          <p:nvPr/>
        </p:nvSpPr>
        <p:spPr bwMode="auto">
          <a:xfrm>
            <a:off x="435431" y="361242"/>
            <a:ext cx="10112828" cy="526502"/>
          </a:xfrm>
          <a:prstGeom prst="rect">
            <a:avLst/>
          </a:prstGeom>
          <a:no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600" b="1" dirty="0">
                <a:solidFill>
                  <a:prstClr val="black"/>
                </a:solidFill>
                <a:latin typeface="Calibri"/>
              </a:rPr>
              <a:t>3. Progress of PIAs</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Title 2">
            <a:extLst>
              <a:ext uri="{FF2B5EF4-FFF2-40B4-BE49-F238E27FC236}">
                <a16:creationId xmlns:a16="http://schemas.microsoft.com/office/drawing/2014/main" id="{0FF07CD6-D0F9-A551-715F-6838D97D57A3}"/>
              </a:ext>
            </a:extLst>
          </p:cNvPr>
          <p:cNvSpPr txBox="1">
            <a:spLocks/>
          </p:cNvSpPr>
          <p:nvPr/>
        </p:nvSpPr>
        <p:spPr bwMode="auto">
          <a:xfrm>
            <a:off x="435431" y="926402"/>
            <a:ext cx="10112828" cy="526502"/>
          </a:xfrm>
          <a:prstGeom prst="rect">
            <a:avLst/>
          </a:prstGeom>
          <a:solidFill>
            <a:srgbClr val="FFC000"/>
          </a:solidFill>
          <a:ln>
            <a:noFill/>
          </a:ln>
          <a:effectLst/>
          <a:extLs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228600" lvl="1" indent="0" algn="just" fontAlgn="base">
              <a:lnSpc>
                <a:spcPct val="100000"/>
              </a:lnSpc>
              <a:spcBef>
                <a:spcPts val="600"/>
              </a:spcBef>
              <a:spcAft>
                <a:spcPts val="600"/>
              </a:spcAft>
              <a:buNone/>
              <a:defRPr/>
            </a:pPr>
            <a:r>
              <a:rPr lang="en-GB" sz="2800" b="1" dirty="0"/>
              <a:t>PIA 2: Market Access, Trade and Financial Services </a:t>
            </a:r>
          </a:p>
        </p:txBody>
      </p:sp>
      <p:sp>
        <p:nvSpPr>
          <p:cNvPr id="8" name="TextBox 7">
            <a:extLst>
              <a:ext uri="{FF2B5EF4-FFF2-40B4-BE49-F238E27FC236}">
                <a16:creationId xmlns:a16="http://schemas.microsoft.com/office/drawing/2014/main" id="{FE95F6EF-D2CB-049B-1D38-6A0A6797D2EE}"/>
              </a:ext>
            </a:extLst>
          </p:cNvPr>
          <p:cNvSpPr txBox="1"/>
          <p:nvPr/>
        </p:nvSpPr>
        <p:spPr>
          <a:xfrm>
            <a:off x="435430" y="1688518"/>
            <a:ext cx="10112827" cy="468077"/>
          </a:xfrm>
          <a:prstGeom prst="rect">
            <a:avLst/>
          </a:prstGeom>
          <a:noFill/>
        </p:spPr>
        <p:txBody>
          <a:bodyPr wrap="square">
            <a:spAutoFit/>
          </a:bodyPr>
          <a:lstStyle/>
          <a:p>
            <a:pPr>
              <a:lnSpc>
                <a:spcPct val="107000"/>
              </a:lnSpc>
              <a:spcAft>
                <a:spcPts val="8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Major Projects implemented with budget utilisation </a:t>
            </a:r>
            <a:endParaRPr lang="en-UG"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EFE88C0F-6229-E52C-6F48-FFF08D4C2171}"/>
              </a:ext>
            </a:extLst>
          </p:cNvPr>
          <p:cNvGraphicFramePr>
            <a:graphicFrameLocks noGrp="1"/>
          </p:cNvGraphicFramePr>
          <p:nvPr>
            <p:extLst>
              <p:ext uri="{D42A27DB-BD31-4B8C-83A1-F6EECF244321}">
                <p14:modId xmlns:p14="http://schemas.microsoft.com/office/powerpoint/2010/main" val="2739002400"/>
              </p:ext>
            </p:extLst>
          </p:nvPr>
        </p:nvGraphicFramePr>
        <p:xfrm>
          <a:off x="544286" y="2156595"/>
          <a:ext cx="11430001" cy="2087245"/>
        </p:xfrm>
        <a:graphic>
          <a:graphicData uri="http://schemas.openxmlformats.org/drawingml/2006/table">
            <a:tbl>
              <a:tblPr firstRow="1" firstCol="1" bandRow="1">
                <a:tableStyleId>{5C22544A-7EE6-4342-B048-85BDC9FD1C3A}</a:tableStyleId>
              </a:tblPr>
              <a:tblGrid>
                <a:gridCol w="740664">
                  <a:extLst>
                    <a:ext uri="{9D8B030D-6E8A-4147-A177-3AD203B41FA5}">
                      <a16:colId xmlns:a16="http://schemas.microsoft.com/office/drawing/2014/main" val="2340400385"/>
                    </a:ext>
                  </a:extLst>
                </a:gridCol>
                <a:gridCol w="4725162">
                  <a:extLst>
                    <a:ext uri="{9D8B030D-6E8A-4147-A177-3AD203B41FA5}">
                      <a16:colId xmlns:a16="http://schemas.microsoft.com/office/drawing/2014/main" val="2729265107"/>
                    </a:ext>
                  </a:extLst>
                </a:gridCol>
                <a:gridCol w="3339846">
                  <a:extLst>
                    <a:ext uri="{9D8B030D-6E8A-4147-A177-3AD203B41FA5}">
                      <a16:colId xmlns:a16="http://schemas.microsoft.com/office/drawing/2014/main" val="4182084451"/>
                    </a:ext>
                  </a:extLst>
                </a:gridCol>
                <a:gridCol w="2624329">
                  <a:extLst>
                    <a:ext uri="{9D8B030D-6E8A-4147-A177-3AD203B41FA5}">
                      <a16:colId xmlns:a16="http://schemas.microsoft.com/office/drawing/2014/main" val="1293951507"/>
                    </a:ext>
                  </a:extLst>
                </a:gridCol>
              </a:tblGrid>
              <a:tr h="0">
                <a:tc>
                  <a:txBody>
                    <a:bodyPr/>
                    <a:lstStyle/>
                    <a:p>
                      <a:pPr>
                        <a:lnSpc>
                          <a:spcPct val="107000"/>
                        </a:lnSpc>
                        <a:spcAft>
                          <a:spcPts val="800"/>
                        </a:spcAft>
                      </a:pPr>
                      <a:r>
                        <a:rPr lang="en-GB" sz="2000" dirty="0">
                          <a:effectLst/>
                        </a:rPr>
                        <a:t>No</a:t>
                      </a:r>
                      <a:endParaRPr lang="en-U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rPr>
                        <a:t>Title of Project</a:t>
                      </a:r>
                      <a:endParaRPr lang="en-UG"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Project Duration</a:t>
                      </a:r>
                      <a:endParaRPr lang="en-UG"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a:effectLst/>
                        </a:rPr>
                        <a:t>Utilised Budget (UGX) - </a:t>
                      </a:r>
                      <a:r>
                        <a:rPr lang="en-GB" sz="2800">
                          <a:effectLst/>
                        </a:rPr>
                        <a:t>Billion</a:t>
                      </a:r>
                      <a:endParaRPr lang="en-UG"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624067"/>
                  </a:ext>
                </a:extLst>
              </a:tr>
              <a:tr h="0">
                <a:tc>
                  <a:txBody>
                    <a:bodyPr/>
                    <a:lstStyle/>
                    <a:p>
                      <a:pPr algn="ctr">
                        <a:lnSpc>
                          <a:spcPct val="107000"/>
                        </a:lnSpc>
                        <a:spcAft>
                          <a:spcPts val="800"/>
                        </a:spcAft>
                      </a:pPr>
                      <a:r>
                        <a:rPr lang="en-GB" sz="2400" dirty="0">
                          <a:effectLst/>
                        </a:rPr>
                        <a:t>1</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Regional Pastoral Livelihood Improvement Project</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July 2015 - June 2021</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120 </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4594383"/>
                  </a:ext>
                </a:extLst>
              </a:tr>
              <a:tr h="0">
                <a:tc>
                  <a:txBody>
                    <a:bodyPr/>
                    <a:lstStyle/>
                    <a:p>
                      <a:pPr algn="ctr">
                        <a:lnSpc>
                          <a:spcPct val="107000"/>
                        </a:lnSpc>
                        <a:spcAft>
                          <a:spcPts val="800"/>
                        </a:spcAft>
                      </a:pPr>
                      <a:r>
                        <a:rPr lang="en-GB" sz="2400" dirty="0">
                          <a:effectLst/>
                        </a:rPr>
                        <a:t>2</a:t>
                      </a:r>
                      <a:endParaRPr lang="en-U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Markets and Agricultural Trade Improvements Programme (MATIP 2)</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000" dirty="0">
                          <a:effectLst/>
                          <a:latin typeface="Times New Roman" panose="02020603050405020304" pitchFamily="18" charset="0"/>
                          <a:cs typeface="Times New Roman" panose="02020603050405020304" pitchFamily="18" charset="0"/>
                        </a:rPr>
                        <a:t>7/1/2015 - 6/30/2022</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en-GB" sz="2000" dirty="0">
                          <a:effectLst/>
                          <a:latin typeface="Times New Roman" panose="02020603050405020304" pitchFamily="18" charset="0"/>
                          <a:cs typeface="Times New Roman" panose="02020603050405020304" pitchFamily="18" charset="0"/>
                        </a:rPr>
                        <a:t>320</a:t>
                      </a:r>
                      <a:endParaRPr lang="en-UG"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1873631"/>
                  </a:ext>
                </a:extLst>
              </a:tr>
            </a:tbl>
          </a:graphicData>
        </a:graphic>
      </p:graphicFrame>
      <p:sp>
        <p:nvSpPr>
          <p:cNvPr id="11" name="TextBox 10">
            <a:extLst>
              <a:ext uri="{FF2B5EF4-FFF2-40B4-BE49-F238E27FC236}">
                <a16:creationId xmlns:a16="http://schemas.microsoft.com/office/drawing/2014/main" id="{8556DE91-1D51-7B3C-6A24-746D1857FFE6}"/>
              </a:ext>
            </a:extLst>
          </p:cNvPr>
          <p:cNvSpPr txBox="1"/>
          <p:nvPr/>
        </p:nvSpPr>
        <p:spPr>
          <a:xfrm>
            <a:off x="544286" y="4433743"/>
            <a:ext cx="11430000" cy="830997"/>
          </a:xfrm>
          <a:prstGeom prst="rect">
            <a:avLst/>
          </a:prstGeom>
          <a:noFill/>
        </p:spPr>
        <p:txBody>
          <a:bodyPr wrap="square">
            <a:spAutoFit/>
          </a:bodyPr>
          <a:lstStyle/>
          <a:p>
            <a:pPr algn="just"/>
            <a:r>
              <a:rPr lang="en-GB" sz="2400" b="1" dirty="0">
                <a:effectLst/>
                <a:latin typeface="Arial" panose="020B0604020202020204" pitchFamily="34" charset="0"/>
                <a:ea typeface="Times New Roman" panose="02020603050405020304" pitchFamily="18" charset="0"/>
                <a:cs typeface="Arial" panose="020B0604020202020204" pitchFamily="34" charset="0"/>
              </a:rPr>
              <a:t>RPLIP Project achievements. </a:t>
            </a:r>
            <a:r>
              <a:rPr lang="en-GB" sz="2400" dirty="0">
                <a:effectLst/>
                <a:latin typeface="Arial" panose="020B0604020202020204" pitchFamily="34" charset="0"/>
                <a:ea typeface="Times New Roman" panose="02020603050405020304" pitchFamily="18" charset="0"/>
                <a:cs typeface="Arial" panose="020B0604020202020204" pitchFamily="34" charset="0"/>
              </a:rPr>
              <a:t>Construction of 12 markets, 12 slaughter sheds, 4 Quarantine stations (QS), 4 HG and 72 community crushes</a:t>
            </a:r>
            <a:endParaRPr lang="en-UG"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4C90F22-C8D0-D7E3-E096-0558E121395D}"/>
              </a:ext>
            </a:extLst>
          </p:cNvPr>
          <p:cNvSpPr txBox="1"/>
          <p:nvPr/>
        </p:nvSpPr>
        <p:spPr>
          <a:xfrm>
            <a:off x="544287" y="5448367"/>
            <a:ext cx="11429999" cy="1569660"/>
          </a:xfrm>
          <a:prstGeom prst="rect">
            <a:avLst/>
          </a:prstGeom>
          <a:noFill/>
        </p:spPr>
        <p:txBody>
          <a:bodyPr wrap="square">
            <a:spAutoFit/>
          </a:bodyPr>
          <a:lstStyle/>
          <a:p>
            <a:pPr algn="just"/>
            <a:r>
              <a:rPr lang="en-GB" sz="2400" b="1" dirty="0">
                <a:effectLst/>
                <a:latin typeface="Arial" panose="020B0604020202020204" pitchFamily="34" charset="0"/>
                <a:ea typeface="Times New Roman" panose="02020603050405020304" pitchFamily="18" charset="0"/>
                <a:cs typeface="Arial" panose="020B0604020202020204" pitchFamily="34" charset="0"/>
              </a:rPr>
              <a:t>MATIP2 Project achievements</a:t>
            </a:r>
            <a:r>
              <a:rPr lang="en-GB" sz="2400" dirty="0">
                <a:effectLst/>
                <a:latin typeface="Arial" panose="020B0604020202020204" pitchFamily="34" charset="0"/>
                <a:ea typeface="Times New Roman" panose="02020603050405020304" pitchFamily="18" charset="0"/>
                <a:cs typeface="Arial" panose="020B0604020202020204" pitchFamily="34" charset="0"/>
              </a:rPr>
              <a:t> - Nine (9) Urban markets redeveloped, handed over and operationalized; Two (2) first and high levels value addition equipment installed in </a:t>
            </a:r>
            <a:r>
              <a:rPr lang="en-GB" sz="2400" dirty="0" err="1">
                <a:effectLst/>
                <a:latin typeface="Arial" panose="020B0604020202020204" pitchFamily="34" charset="0"/>
                <a:ea typeface="Times New Roman" panose="02020603050405020304" pitchFamily="18" charset="0"/>
                <a:cs typeface="Arial" panose="020B0604020202020204" pitchFamily="34" charset="0"/>
              </a:rPr>
              <a:t>Arua</a:t>
            </a:r>
            <a:r>
              <a:rPr lang="en-GB" sz="2400" dirty="0">
                <a:effectLst/>
                <a:latin typeface="Arial" panose="020B0604020202020204" pitchFamily="34" charset="0"/>
                <a:ea typeface="Times New Roman" panose="02020603050405020304" pitchFamily="18" charset="0"/>
                <a:cs typeface="Arial" panose="020B0604020202020204" pitchFamily="34" charset="0"/>
              </a:rPr>
              <a:t> and Busia; 16,951 vendors using market facilities (women) resettled in new Markets</a:t>
            </a:r>
            <a:endParaRPr lang="en-U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963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2522</TotalTime>
  <Words>3169</Words>
  <Application>Microsoft Office PowerPoint</Application>
  <PresentationFormat>Widescreen</PresentationFormat>
  <Paragraphs>344</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Book Antiqua</vt:lpstr>
      <vt:lpstr>Calibri</vt:lpstr>
      <vt:lpstr>Calibri Light</vt:lpstr>
      <vt:lpstr>Cambria</vt:lpstr>
      <vt:lpstr>Gill Sans</vt:lpstr>
      <vt:lpstr>Noto Sans Light</vt:lpstr>
      <vt:lpstr>Nunito Sans</vt:lpstr>
      <vt:lpstr>Nunito Sans ExtraLight</vt:lpstr>
      <vt:lpstr>Open Sans Semibold</vt:lpstr>
      <vt:lpstr>Source Sans Pro</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 of Drought in [COUNTRY)</dc:title>
  <dc:creator>Ahmed Amdihun</dc:creator>
  <cp:lastModifiedBy>Windows User</cp:lastModifiedBy>
  <cp:revision>456</cp:revision>
  <dcterms:created xsi:type="dcterms:W3CDTF">2022-04-27T07:45:28Z</dcterms:created>
  <dcterms:modified xsi:type="dcterms:W3CDTF">2023-11-22T07:51:16Z</dcterms:modified>
</cp:coreProperties>
</file>